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09.02.2023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09.02.2023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09.02.2023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09.02.2023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5.xml"/><Relationship Id="rId5" Type="http://schemas.openxmlformats.org/officeDocument/2006/relationships/image" Target="../media/image29.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gif"/><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r>
              <a:rPr lang="ru-RU" dirty="0">
                <a:latin typeface="Times New Roman" pitchFamily="18" charset="0"/>
                <a:cs typeface="Times New Roman" pitchFamily="18" charset="0"/>
              </a:rPr>
              <a:t>История появления спички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4399" y="1828995"/>
            <a:ext cx="6374878" cy="426718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16" y="1957183"/>
            <a:ext cx="1726767" cy="4010809"/>
          </a:xfrm>
          <a:prstGeom prst="rect">
            <a:avLst/>
          </a:prstGeom>
        </p:spPr>
      </p:pic>
      <p:sp>
        <p:nvSpPr>
          <p:cNvPr id="6" name="TextBox 5"/>
          <p:cNvSpPr txBox="1"/>
          <p:nvPr/>
        </p:nvSpPr>
        <p:spPr>
          <a:xfrm>
            <a:off x="4923082" y="5733256"/>
            <a:ext cx="2889702" cy="646331"/>
          </a:xfrm>
          <a:prstGeom prst="rect">
            <a:avLst/>
          </a:prstGeom>
          <a:noFill/>
        </p:spPr>
        <p:txBody>
          <a:bodyPr wrap="none" rtlCol="0">
            <a:spAutoFit/>
          </a:bodyPr>
          <a:lstStyle/>
          <a:p>
            <a:pPr algn="ctr"/>
            <a:r>
              <a:rPr lang="ru-RU" dirty="0">
                <a:latin typeface="Times New Roman" pitchFamily="18" charset="0"/>
                <a:cs typeface="Times New Roman" pitchFamily="18" charset="0"/>
              </a:rPr>
              <a:t>Для детей старшей группы</a:t>
            </a:r>
          </a:p>
          <a:p>
            <a:pPr algn="ctr"/>
            <a:r>
              <a:rPr lang="ru-RU">
                <a:latin typeface="Times New Roman" pitchFamily="18" charset="0"/>
                <a:cs typeface="Times New Roman" pitchFamily="18" charset="0"/>
              </a:rPr>
              <a:t>Подготовила Васягина В.В.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0644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56760"/>
          </a:xfrm>
        </p:spPr>
        <p:txBody>
          <a:bodyPr>
            <a:normAutofit fontScale="90000"/>
          </a:bodyPr>
          <a:lstStyle/>
          <a:p>
            <a:r>
              <a:rPr lang="ru-RU" sz="2000" dirty="0">
                <a:latin typeface="Times New Roman" pitchFamily="18" charset="0"/>
                <a:cs typeface="Times New Roman" pitchFamily="18" charset="0"/>
              </a:rPr>
              <a:t>Проблему с </a:t>
            </a:r>
            <a:r>
              <a:rPr lang="ru-RU" sz="2000" dirty="0" err="1">
                <a:latin typeface="Times New Roman" pitchFamily="18" charset="0"/>
                <a:cs typeface="Times New Roman" pitchFamily="18" charset="0"/>
              </a:rPr>
              <a:t>взрываемостью</a:t>
            </a:r>
            <a:r>
              <a:rPr lang="ru-RU" sz="2000" dirty="0">
                <a:latin typeface="Times New Roman" pitchFamily="18" charset="0"/>
                <a:cs typeface="Times New Roman" pitchFamily="18" charset="0"/>
              </a:rPr>
              <a:t> при загорании палочки получилось решить французу Шарь </a:t>
            </a:r>
            <a:r>
              <a:rPr lang="ru-RU" sz="2000" dirty="0" err="1">
                <a:latin typeface="Times New Roman" pitchFamily="18" charset="0"/>
                <a:cs typeface="Times New Roman" pitchFamily="18" charset="0"/>
              </a:rPr>
              <a:t>Сориа</a:t>
            </a:r>
            <a:r>
              <a:rPr lang="ru-RU" sz="2000" dirty="0">
                <a:latin typeface="Times New Roman" pitchFamily="18" charset="0"/>
                <a:cs typeface="Times New Roman" pitchFamily="18" charset="0"/>
              </a:rPr>
              <a:t> в 1830 году, который в смесь серы добавил белый фосфор. Такая смесь загоралась при трении о любой предмет и горела равномерно и долго. Но у </a:t>
            </a:r>
            <a:r>
              <a:rPr lang="ru-RU" sz="2000" dirty="0" err="1">
                <a:latin typeface="Times New Roman" pitchFamily="18" charset="0"/>
                <a:cs typeface="Times New Roman" pitchFamily="18" charset="0"/>
              </a:rPr>
              <a:t>Сориа</a:t>
            </a:r>
            <a:r>
              <a:rPr lang="ru-RU" sz="2000" dirty="0">
                <a:latin typeface="Times New Roman" pitchFamily="18" charset="0"/>
                <a:cs typeface="Times New Roman" pitchFamily="18" charset="0"/>
              </a:rPr>
              <a:t> не было денег, чтоб  пустить изобретение в производство. Через 1 год такое же открытие сделал </a:t>
            </a:r>
            <a:r>
              <a:rPr lang="ru-RU" sz="2000" dirty="0" err="1">
                <a:latin typeface="Times New Roman" pitchFamily="18" charset="0"/>
                <a:cs typeface="Times New Roman" pitchFamily="18" charset="0"/>
              </a:rPr>
              <a:t>Каммеррер</a:t>
            </a:r>
            <a:r>
              <a:rPr lang="ru-RU" sz="2000" dirty="0">
                <a:latin typeface="Times New Roman" pitchFamily="18" charset="0"/>
                <a:cs typeface="Times New Roman" pitchFamily="18" charset="0"/>
              </a:rPr>
              <a:t> и открыл спичечную фабрику. Но легко воспламеняющиеся спички приводили к пожарам. А белый фосфор, входящий в состав спички, был ядовит.</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3911" t="3043" r="5661" b="1818"/>
          <a:stretch/>
        </p:blipFill>
        <p:spPr>
          <a:xfrm>
            <a:off x="395536" y="2252379"/>
            <a:ext cx="2952328" cy="417744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112" y="1844824"/>
            <a:ext cx="3380482" cy="4007109"/>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4293097"/>
            <a:ext cx="3078691" cy="2413694"/>
          </a:xfrm>
          <a:prstGeom prst="rect">
            <a:avLst/>
          </a:prstGeom>
        </p:spPr>
      </p:pic>
    </p:spTree>
    <p:extLst>
      <p:ext uri="{BB962C8B-B14F-4D97-AF65-F5344CB8AC3E}">
        <p14:creationId xmlns:p14="http://schemas.microsoft.com/office/powerpoint/2010/main" val="271321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fontScale="90000"/>
          </a:bodyPr>
          <a:lstStyle/>
          <a:p>
            <a:r>
              <a:rPr lang="ru-RU" sz="2000" dirty="0">
                <a:latin typeface="Times New Roman" pitchFamily="18" charset="0"/>
                <a:cs typeface="Times New Roman" pitchFamily="18" charset="0"/>
              </a:rPr>
              <a:t>Эту проблему решил Шведский химик Йохан Лундстрем, который в 1855 году решил заменить белый фосфор  на красный. Красный фосфор горел так же, но не был ядовит. Йохан красный фосфор нанёс на наждачную бумагу, об которую чиркают спичку, а сам черенок пропитал фосфорнокислым аммонием для того, чтобы после затухания спичка не тлела. Эти спички стали распространяться по всему миру. Позднее фосфор остался только в намазке. В 1889 году в Америке изобрели спичечный коробок, сделанный из картона.</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0772" t="6449"/>
          <a:stretch/>
        </p:blipFill>
        <p:spPr>
          <a:xfrm>
            <a:off x="467544" y="2272144"/>
            <a:ext cx="5709149" cy="4109183"/>
          </a:xfrm>
        </p:spPr>
      </p:pic>
      <p:pic>
        <p:nvPicPr>
          <p:cNvPr id="6" name="Объект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4991"/>
          <a:stretch/>
        </p:blipFill>
        <p:spPr>
          <a:xfrm>
            <a:off x="6084168" y="2996952"/>
            <a:ext cx="2625436" cy="2079477"/>
          </a:xfrm>
        </p:spPr>
      </p:pic>
    </p:spTree>
    <p:extLst>
      <p:ext uri="{BB962C8B-B14F-4D97-AF65-F5344CB8AC3E}">
        <p14:creationId xmlns:p14="http://schemas.microsoft.com/office/powerpoint/2010/main" val="378850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normAutofit fontScale="90000"/>
          </a:bodyPr>
          <a:lstStyle/>
          <a:p>
            <a:r>
              <a:rPr lang="ru-RU" sz="2000" dirty="0">
                <a:latin typeface="Times New Roman" pitchFamily="18" charset="0"/>
                <a:cs typeface="Times New Roman" pitchFamily="18" charset="0"/>
              </a:rPr>
              <a:t>В Россию спички пришли в 30-х годах 19 века, а позже появились и первые спичечные коробки, сначала деревянные, затем жестяные. В настоящее время спички не содержат соединений серы и хлора – вместо них используют парафины и </a:t>
            </a:r>
            <a:r>
              <a:rPr lang="ru-RU" sz="2000" dirty="0" err="1">
                <a:latin typeface="Times New Roman" pitchFamily="18" charset="0"/>
                <a:cs typeface="Times New Roman" pitchFamily="18" charset="0"/>
              </a:rPr>
              <a:t>бесхлорные</a:t>
            </a:r>
            <a:r>
              <a:rPr lang="ru-RU" sz="2000" dirty="0">
                <a:latin typeface="Times New Roman" pitchFamily="18" charset="0"/>
                <a:cs typeface="Times New Roman" pitchFamily="18" charset="0"/>
              </a:rPr>
              <a:t> окислители, а коробки картонные. Спичка – это палочка из горючего материала, снабжённая на конце зажигательной головкой, служащая для получения открытого огня.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Слово «спичка» произошло от слова «спица» (заострённая деревянная палочка). Сначала это слово обозначало деревянные обувные гвозди.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36912"/>
            <a:ext cx="8229600" cy="3703320"/>
          </a:xfrm>
        </p:spPr>
      </p:pic>
    </p:spTree>
    <p:extLst>
      <p:ext uri="{BB962C8B-B14F-4D97-AF65-F5344CB8AC3E}">
        <p14:creationId xmlns:p14="http://schemas.microsoft.com/office/powerpoint/2010/main" val="57429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92664"/>
          </a:xfrm>
        </p:spPr>
        <p:txBody>
          <a:bodyPr>
            <a:normAutofit/>
          </a:bodyPr>
          <a:lstStyle/>
          <a:p>
            <a:r>
              <a:rPr lang="ru-RU" sz="2000" dirty="0">
                <a:latin typeface="Times New Roman" pitchFamily="18" charset="0"/>
                <a:cs typeface="Times New Roman" pitchFamily="18" charset="0"/>
              </a:rPr>
              <a:t>На сегодняшний день в России производят разные виды спичек.</a:t>
            </a:r>
          </a:p>
        </p:txBody>
      </p:sp>
      <p:sp>
        <p:nvSpPr>
          <p:cNvPr id="3" name="Текст 2"/>
          <p:cNvSpPr>
            <a:spLocks noGrp="1"/>
          </p:cNvSpPr>
          <p:nvPr>
            <p:ph type="body" idx="1"/>
          </p:nvPr>
        </p:nvSpPr>
        <p:spPr>
          <a:xfrm>
            <a:off x="395536" y="1484784"/>
            <a:ext cx="3312368" cy="720080"/>
          </a:xfrm>
        </p:spPr>
        <p:txBody>
          <a:bodyPr/>
          <a:lstStyle/>
          <a:p>
            <a:r>
              <a:rPr lang="ru-RU" sz="2000" b="0" dirty="0">
                <a:latin typeface="Times New Roman" pitchFamily="18" charset="0"/>
                <a:cs typeface="Times New Roman" pitchFamily="18" charset="0"/>
              </a:rPr>
              <a:t>Газовые спички – служат для зажигания газовой горелки.</a:t>
            </a:r>
          </a:p>
        </p:txBody>
      </p:sp>
      <p:sp>
        <p:nvSpPr>
          <p:cNvPr id="4" name="Текст 3"/>
          <p:cNvSpPr>
            <a:spLocks noGrp="1"/>
          </p:cNvSpPr>
          <p:nvPr>
            <p:ph type="body" sz="half" idx="3"/>
          </p:nvPr>
        </p:nvSpPr>
        <p:spPr>
          <a:xfrm>
            <a:off x="4139953" y="1196752"/>
            <a:ext cx="4546848" cy="1317849"/>
          </a:xfrm>
        </p:spPr>
        <p:txBody>
          <a:bodyPr>
            <a:normAutofit/>
          </a:bodyPr>
          <a:lstStyle/>
          <a:p>
            <a:r>
              <a:rPr lang="ru-RU" sz="2000" b="0" dirty="0">
                <a:latin typeface="Times New Roman" pitchFamily="18" charset="0"/>
                <a:cs typeface="Times New Roman" pitchFamily="18" charset="0"/>
              </a:rPr>
              <a:t>Декоративные (подарочные, коллекционные) – наборы коробков спичек с различными рисунками, часто имеют цветные головки.</a:t>
            </a:r>
          </a:p>
        </p:txBody>
      </p:sp>
      <p:pic>
        <p:nvPicPr>
          <p:cNvPr id="7" name="Объект 6"/>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t="23557" b="10641"/>
          <a:stretch/>
        </p:blipFill>
        <p:spPr>
          <a:xfrm rot="16200000">
            <a:off x="-386250" y="3418699"/>
            <a:ext cx="4224469" cy="2084832"/>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903234" y="2636913"/>
            <a:ext cx="5845230" cy="3682316"/>
          </a:xfrm>
        </p:spPr>
      </p:pic>
    </p:spTree>
    <p:extLst>
      <p:ext uri="{BB962C8B-B14F-4D97-AF65-F5344CB8AC3E}">
        <p14:creationId xmlns:p14="http://schemas.microsoft.com/office/powerpoint/2010/main" val="427600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99325" y="836712"/>
            <a:ext cx="4040188" cy="875376"/>
          </a:xfrm>
        </p:spPr>
        <p:txBody>
          <a:bodyPr/>
          <a:lstStyle/>
          <a:p>
            <a:r>
              <a:rPr lang="ru-RU" sz="2000" b="0" dirty="0">
                <a:latin typeface="Times New Roman" pitchFamily="18" charset="0"/>
                <a:cs typeface="Times New Roman" pitchFamily="18" charset="0"/>
              </a:rPr>
              <a:t>Каминные спички – с очень длинными палочками для разжигания каминов.</a:t>
            </a:r>
          </a:p>
        </p:txBody>
      </p:sp>
      <p:sp>
        <p:nvSpPr>
          <p:cNvPr id="4" name="Текст 3"/>
          <p:cNvSpPr>
            <a:spLocks noGrp="1"/>
          </p:cNvSpPr>
          <p:nvPr>
            <p:ph type="body" sz="half" idx="3"/>
          </p:nvPr>
        </p:nvSpPr>
        <p:spPr>
          <a:xfrm>
            <a:off x="827584" y="5154279"/>
            <a:ext cx="4258816" cy="957808"/>
          </a:xfrm>
        </p:spPr>
        <p:txBody>
          <a:bodyPr>
            <a:normAutofit/>
          </a:bodyPr>
          <a:lstStyle/>
          <a:p>
            <a:r>
              <a:rPr lang="ru-RU" sz="2000" b="0" dirty="0">
                <a:latin typeface="Times New Roman" pitchFamily="18" charset="0"/>
                <a:cs typeface="Times New Roman" pitchFamily="18" charset="0"/>
              </a:rPr>
              <a:t>Сигнальные спички – дают при горении яркое и далеко видное цветное пламя. </a:t>
            </a:r>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8" y="2060848"/>
            <a:ext cx="4040188" cy="2497570"/>
          </a:xfrm>
        </p:spPr>
      </p:pic>
      <p:pic>
        <p:nvPicPr>
          <p:cNvPr id="8" name="Объект 7"/>
          <p:cNvPicPr>
            <a:picLocks noGrp="1" noChangeAspect="1"/>
          </p:cNvPicPr>
          <p:nvPr>
            <p:ph sz="quarter" idx="4"/>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981" t="35723" r="53630" b="16617"/>
          <a:stretch/>
        </p:blipFill>
        <p:spPr>
          <a:xfrm>
            <a:off x="5220072" y="1052736"/>
            <a:ext cx="2808312" cy="2425411"/>
          </a:xfrm>
        </p:spPr>
      </p:pic>
      <p:pic>
        <p:nvPicPr>
          <p:cNvPr id="10" name="Объект 7"/>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8122" t="39019" r="4071" b="19716"/>
          <a:stretch/>
        </p:blipFill>
        <p:spPr>
          <a:xfrm>
            <a:off x="4639513" y="3573016"/>
            <a:ext cx="4115512" cy="2664296"/>
          </a:xfrm>
          <a:prstGeom prst="rect">
            <a:avLst/>
          </a:prstGeom>
        </p:spPr>
      </p:pic>
    </p:spTree>
    <p:extLst>
      <p:ext uri="{BB962C8B-B14F-4D97-AF65-F5344CB8AC3E}">
        <p14:creationId xmlns:p14="http://schemas.microsoft.com/office/powerpoint/2010/main" val="171346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836712"/>
            <a:ext cx="4040188" cy="1512168"/>
          </a:xfrm>
        </p:spPr>
        <p:txBody>
          <a:bodyPr/>
          <a:lstStyle/>
          <a:p>
            <a:r>
              <a:rPr lang="ru-RU" sz="2000" b="0" dirty="0">
                <a:latin typeface="Times New Roman" pitchFamily="18" charset="0"/>
                <a:cs typeface="Times New Roman" pitchFamily="18" charset="0"/>
              </a:rPr>
              <a:t>Термические спички – при горении этих спичек выделяется большее количество тепла, а температура их горения на много превышает обычную спичку.</a:t>
            </a:r>
          </a:p>
        </p:txBody>
      </p:sp>
      <p:sp>
        <p:nvSpPr>
          <p:cNvPr id="4" name="Текст 3"/>
          <p:cNvSpPr>
            <a:spLocks noGrp="1"/>
          </p:cNvSpPr>
          <p:nvPr>
            <p:ph type="body" sz="half" idx="3"/>
          </p:nvPr>
        </p:nvSpPr>
        <p:spPr>
          <a:xfrm>
            <a:off x="4572000" y="908720"/>
            <a:ext cx="4041775" cy="1029816"/>
          </a:xfrm>
        </p:spPr>
        <p:txBody>
          <a:bodyPr>
            <a:normAutofit/>
          </a:bodyPr>
          <a:lstStyle/>
          <a:p>
            <a:r>
              <a:rPr lang="ru-RU" sz="2000" b="0" dirty="0">
                <a:latin typeface="Times New Roman" pitchFamily="18" charset="0"/>
                <a:cs typeface="Times New Roman" pitchFamily="18" charset="0"/>
              </a:rPr>
              <a:t>Фотографические – дают при фотографировании мгновенную яркую вспышку.</a:t>
            </a:r>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7" y="2420887"/>
            <a:ext cx="4968553" cy="3908595"/>
          </a:xfrm>
        </p:spPr>
      </p:pic>
      <p:pic>
        <p:nvPicPr>
          <p:cNvPr id="8" name="Объект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8985"/>
          <a:stretch/>
        </p:blipFill>
        <p:spPr>
          <a:xfrm>
            <a:off x="5220072" y="2060848"/>
            <a:ext cx="3678643" cy="3063665"/>
          </a:xfrm>
        </p:spPr>
      </p:pic>
    </p:spTree>
    <p:extLst>
      <p:ext uri="{BB962C8B-B14F-4D97-AF65-F5344CB8AC3E}">
        <p14:creationId xmlns:p14="http://schemas.microsoft.com/office/powerpoint/2010/main" val="340708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1052736"/>
            <a:ext cx="4040188" cy="659352"/>
          </a:xfrm>
        </p:spPr>
        <p:txBody>
          <a:bodyPr/>
          <a:lstStyle/>
          <a:p>
            <a:r>
              <a:rPr lang="ru-RU" sz="2000" b="0" dirty="0">
                <a:latin typeface="Times New Roman" pitchFamily="18" charset="0"/>
                <a:cs typeface="Times New Roman" pitchFamily="18" charset="0"/>
              </a:rPr>
              <a:t>Хозяйственные – спички в большой упаковке.</a:t>
            </a:r>
          </a:p>
        </p:txBody>
      </p:sp>
      <p:sp>
        <p:nvSpPr>
          <p:cNvPr id="4" name="Текст 3"/>
          <p:cNvSpPr>
            <a:spLocks noGrp="1"/>
          </p:cNvSpPr>
          <p:nvPr>
            <p:ph type="body" sz="half" idx="3"/>
          </p:nvPr>
        </p:nvSpPr>
        <p:spPr>
          <a:xfrm>
            <a:off x="467544" y="4941168"/>
            <a:ext cx="4041775" cy="1245840"/>
          </a:xfrm>
        </p:spPr>
        <p:txBody>
          <a:bodyPr>
            <a:normAutofit/>
          </a:bodyPr>
          <a:lstStyle/>
          <a:p>
            <a:r>
              <a:rPr lang="ru-RU" sz="2000" b="0" dirty="0">
                <a:latin typeface="Times New Roman" pitchFamily="18" charset="0"/>
                <a:cs typeface="Times New Roman" pitchFamily="18" charset="0"/>
              </a:rPr>
              <a:t>Штормовые или охотничьи – эти спички не боятся сырости, они могут гореть на ветру и под дождём. </a:t>
            </a:r>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8" y="1916832"/>
            <a:ext cx="4134859" cy="2448272"/>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955" y="404664"/>
            <a:ext cx="3528392" cy="3528392"/>
          </a:xfr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149080"/>
            <a:ext cx="4283968" cy="2577520"/>
          </a:xfrm>
          <a:prstGeom prst="rect">
            <a:avLst/>
          </a:prstGeom>
        </p:spPr>
      </p:pic>
    </p:spTree>
    <p:extLst>
      <p:ext uri="{BB962C8B-B14F-4D97-AF65-F5344CB8AC3E}">
        <p14:creationId xmlns:p14="http://schemas.microsoft.com/office/powerpoint/2010/main" val="179596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latin typeface="Times New Roman" pitchFamily="18" charset="0"/>
                <a:cs typeface="Times New Roman" pitchFamily="18" charset="0"/>
              </a:rPr>
              <a:t>Для производства спичек обычно используют осину. А там, где она не растёт, тополь, ольху, липу, берёзу. Древесину распиливают на бруски, снимают кору. Сначала делают ленты шириной в длину спички, затем разрубают на солому в виде спички.</a:t>
            </a: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59632" y="1645605"/>
            <a:ext cx="6480720" cy="4860541"/>
          </a:xfrm>
        </p:spPr>
      </p:pic>
    </p:spTree>
    <p:extLst>
      <p:ext uri="{BB962C8B-B14F-4D97-AF65-F5344CB8AC3E}">
        <p14:creationId xmlns:p14="http://schemas.microsoft.com/office/powerpoint/2010/main" val="417174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Times New Roman" pitchFamily="18" charset="0"/>
                <a:cs typeface="Times New Roman" pitchFamily="18" charset="0"/>
              </a:rPr>
              <a:t>Затем эту солому погружают  в противопожарный состав и обрабатывают парафином. Наносят горючую головку и снова защитное покрытие. Просушивают в специальной машине и сортируют для ликвидации брака.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916832"/>
            <a:ext cx="6984776" cy="4637891"/>
          </a:xfrm>
        </p:spPr>
      </p:pic>
    </p:spTree>
    <p:extLst>
      <p:ext uri="{BB962C8B-B14F-4D97-AF65-F5344CB8AC3E}">
        <p14:creationId xmlns:p14="http://schemas.microsoft.com/office/powerpoint/2010/main" val="96015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2424"/>
          </a:xfrm>
        </p:spPr>
        <p:txBody>
          <a:bodyPr>
            <a:normAutofit fontScale="90000"/>
          </a:bodyPr>
          <a:lstStyle/>
          <a:p>
            <a:r>
              <a:rPr lang="ru-RU" sz="2000" dirty="0">
                <a:latin typeface="Times New Roman" pitchFamily="18" charset="0"/>
                <a:cs typeface="Times New Roman" pitchFamily="18" charset="0"/>
              </a:rPr>
              <a:t>Коробок спичек сейчас – это обычный предмет в доме. Современные спички, упакованные в небольшую коробочку, появились в конце 19 века. Основной целью применения спички является получение огня. В древние времена люди не умели самостоятельно добывать огонь. Они ждали, пока природа сама им его подарит. Во время грозы молния ударяла в дерево и оно загоралось.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27" y="1916832"/>
            <a:ext cx="7623803" cy="4574282"/>
          </a:xfrm>
          <a:prstGeom prst="rect">
            <a:avLst/>
          </a:prstGeom>
        </p:spPr>
      </p:pic>
      <p:pic>
        <p:nvPicPr>
          <p:cNvPr id="8" name="Объект 7"/>
          <p:cNvPicPr>
            <a:picLocks noGrp="1" noChangeAspect="1"/>
          </p:cNvPicPr>
          <p:nvPr>
            <p:ph idx="1"/>
          </p:nvPr>
        </p:nvPicPr>
        <p:blipFill rotWithShape="1">
          <a:blip r:embed="rId3">
            <a:extLst>
              <a:ext uri="{28A0092B-C50C-407E-A947-70E740481C1C}">
                <a14:useLocalDpi xmlns:a14="http://schemas.microsoft.com/office/drawing/2010/main" val="0"/>
              </a:ext>
            </a:extLst>
          </a:blip>
          <a:srcRect l="32018" t="42815" r="22767" b="11734"/>
          <a:stretch/>
        </p:blipFill>
        <p:spPr>
          <a:xfrm>
            <a:off x="467544" y="1916832"/>
            <a:ext cx="2646218" cy="1995055"/>
          </a:xfrm>
        </p:spPr>
      </p:pic>
    </p:spTree>
    <p:extLst>
      <p:ext uri="{BB962C8B-B14F-4D97-AF65-F5344CB8AC3E}">
        <p14:creationId xmlns:p14="http://schemas.microsoft.com/office/powerpoint/2010/main" val="251838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Times New Roman" pitchFamily="18" charset="0"/>
                <a:cs typeface="Times New Roman" pitchFamily="18" charset="0"/>
              </a:rPr>
              <a:t>Чуть позже огонь стали получать путём трения двух кусочков дерева друг о друга. Палочку вставляли в трещину щепки, рядом клали мох и крутили в ладонях, пока мох не начинал тлеть. </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916832"/>
            <a:ext cx="5302738" cy="4392488"/>
          </a:xfrm>
        </p:spPr>
      </p:pic>
      <p:pic>
        <p:nvPicPr>
          <p:cNvPr id="6" name="Объект 5"/>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3345" t="25913" r="2744" b="31549"/>
          <a:stretch/>
        </p:blipFill>
        <p:spPr>
          <a:xfrm>
            <a:off x="5364088" y="3645024"/>
            <a:ext cx="3359107" cy="2440601"/>
          </a:xfrm>
        </p:spPr>
      </p:pic>
    </p:spTree>
    <p:extLst>
      <p:ext uri="{BB962C8B-B14F-4D97-AF65-F5344CB8AC3E}">
        <p14:creationId xmlns:p14="http://schemas.microsoft.com/office/powerpoint/2010/main" val="137151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lstStyle/>
          <a:p>
            <a:r>
              <a:rPr lang="ru-RU" sz="1800" dirty="0">
                <a:solidFill>
                  <a:srgbClr val="4E5B6F"/>
                </a:solidFill>
                <a:latin typeface="Times New Roman" pitchFamily="18" charset="0"/>
                <a:cs typeface="Times New Roman" pitchFamily="18" charset="0"/>
              </a:rPr>
              <a:t>А ещё позже научились высекать искру, ударяя один камень о другой. Такой способ добывания огня дал идею для изобретения огнива. </a:t>
            </a:r>
            <a:endParaRPr lang="ru-RU" dirty="0"/>
          </a:p>
        </p:txBody>
      </p:sp>
      <p:pic>
        <p:nvPicPr>
          <p:cNvPr id="5" name="Объект 4"/>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8881"/>
          <a:stretch/>
        </p:blipFill>
        <p:spPr>
          <a:xfrm>
            <a:off x="395536" y="2060848"/>
            <a:ext cx="3960440" cy="4077696"/>
          </a:xfrm>
        </p:spPr>
      </p:pic>
      <p:pic>
        <p:nvPicPr>
          <p:cNvPr id="6" name="Объект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917" t="1213" r="5489" b="5020"/>
          <a:stretch/>
        </p:blipFill>
        <p:spPr>
          <a:xfrm>
            <a:off x="4211960" y="2492896"/>
            <a:ext cx="4689299" cy="3600400"/>
          </a:xfrm>
        </p:spPr>
      </p:pic>
    </p:spTree>
    <p:extLst>
      <p:ext uri="{BB962C8B-B14F-4D97-AF65-F5344CB8AC3E}">
        <p14:creationId xmlns:p14="http://schemas.microsoft.com/office/powerpoint/2010/main" val="134546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a:solidFill>
                  <a:srgbClr val="4E5B6F"/>
                </a:solidFill>
                <a:latin typeface="Times New Roman" pitchFamily="18" charset="0"/>
                <a:cs typeface="Times New Roman" pitchFamily="18" charset="0"/>
              </a:rPr>
              <a:t>Ударяя сталью о кремень высекали, попадавшую на пропитанный селитрой прут искру. Он начинал тлеть, и с помощью сухой растопки раздували огонь. </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916832"/>
            <a:ext cx="3798003" cy="3024336"/>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942946"/>
            <a:ext cx="4506589" cy="3379942"/>
          </a:xfrm>
        </p:spPr>
      </p:pic>
    </p:spTree>
    <p:extLst>
      <p:ext uri="{BB962C8B-B14F-4D97-AF65-F5344CB8AC3E}">
        <p14:creationId xmlns:p14="http://schemas.microsoft.com/office/powerpoint/2010/main" val="190554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Times New Roman" pitchFamily="18" charset="0"/>
                <a:cs typeface="Times New Roman" pitchFamily="18" charset="0"/>
              </a:rPr>
              <a:t>Следующим изобретением стало пропитывание сухой лучины расплавленной серой. Когда серную головку прижимали к тлеющему пруту, она вспыхивала. Так проявился прототип современной спички.</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163" t="6346" r="13887" b="6063"/>
          <a:stretch/>
        </p:blipFill>
        <p:spPr>
          <a:xfrm>
            <a:off x="1979712" y="1988840"/>
            <a:ext cx="4824536" cy="4409210"/>
          </a:xfrm>
        </p:spPr>
      </p:pic>
    </p:spTree>
    <p:extLst>
      <p:ext uri="{BB962C8B-B14F-4D97-AF65-F5344CB8AC3E}">
        <p14:creationId xmlns:p14="http://schemas.microsoft.com/office/powerpoint/2010/main" val="145421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latin typeface="Times New Roman" pitchFamily="18" charset="0"/>
                <a:cs typeface="Times New Roman" pitchFamily="18" charset="0"/>
              </a:rPr>
              <a:t>В 1669 году алхимик </a:t>
            </a:r>
            <a:r>
              <a:rPr lang="ru-RU" sz="2000" dirty="0" err="1">
                <a:latin typeface="Times New Roman" pitchFamily="18" charset="0"/>
                <a:cs typeface="Times New Roman" pitchFamily="18" charset="0"/>
              </a:rPr>
              <a:t>Хеннинг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Бранд</a:t>
            </a:r>
            <a:r>
              <a:rPr lang="ru-RU" sz="2000" dirty="0">
                <a:latin typeface="Times New Roman" pitchFamily="18" charset="0"/>
                <a:cs typeface="Times New Roman" pitchFamily="18" charset="0"/>
              </a:rPr>
              <a:t>, пытаясь создать философский камень, получил светящееся в темноте вещество, которое назвали фосфор. Английский физик Роберт Бойль покрыл бумагу фосфором и провёл по нему деревянной щепкой, покрытой серой.  Но такие палочки горели недолго и при зажигании взрывались.</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9168" y="1920875"/>
            <a:ext cx="3174663" cy="4433888"/>
          </a:xfrm>
        </p:spPr>
      </p:pic>
      <p:pic>
        <p:nvPicPr>
          <p:cNvPr id="6" name="Объект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375" t="8582" r="7890" b="10610"/>
          <a:stretch/>
        </p:blipFill>
        <p:spPr>
          <a:xfrm>
            <a:off x="4211960" y="2132856"/>
            <a:ext cx="4530390" cy="3888432"/>
          </a:xfrm>
        </p:spPr>
      </p:pic>
    </p:spTree>
    <p:extLst>
      <p:ext uri="{BB962C8B-B14F-4D97-AF65-F5344CB8AC3E}">
        <p14:creationId xmlns:p14="http://schemas.microsoft.com/office/powerpoint/2010/main" val="123492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latin typeface="Times New Roman" pitchFamily="18" charset="0"/>
                <a:cs typeface="Times New Roman" pitchFamily="18" charset="0"/>
              </a:rPr>
              <a:t>В 1805 году французу Жан-Луи </a:t>
            </a:r>
            <a:r>
              <a:rPr lang="ru-RU" sz="2000" dirty="0" err="1">
                <a:latin typeface="Times New Roman" pitchFamily="18" charset="0"/>
                <a:cs typeface="Times New Roman" pitchFamily="18" charset="0"/>
              </a:rPr>
              <a:t>Шансель</a:t>
            </a:r>
            <a:r>
              <a:rPr lang="ru-RU" sz="2000" dirty="0">
                <a:latin typeface="Times New Roman" pitchFamily="18" charset="0"/>
                <a:cs typeface="Times New Roman" pitchFamily="18" charset="0"/>
              </a:rPr>
              <a:t> изобрёл «зажигательное устройство». Оно представляло собой палочку, покрытую смесью серы, смолы и бертолетовой соли. Достаточно было смочить такую палочку концентрированной серной кислотой и получался огонь. Но носить с собой серную кислоту было очень неудобно, реакция происходила бурно, и можно было получить ожоги.   </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988840"/>
            <a:ext cx="3820859" cy="3744416"/>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4896" y="2708920"/>
            <a:ext cx="4509600" cy="2952328"/>
          </a:xfrm>
        </p:spPr>
      </p:pic>
    </p:spTree>
    <p:extLst>
      <p:ext uri="{BB962C8B-B14F-4D97-AF65-F5344CB8AC3E}">
        <p14:creationId xmlns:p14="http://schemas.microsoft.com/office/powerpoint/2010/main" val="70508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latin typeface="Times New Roman" pitchFamily="18" charset="0"/>
                <a:cs typeface="Times New Roman" pitchFamily="18" charset="0"/>
              </a:rPr>
              <a:t>Английский аптекарь Джон Уокер в 1826 году попробовал зажигать палочку с серой путём чирканья об наждачную бумагу. Палочка была длиной около метра, и зажигать её было не удобно. Тогда Джон уменьшил размер палочки и наладил производство. Недостатком таких спичек было взрывание при зажигании и ядовитый дым. </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81" t="8779" r="49560" b="8461"/>
          <a:stretch/>
        </p:blipFill>
        <p:spPr>
          <a:xfrm>
            <a:off x="611560" y="2060848"/>
            <a:ext cx="2808313" cy="363428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9952" y="1844824"/>
            <a:ext cx="4330824" cy="4443425"/>
          </a:xfrm>
        </p:spPr>
      </p:pic>
    </p:spTree>
    <p:extLst>
      <p:ext uri="{BB962C8B-B14F-4D97-AF65-F5344CB8AC3E}">
        <p14:creationId xmlns:p14="http://schemas.microsoft.com/office/powerpoint/2010/main" val="1961683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463</TotalTime>
  <Words>798</Words>
  <Application>Microsoft Office PowerPoint</Application>
  <PresentationFormat>Экран (4:3)</PresentationFormat>
  <Paragraphs>25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Calibri</vt:lpstr>
      <vt:lpstr>Constantia</vt:lpstr>
      <vt:lpstr>Times New Roman</vt:lpstr>
      <vt:lpstr>Wingdings 2</vt:lpstr>
      <vt:lpstr>Поток</vt:lpstr>
      <vt:lpstr>   История появления спички</vt:lpstr>
      <vt:lpstr>Коробок спичек сейчас – это обычный предмет в доме. Современные спички, упакованные в небольшую коробочку, появились в конце 19 века. Основной целью применения спички является получение огня. В древние времена люди не умели самостоятельно добывать огонь. Они ждали, пока природа сама им его подарит. Во время грозы молния ударяла в дерево и оно загоралось. </vt:lpstr>
      <vt:lpstr>Чуть позже огонь стали получать путём трения двух кусочков дерева друг о друга. Палочку вставляли в трещину щепки, рядом клали мох и крутили в ладонях, пока мох не начинал тлеть. </vt:lpstr>
      <vt:lpstr>А ещё позже научились высекать искру, ударяя один камень о другой. Такой способ добывания огня дал идею для изобретения огнива. </vt:lpstr>
      <vt:lpstr>Ударяя сталью о кремень высекали, попадавшую на пропитанный селитрой прут искру. Он начинал тлеть, и с помощью сухой растопки раздували огонь. </vt:lpstr>
      <vt:lpstr>Следующим изобретением стало пропитывание сухой лучины расплавленной серой. Когда серную головку прижимали к тлеющему пруту, она вспыхивала. Так проявился прототип современной спички.</vt:lpstr>
      <vt:lpstr>В 1669 году алхимик Хеннинг Бранд, пытаясь создать философский камень, получил светящееся в темноте вещество, которое назвали фосфор. Английский физик Роберт Бойль покрыл бумагу фосфором и провёл по нему деревянной щепкой, покрытой серой.  Но такие палочки горели недолго и при зажигании взрывались.</vt:lpstr>
      <vt:lpstr>В 1805 году французу Жан-Луи Шансель изобрёл «зажигательное устройство». Оно представляло собой палочку, покрытую смесью серы, смолы и бертолетовой соли. Достаточно было смочить такую палочку концентрированной серной кислотой и получался огонь. Но носить с собой серную кислоту было очень неудобно, реакция происходила бурно, и можно было получить ожоги.   </vt:lpstr>
      <vt:lpstr>Английский аптекарь Джон Уокер в 1826 году попробовал зажигать палочку с серой путём чирканья об наждачную бумагу. Палочка была длиной около метра, и зажигать её было не удобно. Тогда Джон уменьшил размер палочки и наладил производство. Недостатком таких спичек было взрывание при зажигании и ядовитый дым. </vt:lpstr>
      <vt:lpstr>Проблему с взрываемостью при загорании палочки получилось решить французу Шарь Сориа в 1830 году, который в смесь серы добавил белый фосфор. Такая смесь загоралась при трении о любой предмет и горела равномерно и долго. Но у Сориа не было денег, чтоб  пустить изобретение в производство. Через 1 год такое же открытие сделал Каммеррер и открыл спичечную фабрику. Но легко воспламеняющиеся спички приводили к пожарам. А белый фосфор, входящий в состав спички, был ядовит.</vt:lpstr>
      <vt:lpstr>Эту проблему решил Шведский химик Йохан Лундстрем, который в 1855 году решил заменить белый фосфор  на красный. Красный фосфор горел так же, но не был ядовит. Йохан красный фосфор нанёс на наждачную бумагу, об которую чиркают спичку, а сам черенок пропитал фосфорнокислым аммонием для того, чтобы после затухания спичка не тлела. Эти спички стали распространяться по всему миру. Позднее фосфор остался только в намазке. В 1889 году в Америке изобрели спичечный коробок, сделанный из картона.</vt:lpstr>
      <vt:lpstr>В Россию спички пришли в 30-х годах 19 века, а позже появились и первые спичечные коробки, сначала деревянные, затем жестяные. В настоящее время спички не содержат соединений серы и хлора – вместо них используют парафины и бесхлорные окислители, а коробки картонные. Спичка – это палочка из горючего материала, снабжённая на конце зажигательной головкой, служащая для получения открытого огня.  Слово «спичка» произошло от слова «спица» (заострённая деревянная палочка). Сначала это слово обозначало деревянные обувные гвозди. </vt:lpstr>
      <vt:lpstr>На сегодняшний день в России производят разные виды спичек.</vt:lpstr>
      <vt:lpstr>Презентация PowerPoint</vt:lpstr>
      <vt:lpstr>Презентация PowerPoint</vt:lpstr>
      <vt:lpstr>Презентация PowerPoint</vt:lpstr>
      <vt:lpstr>Для производства спичек обычно используют осину. А там, где она не растёт, тополь, ольху, липу, берёзу. Древесину распиливают на бруски, снимают кору. Сначала делают ленты шириной в длину спички, затем разрубают на солому в виде спички.</vt:lpstr>
      <vt:lpstr>Затем эту солому погружают  в противопожарный состав и обрабатывают парафином. Наносят горючую головку и снова защитное покрытие. Просушивают в специальной машине и сортируют для ликвидации брака.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История появления спички</dc:title>
  <dc:creator>Саня</dc:creator>
  <cp:lastModifiedBy>Вероника</cp:lastModifiedBy>
  <cp:revision>29</cp:revision>
  <dcterms:created xsi:type="dcterms:W3CDTF">2017-04-08T14:40:33Z</dcterms:created>
  <dcterms:modified xsi:type="dcterms:W3CDTF">2023-02-09T10:50:09Z</dcterms:modified>
</cp:coreProperties>
</file>