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7" r:id="rId2"/>
    <p:sldId id="298" r:id="rId3"/>
    <p:sldId id="279" r:id="rId4"/>
    <p:sldId id="283" r:id="rId5"/>
    <p:sldId id="280" r:id="rId6"/>
    <p:sldId id="307" r:id="rId7"/>
    <p:sldId id="303" r:id="rId8"/>
    <p:sldId id="305" r:id="rId9"/>
    <p:sldId id="308" r:id="rId10"/>
    <p:sldId id="309" r:id="rId11"/>
    <p:sldId id="302" r:id="rId12"/>
    <p:sldId id="310" r:id="rId13"/>
    <p:sldId id="311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35" autoAdjust="0"/>
    <p:restoredTop sz="94660"/>
  </p:normalViewPr>
  <p:slideViewPr>
    <p:cSldViewPr>
      <p:cViewPr varScale="1">
        <p:scale>
          <a:sx n="66" d="100"/>
          <a:sy n="66" d="100"/>
        </p:scale>
        <p:origin x="-1386" y="-90"/>
      </p:cViewPr>
      <p:guideLst>
        <p:guide orient="horz" pos="2205"/>
        <p:guide pos="2925"/>
        <p:guide pos="11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0B6B04-F1BC-4C9D-A501-064306D71C76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4E5ADF9-3791-4F87-A58C-EFA80A30A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BE8BF-2CB1-4F0C-B86A-C85D249A5B13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97C9-4582-410D-9F77-DA1CB1037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7E4F-8DD9-4DAC-A6B8-DA3986B26E7A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E2248-08B8-4601-A955-4D3F22E59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631FE-0A20-4A11-87BE-7F8CA02D4254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A022-1CAF-47F6-8A7C-27E170033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2209A-7F62-47DC-BB9D-61E879ECBD08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B8EDF-203F-474E-BB72-953CA654A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85326-CE33-4901-987E-848D4AA150D5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AA32B-A8BA-43CE-B9D7-4F2EEB04A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6C953-E126-4256-B847-38F2CE8967C2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83843-4DB0-4EA0-9BBE-A4D179D3D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2F82-F393-41F7-9BDF-F73DC46FAF15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EB601-080C-4172-AECB-6AD3A7780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1B327-5127-41CA-B93D-F23C76E31CDD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0DC1-4CD3-4347-8ACB-9348D716B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56BC2-C84F-4A2E-9FF2-ED83EDB7ACF0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D484F-19C7-42FB-A078-C6A4C9D96C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CD16-4986-4435-8019-479DEF0CBE0F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D83F9-E36C-44DE-8BC1-CA82C53749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14B42-B4F8-4E22-A9C2-7A0F4F260601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71BA-4687-4EC5-ACCC-FAA6B2602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C0F2A-3E68-4C65-8C26-A1D3D200CC45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0EE71-4C04-4261-B56D-1A17704DE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C7CF-F709-403A-81F2-D1DE808AB8B7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E4BD-619E-43AF-B1BE-4DF141C30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F4ED-7D81-42A4-9163-5606D3DA8589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D2BF-2FD9-4176-BD79-4F7A01D78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62594-4065-42A0-97BB-9BD413B6ACC4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DA6D4-A682-4014-BDF6-1DC2CCA7C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89513-3D2E-4D9C-BD95-16493A637008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92A60-78F0-41A2-BDA9-A77136576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174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0F9598-2A58-4371-881E-0AE4E852042D}" type="datetimeFigureOut">
              <a:rPr lang="ru-RU"/>
              <a:pPr>
                <a:defRPr/>
              </a:pPr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9783AE-955F-4EF5-AA92-2F4C828F7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78" r:id="rId11"/>
    <p:sldLayoutId id="2147483667" r:id="rId12"/>
    <p:sldLayoutId id="2147483679" r:id="rId13"/>
    <p:sldLayoutId id="2147483666" r:id="rId14"/>
    <p:sldLayoutId id="2147483665" r:id="rId15"/>
    <p:sldLayoutId id="2147483664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teremok-alatr.edu-host.ru/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0713"/>
            <a:ext cx="6842125" cy="12239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 1 «Теремок» города Алатыря Чувашской Республики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формирования навыков безопасной жизнедеятельности и образа жизни, профилактики детского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травматизма»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http://teremok-alatr.edu-host.ru/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 Наталья Николаевна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8(83531) 6-08-37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teremok.ds.ru@yandex.ru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2"/>
          <p:cNvSpPr>
            <a:spLocks noGrp="1"/>
          </p:cNvSpPr>
          <p:nvPr>
            <p:ph idx="1"/>
          </p:nvPr>
        </p:nvSpPr>
        <p:spPr>
          <a:xfrm>
            <a:off x="609600" y="836613"/>
            <a:ext cx="7346950" cy="5205412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2  шаг (основной): занятия, беседы с детьми, игровые ситуации, КВН, викторины, игры, Рисунки детей на темы безопасности; привлечение сотрудников МЧС, МВД; экскурсии в ВДПО, ПЧ-17; целевые прогулки «Внимание, дорога!», «Перекресток»; театрализованные представления; семинары, консультации с педагогами; проведение родительских собраний на тему безопасности детей.</a:t>
            </a:r>
          </a:p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3 шаг (заключительный): проведение диагностики (с целью выявления полученных знаний детей); освещение результатов на сайте ДОУ, публикация статей по обмену опытом в СМИ;  выпуск газеты детского сада «Я  и безопасность»;  участие  детей в конкурсах, олимпиадах по безопасности; участие МБДОУ в республиканском конкурсе «Успех и Безопасность»; создание электронных консультационных циклов для родителей.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333375"/>
            <a:ext cx="6130925" cy="136683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реализации воспитательной практики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8" name="Текст 2"/>
          <p:cNvSpPr>
            <a:spLocks noGrp="1"/>
          </p:cNvSpPr>
          <p:nvPr>
            <p:ph type="body" idx="1"/>
          </p:nvPr>
        </p:nvSpPr>
        <p:spPr>
          <a:xfrm>
            <a:off x="611188" y="1412875"/>
            <a:ext cx="6877050" cy="2665413"/>
          </a:xfrm>
        </p:spPr>
        <p:txBody>
          <a:bodyPr/>
          <a:lstStyle/>
          <a:p>
            <a:r>
              <a:rPr lang="ru-RU" sz="320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Долгосрочный проект </a:t>
            </a:r>
          </a:p>
          <a:p>
            <a:r>
              <a:rPr lang="ru-RU" sz="320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Дата реализации:                                            сентябрь 2019  - август 2022 гг.</a:t>
            </a:r>
          </a:p>
          <a:p>
            <a:endParaRPr lang="ru-RU" smtClean="0">
              <a:solidFill>
                <a:srgbClr val="404040"/>
              </a:solidFill>
            </a:endParaRPr>
          </a:p>
        </p:txBody>
      </p:sp>
      <p:pic>
        <p:nvPicPr>
          <p:cNvPr id="29702" name="Picture 6" descr="IMG_9227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4716463" y="3716338"/>
            <a:ext cx="3743325" cy="2592387"/>
          </a:xfrm>
          <a:prstGeom prst="rect">
            <a:avLst/>
          </a:prstGeom>
          <a:noFill/>
        </p:spPr>
      </p:pic>
      <p:pic>
        <p:nvPicPr>
          <p:cNvPr id="29703" name="Picture 7" descr="IMG_7173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611188" y="3644900"/>
            <a:ext cx="3667125" cy="275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Заголовок 1"/>
          <p:cNvSpPr>
            <a:spLocks noGrp="1"/>
          </p:cNvSpPr>
          <p:nvPr>
            <p:ph type="title"/>
          </p:nvPr>
        </p:nvSpPr>
        <p:spPr>
          <a:xfrm>
            <a:off x="609600" y="476250"/>
            <a:ext cx="7634288" cy="720725"/>
          </a:xfrm>
        </p:spPr>
        <p:txBody>
          <a:bodyPr/>
          <a:lstStyle/>
          <a:p>
            <a:pPr algn="ctr"/>
            <a:r>
              <a:rPr lang="ru-RU" smtClean="0">
                <a:solidFill>
                  <a:schemeClr val="tx1"/>
                </a:solidFill>
              </a:rPr>
              <a:t>Результаты реализации практики</a:t>
            </a:r>
            <a:endParaRPr lang="ru-RU" smtClean="0"/>
          </a:p>
        </p:txBody>
      </p:sp>
      <p:pic>
        <p:nvPicPr>
          <p:cNvPr id="1033" name="Содержимое 39" descr="IMG_20230117_162фест 1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4938" y="1196975"/>
            <a:ext cx="1778000" cy="2513013"/>
          </a:xfrm>
        </p:spPr>
      </p:pic>
      <p:pic>
        <p:nvPicPr>
          <p:cNvPr id="1034" name="Рисунок 4" descr="IMG_20230117_162кон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2938" y="1196975"/>
            <a:ext cx="188912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Рисунок 5" descr="IMG_20230117_162кон19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075" y="1200150"/>
            <a:ext cx="18907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Рисунок 6" descr="IMG_20230117_162конкурс 1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4950" y="1203325"/>
            <a:ext cx="187166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19063" y="4000500"/>
          <a:ext cx="1882775" cy="2663825"/>
        </p:xfrm>
        <a:graphic>
          <a:graphicData uri="http://schemas.openxmlformats.org/presentationml/2006/ole">
            <p:oleObj spid="_x0000_s1030" name="Acrobat Document" r:id="rId7" imgW="5668166" imgH="8019048" progId="AcroExch.Document.7">
              <p:embed/>
            </p:oleObj>
          </a:graphicData>
        </a:graphic>
      </p:graphicFrame>
      <p:pic>
        <p:nvPicPr>
          <p:cNvPr id="1037" name="Рисунок 9" descr="IMG_20230117_162кон2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1025" y="4000500"/>
            <a:ext cx="1947863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Рисунок 10" descr="IMG_20230117_162конкурс2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73475" y="4000500"/>
            <a:ext cx="1946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5478463" y="4022725"/>
          <a:ext cx="1800225" cy="2547938"/>
        </p:xfrm>
        <a:graphic>
          <a:graphicData uri="http://schemas.openxmlformats.org/presentationml/2006/ole">
            <p:oleObj spid="_x0000_s1031" name="Acrobat Document" r:id="rId10" imgW="5393880" imgH="7617240" progId="AcroExch.Document.7">
              <p:embed/>
            </p:oleObj>
          </a:graphicData>
        </a:graphic>
      </p:graphicFrame>
      <p:pic>
        <p:nvPicPr>
          <p:cNvPr id="1039" name="Рисунок 12" descr="IMG_20230117_162досуг 222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78663" y="4037013"/>
            <a:ext cx="18891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Рисунок 13" descr="игра 19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07225" y="1192213"/>
            <a:ext cx="1885950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Заголовок 1"/>
          <p:cNvSpPr>
            <a:spLocks noGrp="1"/>
          </p:cNvSpPr>
          <p:nvPr>
            <p:ph type="title"/>
          </p:nvPr>
        </p:nvSpPr>
        <p:spPr>
          <a:xfrm>
            <a:off x="609600" y="260350"/>
            <a:ext cx="7707313" cy="1223963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chemeClr val="tx1"/>
                </a:solidFill>
              </a:rPr>
              <a:t>Сведения о представлении практики в рамках научно-методических мероприятий муниципального/регионального уровня</a:t>
            </a:r>
          </a:p>
        </p:txBody>
      </p:sp>
      <p:sp>
        <p:nvSpPr>
          <p:cNvPr id="2054" name="Объект 2"/>
          <p:cNvSpPr>
            <a:spLocks noGrp="1"/>
          </p:cNvSpPr>
          <p:nvPr>
            <p:ph sz="half" idx="1"/>
          </p:nvPr>
        </p:nvSpPr>
        <p:spPr>
          <a:xfrm>
            <a:off x="611188" y="1557338"/>
            <a:ext cx="3087687" cy="4457700"/>
          </a:xfrm>
        </p:spPr>
        <p:txBody>
          <a:bodyPr/>
          <a:lstStyle/>
          <a:p>
            <a:endParaRPr lang="ru-RU" sz="1600" smtClean="0">
              <a:latin typeface="Arial" charset="0"/>
            </a:endParaRPr>
          </a:p>
          <a:p>
            <a:r>
              <a:rPr lang="ru-RU" sz="1600" b="1" smtClean="0">
                <a:latin typeface="Arial" charset="0"/>
              </a:rPr>
              <a:t>Ссылка на опубликованные материалы:</a:t>
            </a:r>
          </a:p>
          <a:p>
            <a:r>
              <a:rPr lang="ru-RU" sz="1600" smtClean="0">
                <a:latin typeface="Arial" charset="0"/>
              </a:rPr>
              <a:t>http://teremok-alatr.edu-host.ru/pol/bezopasnost_detej/</a:t>
            </a:r>
          </a:p>
        </p:txBody>
      </p:sp>
      <p:graphicFrame>
        <p:nvGraphicFramePr>
          <p:cNvPr id="205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399213" y="1416050"/>
          <a:ext cx="1682750" cy="2381250"/>
        </p:xfrm>
        <a:graphic>
          <a:graphicData uri="http://schemas.openxmlformats.org/presentationml/2006/ole">
            <p:oleObj spid="_x0000_s2052" name="Acrobat Document" r:id="rId3" imgW="5393880" imgH="7617240" progId="AcroExch.Document.7">
              <p:embed/>
            </p:oleObj>
          </a:graphicData>
        </a:graphic>
      </p:graphicFrame>
      <p:pic>
        <p:nvPicPr>
          <p:cNvPr id="2055" name="Рисунок 6" descr="публик2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9775" y="1420813"/>
            <a:ext cx="1798638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7" descr="IMG_20230117_162публ2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644900"/>
            <a:ext cx="21399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Рисунок 8" descr="IMG_20230117_162конкурс 1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7700" y="3679825"/>
            <a:ext cx="208915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1175" y="3679825"/>
            <a:ext cx="208756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1149350" y="549275"/>
            <a:ext cx="6321425" cy="576263"/>
          </a:xfrm>
        </p:spPr>
        <p:txBody>
          <a:bodyPr/>
          <a:lstStyle/>
          <a:p>
            <a:pPr algn="ctr"/>
            <a:r>
              <a:rPr lang="ru-RU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Авторы воспитательной практики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130300" y="4527550"/>
            <a:ext cx="6178550" cy="1925638"/>
          </a:xfrm>
        </p:spPr>
        <p:txBody>
          <a:bodyPr rtlCol="0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buClr>
                <a:srgbClr val="90C226"/>
              </a:buClr>
              <a:buFont typeface="Wingdings 3" charset="2"/>
              <a:buNone/>
              <a:defRPr/>
            </a:pPr>
            <a:r>
              <a:rPr lang="ru-RU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Заимствованная </a:t>
            </a:r>
            <a:r>
              <a:rPr lang="ru-RU" sz="2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</a:p>
          <a:p>
            <a:pPr algn="ctr" fontAlgn="auto">
              <a:spcAft>
                <a:spcPts val="0"/>
              </a:spcAft>
              <a:buClr>
                <a:srgbClr val="90C226"/>
              </a:buClr>
              <a:buFont typeface="Wingdings 3" charset="2"/>
              <a:buNone/>
              <a:defRPr/>
            </a:pPr>
            <a:r>
              <a:rPr lang="ru-RU" sz="2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Авдеева </a:t>
            </a:r>
            <a:r>
              <a:rPr lang="ru-RU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Н.Н., </a:t>
            </a:r>
            <a:r>
              <a:rPr lang="ru-RU" sz="2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Князева </a:t>
            </a:r>
            <a:r>
              <a:rPr lang="ru-RU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Н.Л</a:t>
            </a:r>
            <a:r>
              <a:rPr lang="ru-RU" sz="2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sz="2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Р.Б</a:t>
            </a:r>
            <a:r>
              <a:rPr lang="ru-RU" sz="2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Aft>
                <a:spcPts val="0"/>
              </a:spcAft>
              <a:buClr>
                <a:srgbClr val="90C226"/>
              </a:buClr>
              <a:buFont typeface="Wingdings 3" charset="2"/>
              <a:buNone/>
              <a:defRPr/>
            </a:pPr>
            <a:r>
              <a:rPr lang="ru-RU" sz="2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2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Учебное пособие по основам безопасности жизнедеятельности детей старшего дошкольного возраста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  <p:sp>
        <p:nvSpPr>
          <p:cNvPr id="20483" name="Объект 3"/>
          <p:cNvSpPr>
            <a:spLocks noGrp="1"/>
          </p:cNvSpPr>
          <p:nvPr>
            <p:ph sz="half" idx="4294967295"/>
          </p:nvPr>
        </p:nvSpPr>
        <p:spPr>
          <a:xfrm>
            <a:off x="6054725" y="2160588"/>
            <a:ext cx="3089275" cy="3881437"/>
          </a:xfrm>
        </p:spPr>
        <p:txBody>
          <a:bodyPr/>
          <a:lstStyle/>
          <a:p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endParaRPr lang="ru-RU" smtClean="0"/>
          </a:p>
        </p:txBody>
      </p:sp>
      <p:pic>
        <p:nvPicPr>
          <p:cNvPr id="20484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1433513"/>
            <a:ext cx="4646612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3863"/>
            <a:ext cx="8229600" cy="412750"/>
          </a:xfrm>
        </p:spPr>
        <p:txBody>
          <a:bodyPr>
            <a:normAutofit/>
          </a:bodyPr>
          <a:lstStyle/>
          <a:p>
            <a:pPr defTabSz="914400"/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Актуальность</a:t>
            </a: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013" y="981075"/>
            <a:ext cx="8267700" cy="5688013"/>
          </a:xfrm>
        </p:spPr>
        <p:txBody>
          <a:bodyPr>
            <a:noAutofit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Сложившаяся социальная и экологическая обстановка вызывает тревогу за наших самых маленьких граждан наших детей. Пока ребенок маленький, взрослые более или менее спокойны: они помогут ребенку, подстрахуют, предупредят. Но наступает момент, когда ребенка нужно будет начинать отпускать от себя. Дети дошкольного возраста отличаются повышенной любознательностью и попыткой узнать окружающий мир самостоятельно. Очень важно подготовить детей к встрече с различными сложными, а иногда и опасными жизненными ситуациями.</a:t>
            </a:r>
          </a:p>
          <a:p>
            <a:pPr marL="0" indent="0" defTabSz="914400">
              <a:buClr>
                <a:srgbClr val="90C226"/>
              </a:buClr>
              <a:buFont typeface="Wingdings 3" pitchFamily="18" charset="2"/>
              <a:buNone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Аннотация                                                                                                                                         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16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реализовывался в МБДОУ № 1 «Теремок» с 2019 года.  Данный проект долгосрочный,  практико – ориентированный. Рассчитан на работу с детьми старшего дошкольного возраста (5-7лет).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своей основе способствует повышению качества образовательных услуг и направлен на познавательное и социально-личностное развитие детей дошкольного возраста, через знакомство с основами безопасности человека в окружающей действительности.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проекте отражена работа по реализации данного проекта с детьми старшего дошкольного возраста за периоды: 2019-2022гг. Проект включает в себя работу со всеми участниками воспитательно-образовательного процесса: детьми, родителями и воспитателями. Работа с детьми старшего дошкольного возраста направлена на реализацию основных четырех направлений безопасности: «Животные и растения», «Опасности в доме», «Опасности на улице», «Чужой». Подобраны эффективные методы и приемы.  Отражены основные результаты по его реализации. Указаны основные ресурсы, необходимые для реализации проекта, указаны этапы реализации</a:t>
            </a:r>
            <a:r>
              <a:rPr lang="ru-RU" sz="1300" smtClean="0"/>
              <a:t>.</a:t>
            </a:r>
          </a:p>
          <a:p>
            <a:pPr marL="0" indent="0" defTabSz="914400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404813"/>
            <a:ext cx="7848600" cy="62642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       Цель, задачи, планируемые результаты   </a:t>
            </a:r>
            <a:r>
              <a:rPr lang="ru-RU" sz="13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Цель</a:t>
            </a:r>
            <a:r>
              <a:rPr lang="ru-RU" sz="13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сформировывать первичные представления о безопасном поведении в быту, социуме, природе, сформировать умение самостоятельно применять их в жизни.    </a:t>
            </a: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ru-RU" sz="13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Задачи:</a:t>
            </a: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ru-RU" sz="13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Воспитание осознанного отношения к выполнению правил безопасности;                                                                                                • Формирование осторожного и осмотрительного отношения к потенциально опасным для человека и окружающего мира природы ситуациям;                                                                                                                                                          • Формирование представлений о некоторых типичных опасных ситуациях и способах поведения в них;                                                                                                                                                          • Формирование элементарных представлений о правилах безопасности дорожного движения; воспитание осознанного отношения к необходимости выполнения этих правил;                                                                                              • Формировать у детей сознательное и ответственное отношение к пожарной безопасности;                                                                                      • Формировать у детей представления об опасных и вредных факторах, возникающих во время пожара;                                                                                                                                             Формировать умение применять знания в повседневной жизни, обеспечивающие безопасность в доме, детском саду.</a:t>
            </a: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ru-RU" sz="13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</a:t>
            </a:r>
            <a:r>
              <a:rPr lang="ru-RU" sz="13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ru-RU" sz="13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Результатом планомерной и систематической работы являются показатели диагностики формирования основ безопасности жизнедеятельности через познавательную проектную деятельность, имеющие положительную динамику. Выбранный нами метод проекта и приемы по формированию у детей основ безопасности способствуют определению уровня знаний детей о правилах безопасности в быту; выявить уровень умений обращения с потенциально опасными бытовыми предметами и отношение к ним, стимулируют развитие у детей самостоятельности и ответственности в различных ситуациях, воспитывают у детей потребность научиться находить правильные решения в опасных ситуациях, бережно относиться к своему здоровью и здоровью окружающих людей.</a:t>
            </a:r>
            <a:endParaRPr lang="ru-RU" sz="17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Целевая аудитория воспитательной практики и количество участников:</a:t>
            </a:r>
            <a:r>
              <a:rPr lang="ru-RU" smtClean="0"/>
              <a:t>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sz="32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buFont typeface="Wingdings 3" pitchFamily="18" charset="2"/>
              <a:buNone/>
            </a:pPr>
            <a:endParaRPr lang="ru-RU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 3" pitchFamily="18" charset="2"/>
              <a:buNone/>
            </a:pP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дети дошкольного возраста (старшей и подготовительной к школе групп -  50 воспитанников);</a:t>
            </a: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 3" pitchFamily="18" charset="2"/>
              <a:buNone/>
            </a:pP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воспитатели;</a:t>
            </a: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 3" pitchFamily="18" charset="2"/>
              <a:buNone/>
            </a:pP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родители.</a:t>
            </a:r>
            <a:endParaRPr lang="ru-RU" sz="240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6" name="Picture 4" descr="444d2900-a805-4322-b0c5-338383bffe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0888" y="4149725"/>
            <a:ext cx="3313112" cy="2459038"/>
          </a:xfrm>
          <a:prstGeom prst="rect">
            <a:avLst/>
          </a:prstGeom>
          <a:noFill/>
        </p:spPr>
      </p:pic>
      <p:pic>
        <p:nvPicPr>
          <p:cNvPr id="23557" name="Picture 5" descr="IMG_71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149725"/>
            <a:ext cx="3328987" cy="2497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3913" y="549275"/>
            <a:ext cx="2206625" cy="29511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ресурсы реализации воспитательной практики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088" y="1987550"/>
            <a:ext cx="164306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775" y="3729038"/>
            <a:ext cx="1476375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ВДПО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67563" y="2168525"/>
            <a:ext cx="175577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4675" y="3729038"/>
            <a:ext cx="1535113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МВД                      г. Алатыря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8925" y="5045075"/>
            <a:ext cx="13208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ГИБДД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89100" y="5097463"/>
            <a:ext cx="14605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МЧС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68713" y="5943600"/>
            <a:ext cx="128428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 - 17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>
            <a:off x="10333038" y="1412875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низ 12"/>
          <p:cNvSpPr/>
          <p:nvPr/>
        </p:nvSpPr>
        <p:spPr>
          <a:xfrm rot="2747662">
            <a:off x="2177256" y="2936082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3640056">
            <a:off x="2024856" y="1915319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559622">
            <a:off x="6447631" y="1955007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41843">
            <a:off x="2498725" y="382111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114800" y="4914900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0073026">
            <a:off x="5516563" y="3932238"/>
            <a:ext cx="539750" cy="1047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917439">
            <a:off x="6005513" y="2976563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682625" y="-100013"/>
            <a:ext cx="6553200" cy="1441451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Научно – методические ресурсы                             реализации воспитательной практики</a:t>
            </a:r>
            <a:b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Текст 2"/>
          <p:cNvSpPr>
            <a:spLocks noGrp="1"/>
          </p:cNvSpPr>
          <p:nvPr>
            <p:ph type="body" idx="1"/>
          </p:nvPr>
        </p:nvSpPr>
        <p:spPr>
          <a:xfrm>
            <a:off x="250825" y="908050"/>
            <a:ext cx="8497888" cy="5689600"/>
          </a:xfrm>
        </p:spPr>
        <p:txBody>
          <a:bodyPr/>
          <a:lstStyle/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Безопасность. Учебно-методическое пособие по ОБЖ детей старшего дошкольного возраста. /Н.Н. Авдеева, Н.Л. Князева, Р.В. Стеркина. С-П: «Детство-Пресс», 2002.</a:t>
            </a:r>
            <a:endParaRPr lang="ru-RU" sz="12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Безопасность. Рабочие тетради 1-4. /Н.Н. Авдеева, Н.Л. Князева, Р.В. Стеркина. Санкт-Петербург: «Детство-Пресс», 2003.</a:t>
            </a:r>
            <a:endParaRPr lang="ru-RU" sz="12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Правила дорожного движения. Старшая и подготов. группы./Сост. Л. Б. Поддубная. -Волгоград: ИТД «Корифей», 2007.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ОБЖ. Подготовительная группа, Разработки занятий 1 и 2 части./ Сост. Фисенко М.А.. Волгоград: ИТД «Корифей», 2007.</a:t>
            </a:r>
            <a:endParaRPr lang="ru-RU" sz="12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Правила дорожного движения дошкольникам. Старшая группа. Занимательные материалы./Сост. Л.Б. Поддубная. Волгоград: ИТД : «Корифей», 2008.</a:t>
            </a:r>
            <a:endParaRPr lang="ru-RU" sz="12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Правила дорожного движения для детей дошкольного возраста. / Н.А. Извекова. Москва: ТЦ «Сфера», 2005.</a:t>
            </a:r>
            <a:endParaRPr lang="ru-RU" sz="12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 Правила дорожного движения. Разработки занятий. Старшая группа. / Л.Б. Поддубная. Волгоград: «Корифей», 2009.</a:t>
            </a:r>
            <a:endParaRPr lang="ru-RU" sz="12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 Правила дорожного движения для детей 3-7 лет: занятия, целевые прогулки, утренники, экскурсии/ Г. Д. Белявского. Волгоград: Учитель, 2012.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 Занятия по правилам дорожного движения/Сост. Н.А. Извекова, А.Ф. Медведева, Л.Б. Полякова, А.Н. Федотова. М.: «ТЦ Сфера», 2005.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10. Три сигнала светофора: Дид. игры, сценарии вечеров досуга./ В.А. Добрякова, Н.В. Борисова-М.: Просвещение, 1989.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11. Как обеспечить безопасность дошкольников: Конспекты занятий по основам безопасности детей дошкольного возраста./ К. Ю. Белая, В.Н. Зимонина- М.: Просвещение, 2004.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12. Дорожная азбука в детском саду. Конспекты занятий./ Е.Я. Хабибуллина.- СПб.: ООО «Детство-ПРЕСС», 2010.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13. Путешествие в страну дорожных знаков и сказок./О.В. Калашникова.-Волгоград: Учитель,2003.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14. Правила пожарной безопасности для детей 5-8 лет./Т.А. Шорыгина.-ТЦ Сфера, 2006.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15. Беседы об основах безопасности с детьми 5-8 лет./Т.А. Шорыгина.-ТЦ Сфера, 2008.</a:t>
            </a:r>
          </a:p>
          <a:p>
            <a:pPr algn="just"/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16. Пожарная безопасность. Разработки занятий. Старшая группа./Т.В. Иванова.-Волгоград: ИТД «Корифей», 2009.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611188" y="215900"/>
            <a:ext cx="7632700" cy="1079500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rgbClr val="000000"/>
                </a:solidFill>
              </a:rPr>
              <a:t>МАТЕРИАЛЬНО-ТЕХНИЧЕСКИЕ РЕСУРСЫ, необходимые для внедрения практики</a:t>
            </a:r>
            <a:endParaRPr lang="ru-RU" sz="3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1196975"/>
            <a:ext cx="8496300" cy="55451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Картотека видеофильмов «Уроки тетушки Совы» по пожарной безопасности,                                  -  уголки «Моя безопасность», Осторожно, огонь!», «Не играй с огнем», «Осторожно, пешеход»,                                                                                                                                                                                                       -  макеты : светофоров, деревьев, улиц, перекрестка, домов, фигурки людей (пешеходов, водителей, регулировщиков),                                                                                                                   -  наборы дорожных знаков,                                                                                                                     -  картотека дидактических игр  «Черный ящик», «Умники и умницы», «Добрые и плохие поступки», «Что необходимо пожарному?», «Горит – не горит», «Предметы – источники пожара», «Разложи картинки по порядку», «Собери картинку», игры по профилактике безопасного поведения на дороге «Светофор», «Грамотный пешеход»,                                                                                                             -  сценарии развлечений,                                                                                                                                                     -  альбомы:  «Опасные предметы дома», «Профессия пожарных», «Служба «01», «02», «03», «Спичка - невеличка», «Пожары», «Опасные ситуации в жизни детей»,                                          -  методический материал: викторины, кроссворды,                                                                                              -  подборка проблемных ситуаций и заданий;                                                                                                                                -  электронные презентации (в соответствии с темой недели),                                                                               -  атрибуты для сюжетно-ролевых игр,</a:t>
            </a:r>
            <a:r>
              <a:rPr lang="ru-RU" dirty="0"/>
              <a:t>                                                                                    -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карточки с телефонами служб спасения,  .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Широко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используется: мультимедийный проектор, ноутбук, экран, цифровой фотоаппарат, камера, электронные носители, диски. Использование цифровой камеры и фотоаппарата помогает в течение работы с детьми зафиксировать работу, дает возможность проанализировать ее, сделать выводы, наметить дальнейшие пути работы.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реализации воспитательной практики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609600" y="1700213"/>
            <a:ext cx="7491413" cy="4341812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1 шаг (подготовительный): подбор литературы, прохождение педагогами курсов по пожарной безопасности, изготовление макетов улиц, домов, перекрестка, светофора; подбор консультаций для родителей и педагогов; заключение договоров с организациями; создание картотеки видеофильмов; проведение диагностики (с целью выявления знаний детей).</a:t>
            </a:r>
          </a:p>
        </p:txBody>
      </p:sp>
      <p:pic>
        <p:nvPicPr>
          <p:cNvPr id="2765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789363"/>
            <a:ext cx="5400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1197</TotalTime>
  <Words>1055</Words>
  <Application>Microsoft Office PowerPoint</Application>
  <PresentationFormat>Экран (4:3)</PresentationFormat>
  <Paragraphs>59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Trebuchet MS</vt:lpstr>
      <vt:lpstr>Arial</vt:lpstr>
      <vt:lpstr>Wingdings 3</vt:lpstr>
      <vt:lpstr>Calibri</vt:lpstr>
      <vt:lpstr>Times New Roman</vt:lpstr>
      <vt:lpstr>Аспект</vt:lpstr>
      <vt:lpstr>Аспект</vt:lpstr>
      <vt:lpstr>Аспект</vt:lpstr>
      <vt:lpstr>Аспект</vt:lpstr>
      <vt:lpstr>Acrobat Document</vt:lpstr>
      <vt:lpstr>Муниципальное бюджетное дошкольное образовательное учреждение «Детский сад № 1 «Теремок» города Алатыря Чувашской Республики  «Педагогическое сопровождение формирования навыков безопасной жизнедеятельности и образа жизни, профилактики детского дорожно-транспортного травматизма»  http://teremok-alatr.edu-host.ru/ Королева Наталья Николаевна 8(83531) 6-08-37 teremok.ds.ru@yandex.ru</vt:lpstr>
      <vt:lpstr>Авторы воспитательной практики</vt:lpstr>
      <vt:lpstr>                                                      Актуальность </vt:lpstr>
      <vt:lpstr> </vt:lpstr>
      <vt:lpstr> Целевая аудитория воспитательной практики и количество участников:   </vt:lpstr>
      <vt:lpstr>Слайд 6</vt:lpstr>
      <vt:lpstr>   Научно – методические ресурсы                             реализации воспитательной практики </vt:lpstr>
      <vt:lpstr>МАТЕРИАЛЬНО-ТЕХНИЧЕСКИЕ РЕСУРСЫ, необходимые для внедрения практики</vt:lpstr>
      <vt:lpstr>Формы реализации воспитательной практики</vt:lpstr>
      <vt:lpstr>Слайд 10</vt:lpstr>
      <vt:lpstr>Период реализации воспитательной практики</vt:lpstr>
      <vt:lpstr>Результаты реализации практики</vt:lpstr>
      <vt:lpstr>Сведения о представлении практики в рамках научно-методических мероприятий муниципального/регионального уровня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ACER</cp:lastModifiedBy>
  <cp:revision>100</cp:revision>
  <dcterms:created xsi:type="dcterms:W3CDTF">2016-03-31T12:59:47Z</dcterms:created>
  <dcterms:modified xsi:type="dcterms:W3CDTF">2023-01-19T11:18:45Z</dcterms:modified>
</cp:coreProperties>
</file>