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85" r:id="rId5"/>
    <p:sldId id="278" r:id="rId6"/>
    <p:sldId id="291" r:id="rId7"/>
    <p:sldId id="279" r:id="rId8"/>
    <p:sldId id="289" r:id="rId9"/>
    <p:sldId id="280" r:id="rId10"/>
    <p:sldId id="281" r:id="rId11"/>
    <p:sldId id="290" r:id="rId12"/>
    <p:sldId id="287" r:id="rId13"/>
    <p:sldId id="259" r:id="rId14"/>
    <p:sldId id="276" r:id="rId15"/>
    <p:sldId id="275" r:id="rId16"/>
    <p:sldId id="260" r:id="rId17"/>
    <p:sldId id="261" r:id="rId18"/>
    <p:sldId id="263" r:id="rId19"/>
    <p:sldId id="264" r:id="rId20"/>
    <p:sldId id="265" r:id="rId21"/>
    <p:sldId id="269" r:id="rId22"/>
    <p:sldId id="274" r:id="rId23"/>
    <p:sldId id="266" r:id="rId24"/>
    <p:sldId id="267" r:id="rId25"/>
    <p:sldId id="268" r:id="rId26"/>
    <p:sldId id="284" r:id="rId27"/>
    <p:sldId id="270" r:id="rId28"/>
    <p:sldId id="271" r:id="rId29"/>
    <p:sldId id="273" r:id="rId30"/>
    <p:sldId id="286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5B6-97F0-4FF0-B8AD-DF05BEE08D2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F32-FBCA-4D86-9A6B-605D8E6C3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3DFC-B7E4-4C3B-9A21-B8F78BEBE8C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1868-275A-47BB-AC2C-D74B99B12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383C-6090-445A-9AAA-1EE92ED3672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DF1F-0231-469D-94E9-FE6590CB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C5C4-CC8A-481F-ADB1-D2664758461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CD10-DEA1-4C72-8F75-C9B43AE9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46F5-E045-4F63-A8B7-412FDBE7D7E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6591-35C9-407F-8FBF-F851ADE58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668F-E73B-419B-ACED-B1E375CDB15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8027-4F03-4B87-90F3-2F037143B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51F0-7BE5-47A5-A076-F0A88FEFEC1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D162-40B8-47C8-9138-A8232D10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B2FB-73C3-4349-B8F3-572CBED1D2B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350B-6B75-48D1-BE62-B7831CE1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97F5-D049-401B-9F7D-117D501166D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02A4-9779-4BC8-B1EC-CEF3004BB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869F-238B-4E36-8061-04601CAE1BE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43D7-E1A6-4F4F-B2E9-32A6E0BD4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D1C3-B854-447D-9EFA-2504995165A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D2A8-2AB3-47DD-B7A8-6C9ED7B13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F3294-AE99-4DBD-8F97-9D9B02A9CAF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5FD19-725A-46B9-96E3-4DCE653F4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4" descr="0001-00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fnggn\Desktop\Фото к музею\IMG_6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4643470" cy="348274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643182"/>
            <a:ext cx="4000528" cy="31543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Мини-музей </a:t>
            </a:r>
            <a:br>
              <a:rPr lang="ru-RU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«Мы память бережно храним»</a:t>
            </a:r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214313"/>
            <a:ext cx="364331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Стенд «Дети войны» познакомит  вас с юными героями , такими, как эти бравые воины, которых вы видите в верхней центральной части. Есть здесь и документальные снимки, отражающие боль и страх тех детей, которые оказались бездомными сиротами и заключенными немецких лагерей.</a:t>
            </a:r>
            <a:endParaRPr lang="ru-RU" sz="1600" b="1">
              <a:solidFill>
                <a:srgbClr val="953735"/>
              </a:solidFill>
            </a:endParaRPr>
          </a:p>
        </p:txBody>
      </p:sp>
      <p:pic>
        <p:nvPicPr>
          <p:cNvPr id="5" name="Picture 1" descr="C:\Users\fnggn\Desktop\Фото к музею\IMG_6749.JPG"/>
          <p:cNvPicPr>
            <a:picLocks noChangeAspect="1" noChangeArrowheads="1"/>
          </p:cNvPicPr>
          <p:nvPr/>
        </p:nvPicPr>
        <p:blipFill>
          <a:blip r:embed="rId3" cstate="print"/>
          <a:srcRect l="5810" t="6405" r="6574" b="7181"/>
          <a:stretch>
            <a:fillRect/>
          </a:stretch>
        </p:blipFill>
        <p:spPr bwMode="auto">
          <a:xfrm rot="5400000">
            <a:off x="4026919" y="1010872"/>
            <a:ext cx="5572164" cy="4121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75" y="2786063"/>
            <a:ext cx="1785938" cy="204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Ребята нашего детского сада отнеслись к данной фотохронике </a:t>
            </a:r>
          </a:p>
          <a:p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с неподдельным состраданием и интересом.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fnggn\Desktop\Фото музея нашего\IMG_6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3809872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D:\фотографии\Фото музея нашего\IMG_6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408" y="98402"/>
            <a:ext cx="3143272" cy="2357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фотографии\Фото музея нашего\IMG_6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316" y="2857496"/>
            <a:ext cx="3927894" cy="2946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88" y="142875"/>
            <a:ext cx="44291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Следующим экспонатом мини-музея является выставка военной техники. Предлагаем вам ознакомится с ней. Здесь вы видите модели воздушных и сухопутных боевых машин, которые применялись не только в годы войны, но и в послевоенное время. А также представлены современные боевые единицы российской армии.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5857916" cy="143985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Продолжаем экскурсию и переходим в следующий зал. Здесь вы сможете познакомится с выставкой экспонатов по разнообразным направлениям, объединенных общей темой Великой Отечественной Войны. 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1214422"/>
            <a:ext cx="2571768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pitchFamily="34" charset="0"/>
              </a:rPr>
              <a:t>Экспонаты были предоставлены сотрудниками ДОУ и родителями воспитанников. Сбор сведений о ВОВ осуществлялся с привлечением материала на примере близких родственников.</a:t>
            </a:r>
          </a:p>
          <a:p>
            <a:pPr algn="ctr" eaLnBrk="0" hangingPunct="0"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fnggn\Desktop\Фото музея нашего\IMG_6832.JPG"/>
          <p:cNvPicPr>
            <a:picLocks noChangeAspect="1" noChangeArrowheads="1"/>
          </p:cNvPicPr>
          <p:nvPr/>
        </p:nvPicPr>
        <p:blipFill>
          <a:blip r:embed="rId3" cstate="print"/>
          <a:srcRect t="3174"/>
          <a:stretch>
            <a:fillRect/>
          </a:stretch>
        </p:blipFill>
        <p:spPr bwMode="auto">
          <a:xfrm>
            <a:off x="357158" y="2500306"/>
            <a:ext cx="5572164" cy="404765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8072438" cy="3082925"/>
          </a:xfrm>
        </p:spPr>
        <p:txBody>
          <a:bodyPr/>
          <a:lstStyle/>
          <a:p>
            <a:pPr algn="l"/>
            <a:r>
              <a:rPr lang="ru-RU" sz="2000" b="1" smtClean="0"/>
              <a:t>Перед вами походная армейская фляжка. В годы ВОВ каждому солдату по уставу полагалось носить флягу (объем 1 литр, изготовлена из пищевого алюминия). Иногда фляги были покрыты краской защитного цвета. Применялась фляга в основном с брезентовым чехлом, застёгивающимся на пуговицу, который хорошо крепился на поясном ремне.  В такой фляжке </a:t>
            </a:r>
            <a:br>
              <a:rPr lang="ru-RU" sz="2000" b="1" smtClean="0"/>
            </a:br>
            <a:r>
              <a:rPr lang="ru-RU" sz="2000" b="1" smtClean="0"/>
              <a:t>можно было кипятить </a:t>
            </a:r>
            <a:br>
              <a:rPr lang="ru-RU" sz="2000" b="1" smtClean="0"/>
            </a:br>
            <a:r>
              <a:rPr lang="ru-RU" sz="2000" b="1" smtClean="0"/>
              <a:t>воду на открытом огне </a:t>
            </a:r>
            <a:br>
              <a:rPr lang="ru-RU" sz="2000" b="1" smtClean="0"/>
            </a:br>
            <a:r>
              <a:rPr lang="ru-RU" sz="2000" b="1" smtClean="0"/>
              <a:t>и наливать практически</a:t>
            </a:r>
            <a:br>
              <a:rPr lang="ru-RU" sz="2000" b="1" smtClean="0"/>
            </a:br>
            <a:r>
              <a:rPr lang="ru-RU" sz="2000" b="1" smtClean="0"/>
              <a:t> любую жидкость.</a:t>
            </a:r>
            <a:r>
              <a:rPr lang="ru-RU" sz="1100" smtClean="0"/>
              <a:t/>
            </a:r>
            <a:br>
              <a:rPr lang="ru-RU" sz="1100" smtClean="0"/>
            </a:br>
            <a:r>
              <a:rPr lang="ru-RU" sz="1100" smtClean="0"/>
              <a:t/>
            </a:r>
            <a:br>
              <a:rPr lang="ru-RU" sz="1100" smtClean="0"/>
            </a:br>
            <a:endParaRPr lang="ru-RU" sz="1100" smtClean="0"/>
          </a:p>
        </p:txBody>
      </p:sp>
      <p:pic>
        <p:nvPicPr>
          <p:cNvPr id="1026" name="Picture 2" descr="D:\фотографии\Фото в 75 ВОВ\IMG_6840.JPG"/>
          <p:cNvPicPr>
            <a:picLocks noChangeAspect="1" noChangeArrowheads="1"/>
          </p:cNvPicPr>
          <p:nvPr/>
        </p:nvPicPr>
        <p:blipFill>
          <a:blip r:embed="rId3" cstate="print"/>
          <a:srcRect l="10602" r="2460" b="9532"/>
          <a:stretch>
            <a:fillRect/>
          </a:stretch>
        </p:blipFill>
        <p:spPr bwMode="auto">
          <a:xfrm>
            <a:off x="4071934" y="2071678"/>
            <a:ext cx="4786346" cy="3735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472362" cy="2643188"/>
          </a:xfrm>
        </p:spPr>
        <p:txBody>
          <a:bodyPr/>
          <a:lstStyle/>
          <a:p>
            <a:r>
              <a:rPr lang="ru-RU" sz="2000" b="1" smtClean="0"/>
              <a:t>Это патронная лента гибкой конструкции, снаряжённая патронами для боевого питания стрелкового оружия, обычно — пулемёта, но также автоматических пушек и гранатомётов. Лента служила для соединения патронов вместе.</a:t>
            </a:r>
          </a:p>
        </p:txBody>
      </p:sp>
      <p:pic>
        <p:nvPicPr>
          <p:cNvPr id="4" name="Picture 5" descr="C:\Users\fnggn\Desktop\Фото в 75 ВОВ\IMG_6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3524131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2082800"/>
          </a:xfrm>
        </p:spPr>
        <p:txBody>
          <a:bodyPr/>
          <a:lstStyle/>
          <a:p>
            <a:r>
              <a:rPr lang="ru-RU" sz="2000" b="1" smtClean="0"/>
              <a:t>Перед вами патронная коробка. В такой коробке во время Великой Отечественной Войны</a:t>
            </a:r>
            <a:r>
              <a:rPr lang="ru-RU" sz="2000" smtClean="0"/>
              <a:t> </a:t>
            </a:r>
            <a:r>
              <a:rPr lang="ru-RU" sz="2000" b="1" smtClean="0"/>
              <a:t>содержалась патронная лента . Коробка позволяла компактно размещать патроны и переносить с собой </a:t>
            </a:r>
            <a:br>
              <a:rPr lang="ru-RU" sz="2000" b="1" smtClean="0"/>
            </a:br>
            <a:r>
              <a:rPr lang="ru-RU" sz="2000" b="1" smtClean="0"/>
              <a:t>большое их количество. </a:t>
            </a:r>
          </a:p>
        </p:txBody>
      </p:sp>
      <p:pic>
        <p:nvPicPr>
          <p:cNvPr id="4" name="Picture 6" descr="C:\Users\fnggn\Desktop\Фото в 75 ВОВ\IMG_6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571744"/>
            <a:ext cx="4381352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43813" cy="2368550"/>
          </a:xfrm>
        </p:spPr>
        <p:txBody>
          <a:bodyPr/>
          <a:lstStyle/>
          <a:p>
            <a:r>
              <a:rPr lang="ru-RU" sz="2000" b="1" smtClean="0"/>
              <a:t>Обратите внимание на кожаный солдатский ремень с бляхой, которая является символом принадлежности к конкретным войскам. В данном случае – к сухопутным.  Такой ремень носили поверх одежды. Он являлся не украшением, а необходимостью.  На ремень крепилась фляжка, магазин, лопата – все, что неудобно было нести в руках или рюкзаке. </a:t>
            </a:r>
          </a:p>
        </p:txBody>
      </p:sp>
      <p:pic>
        <p:nvPicPr>
          <p:cNvPr id="5" name="Picture 4" descr="C:\Users\fnggn\Desktop\Фото в 75 ВОВ\IMG_6838.JPG"/>
          <p:cNvPicPr>
            <a:picLocks noChangeAspect="1" noChangeArrowheads="1"/>
          </p:cNvPicPr>
          <p:nvPr/>
        </p:nvPicPr>
        <p:blipFill>
          <a:blip r:embed="rId3" cstate="print"/>
          <a:srcRect b="30306"/>
          <a:stretch>
            <a:fillRect/>
          </a:stretch>
        </p:blipFill>
        <p:spPr bwMode="auto">
          <a:xfrm>
            <a:off x="3714744" y="2928934"/>
            <a:ext cx="5056568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758113" cy="2000250"/>
          </a:xfrm>
        </p:spPr>
        <p:txBody>
          <a:bodyPr/>
          <a:lstStyle/>
          <a:p>
            <a:r>
              <a:rPr lang="ru-RU" sz="2000" smtClean="0"/>
              <a:t> </a:t>
            </a:r>
            <a:r>
              <a:rPr lang="ru-RU" sz="2000" b="1" smtClean="0"/>
              <a:t>Пилотка</a:t>
            </a:r>
            <a:r>
              <a:rPr lang="ru-RU" sz="2000" smtClean="0"/>
              <a:t> </a:t>
            </a:r>
            <a:r>
              <a:rPr lang="ru-RU" sz="2000" b="1" smtClean="0"/>
              <a:t>цвета хаки без окантовки и пришивной тканевой звезды, с красной эмалевой красноармейской звёздочкой полагалась для младшего командного (младшего начальствующего) и рядового составов Сухопутных сил РККА.</a:t>
            </a:r>
          </a:p>
        </p:txBody>
      </p:sp>
      <p:pic>
        <p:nvPicPr>
          <p:cNvPr id="4" name="Picture 2" descr="C:\Users\fnggn\Desktop\Фото в 75 ВОВ\IMG_6841.JPG"/>
          <p:cNvPicPr>
            <a:picLocks noChangeAspect="1" noChangeArrowheads="1"/>
          </p:cNvPicPr>
          <p:nvPr/>
        </p:nvPicPr>
        <p:blipFill>
          <a:blip r:embed="rId3" cstate="print"/>
          <a:srcRect b="14815"/>
          <a:stretch>
            <a:fillRect/>
          </a:stretch>
        </p:blipFill>
        <p:spPr bwMode="auto">
          <a:xfrm>
            <a:off x="3357554" y="2285992"/>
            <a:ext cx="5143328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2154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/>
              <a:t>Наградные часы — разновидность уставного (ценный подарок)</a:t>
            </a:r>
            <a:r>
              <a:rPr lang="ru-RU" sz="2200" b="1" baseline="30000" dirty="0" smtClean="0"/>
              <a:t> </a:t>
            </a:r>
            <a:r>
              <a:rPr lang="ru-RU" sz="2200" b="1" dirty="0" smtClean="0"/>
              <a:t>и неуставного поощрения военнослужащих, зачастую младшего офицерского состава  (начиная с младшего лейтенанта).</a:t>
            </a:r>
            <a:br>
              <a:rPr lang="ru-RU" sz="2200" b="1" dirty="0" smtClean="0"/>
            </a:br>
            <a:r>
              <a:rPr lang="ru-RU" sz="2200" b="1" dirty="0" smtClean="0"/>
              <a:t>Чаще всего, наручными часами награждались те из командиров  и специалистов, которые в ходе выполнения боевых задач продемонстрировали выдающуюся пунктуальность, которая повлияла на исход войсковой операции.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Picture 2" descr="C:\Users\fnggn\Desktop\Фото в 75 ВОВ\IMG_6919.JPG"/>
          <p:cNvPicPr>
            <a:picLocks noChangeAspect="1" noChangeArrowheads="1"/>
          </p:cNvPicPr>
          <p:nvPr/>
        </p:nvPicPr>
        <p:blipFill>
          <a:blip r:embed="rId3" cstate="print"/>
          <a:srcRect t="7498" r="6273" b="12525"/>
          <a:stretch>
            <a:fillRect/>
          </a:stretch>
        </p:blipFill>
        <p:spPr bwMode="auto">
          <a:xfrm>
            <a:off x="3786182" y="2643182"/>
            <a:ext cx="4947082" cy="3166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2154237"/>
          </a:xfrm>
        </p:spPr>
        <p:txBody>
          <a:bodyPr/>
          <a:lstStyle/>
          <a:p>
            <a:r>
              <a:rPr lang="ru-RU" sz="2000" b="1" smtClean="0"/>
              <a:t>Взгляните на китель младшего офицерского состава. Владелец данного кителя был многократно награжден. Существуют правила ношения наград. Нагрудные знаки носятся на правой стороне груди. Ордена и медали размещают на кителе слева так, чтобы верхний край наибольшего по размеру ордена первого ряда располагался ниже уровня угла лацкана на 70 мм. </a:t>
            </a:r>
          </a:p>
        </p:txBody>
      </p:sp>
      <p:pic>
        <p:nvPicPr>
          <p:cNvPr id="4" name="Picture 2" descr="C:\Users\fnggn\Desktop\Фото к музею\IMG_6761.JPG"/>
          <p:cNvPicPr>
            <a:picLocks noChangeAspect="1" noChangeArrowheads="1"/>
          </p:cNvPicPr>
          <p:nvPr/>
        </p:nvPicPr>
        <p:blipFill>
          <a:blip r:embed="rId3" cstate="print"/>
          <a:srcRect l="20942" r="5145"/>
          <a:stretch>
            <a:fillRect/>
          </a:stretch>
        </p:blipFill>
        <p:spPr bwMode="auto">
          <a:xfrm>
            <a:off x="4143372" y="2571744"/>
            <a:ext cx="3167991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428652"/>
            <a:ext cx="8215338" cy="6357982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Предлагаем вашему вниманию виртуальную экскурсию по музею боевой славы нашего детского сада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«Мы память бережно храним». Здесь вы можете увидеть экспонаты, которые принадлежат непосредственно участникам Великой Отечественной Войны, предметы и вещи военных лет.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В музее также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представлена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экспозиция, посвященная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75 годовщине Победы. 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Желаем вам приятного просмотра.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8143875" cy="1939925"/>
          </a:xfrm>
        </p:spPr>
        <p:txBody>
          <a:bodyPr/>
          <a:lstStyle/>
          <a:p>
            <a:r>
              <a:rPr lang="ru-RU" sz="2000" b="1" smtClean="0"/>
              <a:t>Очередной экспонат выставки –</a:t>
            </a:r>
            <a:r>
              <a:rPr lang="ru-RU" sz="2000" smtClean="0"/>
              <a:t> </a:t>
            </a:r>
            <a:r>
              <a:rPr lang="ru-RU" sz="2000" b="1" smtClean="0"/>
              <a:t>комплект наград.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b="1" smtClean="0"/>
              <a:t>С началом Великой Отечественной войны, для того, чтобы более полно отметить мужество и героизм советских солдат, офицеров и простых людей, принимавших активное участие в борьбе с фашистскими захватчиками, были учреждены новые ордена и медали. </a:t>
            </a:r>
          </a:p>
        </p:txBody>
      </p:sp>
      <p:pic>
        <p:nvPicPr>
          <p:cNvPr id="4" name="Picture 2" descr="C:\Users\fnggn\Desktop\Фото в 75 ВОВ\IMG_6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496"/>
            <a:ext cx="3167182" cy="237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C:\Users\fnggn\Desktop\Фото в 75 ВОВ\IMG_6885.JPG"/>
          <p:cNvPicPr>
            <a:picLocks noChangeAspect="1" noChangeArrowheads="1"/>
          </p:cNvPicPr>
          <p:nvPr/>
        </p:nvPicPr>
        <p:blipFill>
          <a:blip r:embed="rId4" cstate="print"/>
          <a:srcRect b="11765"/>
          <a:stretch>
            <a:fillRect/>
          </a:stretch>
        </p:blipFill>
        <p:spPr bwMode="auto">
          <a:xfrm rot="5400000">
            <a:off x="2738490" y="3047932"/>
            <a:ext cx="3238392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Picture 4" descr="C:\Users\fnggn\Desktop\Фото в 75 ВОВ\IMG_6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9135" y="1142907"/>
            <a:ext cx="5143538" cy="3857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fnggn\Desktop\Фото в 75 ВОВ\IMG_6974.JPG"/>
          <p:cNvPicPr>
            <a:picLocks noChangeAspect="1" noChangeArrowheads="1"/>
          </p:cNvPicPr>
          <p:nvPr/>
        </p:nvPicPr>
        <p:blipFill>
          <a:blip r:embed="rId4" cstate="print"/>
          <a:srcRect l="20270" r="12162"/>
          <a:stretch>
            <a:fillRect/>
          </a:stretch>
        </p:blipFill>
        <p:spPr bwMode="auto">
          <a:xfrm>
            <a:off x="1357290" y="285728"/>
            <a:ext cx="2509882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857250" y="-214313"/>
            <a:ext cx="7829550" cy="2357438"/>
          </a:xfrm>
        </p:spPr>
        <p:txBody>
          <a:bodyPr/>
          <a:lstStyle/>
          <a:p>
            <a:r>
              <a:rPr lang="ru-RU" sz="2000" b="1" smtClean="0"/>
              <a:t>А как же на фронте и в тылу без песни? Если задорная – настроение поднимет. Если лиричная – заставит задуматься о нелегкой судьбе. Умельцы на гармошке мелодии выводили. Когда  же хотелось знакомый голос известного исполнителя услышать, тут уж без патефона и любимой пластинки не обойтись.</a:t>
            </a:r>
          </a:p>
        </p:txBody>
      </p:sp>
      <p:pic>
        <p:nvPicPr>
          <p:cNvPr id="4" name="Picture 2" descr="C:\Users\fnggn\Desktop\Фото в 75 ВОВ\IMG_6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5239691" cy="3929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857625" y="274638"/>
            <a:ext cx="5000625" cy="5440362"/>
          </a:xfrm>
        </p:spPr>
        <p:txBody>
          <a:bodyPr/>
          <a:lstStyle/>
          <a:p>
            <a:r>
              <a:rPr lang="ru-RU" sz="2000" b="1" smtClean="0"/>
              <a:t>С особым трепетом предлагаем ознакомиться с коллекцией </a:t>
            </a:r>
            <a:br>
              <a:rPr lang="ru-RU" sz="2000" b="1" smtClean="0"/>
            </a:br>
            <a:r>
              <a:rPr lang="ru-RU" sz="2000" b="1" smtClean="0"/>
              <a:t>фронтовых писем. 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Писали их на смертном рубеже</a:t>
            </a:r>
            <a:br>
              <a:rPr lang="ru-RU" sz="2000" b="1" smtClean="0"/>
            </a:br>
            <a:r>
              <a:rPr lang="ru-RU" sz="2000" b="1" smtClean="0"/>
              <a:t>Под скрежет танков, орудийный рёв.</a:t>
            </a:r>
            <a:br>
              <a:rPr lang="ru-RU" sz="2000" b="1" smtClean="0"/>
            </a:br>
            <a:r>
              <a:rPr lang="ru-RU" sz="2000" b="1" smtClean="0"/>
              <a:t>Писали их в окопах, блиндаже,</a:t>
            </a:r>
            <a:br>
              <a:rPr lang="ru-RU" sz="2000" b="1" smtClean="0"/>
            </a:br>
            <a:r>
              <a:rPr lang="ru-RU" sz="2000" b="1" smtClean="0"/>
              <a:t>На бомбами израненной меже,</a:t>
            </a:r>
            <a:br>
              <a:rPr lang="ru-RU" sz="2000" b="1" smtClean="0"/>
            </a:br>
            <a:r>
              <a:rPr lang="ru-RU" sz="2000" b="1" smtClean="0"/>
              <a:t>На улицах сожжённых городов.</a:t>
            </a:r>
            <a:br>
              <a:rPr lang="ru-RU" sz="2000" b="1" smtClean="0"/>
            </a:br>
            <a:r>
              <a:rPr lang="ru-RU" sz="2000" b="1" smtClean="0"/>
              <a:t>О, письма фронтовые грозных лет -</a:t>
            </a:r>
            <a:br>
              <a:rPr lang="ru-RU" sz="2000" b="1" smtClean="0"/>
            </a:br>
            <a:r>
              <a:rPr lang="ru-RU" sz="2000" b="1" smtClean="0"/>
              <a:t>Бесценней документов в мире нет.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4" name="Picture 2" descr="C:\Users\fnggn\Desktop\Фото в 75 ВОВ\IMG_6937.JPG"/>
          <p:cNvPicPr>
            <a:picLocks noChangeAspect="1" noChangeArrowheads="1"/>
          </p:cNvPicPr>
          <p:nvPr/>
        </p:nvPicPr>
        <p:blipFill>
          <a:blip r:embed="rId3" cstate="print"/>
          <a:srcRect r="10095"/>
          <a:stretch>
            <a:fillRect/>
          </a:stretch>
        </p:blipFill>
        <p:spPr bwMode="auto">
          <a:xfrm rot="5400000">
            <a:off x="983511" y="516631"/>
            <a:ext cx="2786083" cy="2324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fnggn\Desktop\Фото в 75 ВОВ\IMG_6889.JPG"/>
          <p:cNvPicPr>
            <a:picLocks noChangeAspect="1" noChangeArrowheads="1"/>
          </p:cNvPicPr>
          <p:nvPr/>
        </p:nvPicPr>
        <p:blipFill>
          <a:blip r:embed="rId3" cstate="print"/>
          <a:srcRect l="15485" r="1288"/>
          <a:stretch>
            <a:fillRect/>
          </a:stretch>
        </p:blipFill>
        <p:spPr bwMode="auto">
          <a:xfrm>
            <a:off x="3214678" y="3429000"/>
            <a:ext cx="2565819" cy="2312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fnggn\Desktop\Фото в 75 ВОВ\IMG_6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14313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fnggn\Desktop\Фото в 75 ВОВ\IMG_6973.JPG"/>
          <p:cNvPicPr>
            <a:picLocks noChangeAspect="1" noChangeArrowheads="1"/>
          </p:cNvPicPr>
          <p:nvPr/>
        </p:nvPicPr>
        <p:blipFill>
          <a:blip r:embed="rId5"/>
          <a:srcRect b="19408"/>
          <a:stretch>
            <a:fillRect/>
          </a:stretch>
        </p:blipFill>
        <p:spPr bwMode="auto">
          <a:xfrm>
            <a:off x="3571875" y="285750"/>
            <a:ext cx="27257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fnggn\Desktop\Фото в 75 ВОВ\IMG_69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285750"/>
            <a:ext cx="21971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Заголовок 1"/>
          <p:cNvSpPr>
            <a:spLocks noGrp="1"/>
          </p:cNvSpPr>
          <p:nvPr>
            <p:ph type="title"/>
          </p:nvPr>
        </p:nvSpPr>
        <p:spPr>
          <a:xfrm>
            <a:off x="6000750" y="3143250"/>
            <a:ext cx="3143250" cy="3000375"/>
          </a:xfrm>
        </p:spPr>
        <p:txBody>
          <a:bodyPr/>
          <a:lstStyle/>
          <a:p>
            <a:r>
              <a:rPr lang="ru-RU" sz="2000" b="1" smtClean="0"/>
              <a:t>Эти потертые от времени листочки доносят до нас нежность и заботу солдат о тех, кто ждет их дома. И, конечно, они наполнены ненавистью к врагу и ожиданием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25" y="285750"/>
            <a:ext cx="2714625" cy="5572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/>
              <a:t>С не меньшим волнением переходим к следующим экспонатам. Это фотографии военных лет. Они переносят нас в те далекие времена. И, глядя на эти снимки, кажется, что мы тоже  находимся на временном привале и слышим веселую перекличку солдат и песни под гармошку</a:t>
            </a:r>
            <a:br>
              <a:rPr lang="ru-RU" sz="2200" b="1" dirty="0" smtClean="0"/>
            </a:br>
            <a:r>
              <a:rPr lang="ru-RU" sz="2200" b="1" dirty="0" smtClean="0"/>
              <a:t>в передышке</a:t>
            </a:r>
            <a:br>
              <a:rPr lang="ru-RU" sz="2200" b="1" dirty="0" smtClean="0"/>
            </a:br>
            <a:r>
              <a:rPr lang="ru-RU" sz="2200" b="1" dirty="0" smtClean="0"/>
              <a:t> между суровыми </a:t>
            </a:r>
            <a:br>
              <a:rPr lang="ru-RU" sz="2200" b="1" dirty="0" smtClean="0"/>
            </a:br>
            <a:r>
              <a:rPr lang="ru-RU" sz="2200" b="1" dirty="0" smtClean="0"/>
              <a:t>боями.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4" name="Picture 2" descr="C:\Users\fnggn\Desktop\Фото в 75 ВОВ\IMG_6920.JPG"/>
          <p:cNvPicPr>
            <a:picLocks noChangeAspect="1" noChangeArrowheads="1"/>
          </p:cNvPicPr>
          <p:nvPr/>
        </p:nvPicPr>
        <p:blipFill>
          <a:blip r:embed="rId3" cstate="print"/>
          <a:srcRect l="9425"/>
          <a:stretch>
            <a:fillRect/>
          </a:stretch>
        </p:blipFill>
        <p:spPr bwMode="auto">
          <a:xfrm>
            <a:off x="928662" y="214290"/>
            <a:ext cx="500361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900988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2200" b="1" dirty="0" smtClean="0"/>
              <a:t>Находили бойцы Красной Армии время для фотографий на память и в госпитале, да, и просто вместе с боевым товарищем.  Ведь все они надеялись вернуться домой и видеть войну лишь на снимках.</a:t>
            </a:r>
            <a:endParaRPr lang="ru-RU" sz="2200" dirty="0"/>
          </a:p>
        </p:txBody>
      </p:sp>
      <p:pic>
        <p:nvPicPr>
          <p:cNvPr id="3" name="Picture 3" descr="C:\Users\fnggn\Desktop\Фото в 75 ВОВ\IMG_6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1785926"/>
            <a:ext cx="5381692" cy="4036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143250" y="3357563"/>
            <a:ext cx="5857875" cy="2500312"/>
          </a:xfrm>
        </p:spPr>
        <p:txBody>
          <a:bodyPr/>
          <a:lstStyle/>
          <a:p>
            <a:r>
              <a:rPr lang="ru-RU" sz="2000" b="1" smtClean="0"/>
              <a:t>А вот совсем уж неожиданный экспонат – грамоты участника конкурсов на лучшего повара, датированные январем и маем 1945 года. Оказывается, что даже в самые тяжелые времена жители нашей страны находили в себе силы для  того, чтобы вести привычный образ жизни и   поддерживать  свой несгибаемый дух. </a:t>
            </a:r>
          </a:p>
        </p:txBody>
      </p:sp>
      <p:pic>
        <p:nvPicPr>
          <p:cNvPr id="4" name="Picture 2" descr="C:\Users\fnggn\Desktop\Фото в 75 ВОВ\IMG_6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3809873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fnggn\Desktop\Фото в 75 ВОВ\IMG_6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230" y="285728"/>
            <a:ext cx="3809873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857250" y="-214313"/>
            <a:ext cx="8072438" cy="2286001"/>
          </a:xfrm>
        </p:spPr>
        <p:txBody>
          <a:bodyPr/>
          <a:lstStyle/>
          <a:p>
            <a:r>
              <a:rPr lang="ru-RU" sz="2000" b="1" smtClean="0"/>
              <a:t>Вот еще одно напоминание из прошлого. Это железнодорожные билеты. Их владелец  за добросовестный труд был премирован на службе поездкой на море, которую совершил в конце мая – начале июня 1941 года.  А в октябре этого же года он стал обладателем еще одного билета, но в совершенно другом направлении – на фронт…</a:t>
            </a:r>
          </a:p>
        </p:txBody>
      </p:sp>
      <p:pic>
        <p:nvPicPr>
          <p:cNvPr id="4" name="Picture 5" descr="C:\Users\fnggn\Desktop\Фото в 75 ВОВ\IMG_6917.JPG"/>
          <p:cNvPicPr>
            <a:picLocks noChangeAspect="1" noChangeArrowheads="1"/>
          </p:cNvPicPr>
          <p:nvPr/>
        </p:nvPicPr>
        <p:blipFill>
          <a:blip r:embed="rId3" cstate="print"/>
          <a:srcRect l="4878"/>
          <a:stretch>
            <a:fillRect/>
          </a:stretch>
        </p:blipFill>
        <p:spPr bwMode="auto">
          <a:xfrm>
            <a:off x="3643306" y="1928802"/>
            <a:ext cx="4922170" cy="3881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/>
          <a:lstStyle/>
          <a:p>
            <a:r>
              <a:rPr lang="ru-RU" sz="2000" b="1" smtClean="0"/>
              <a:t>Нередко бывало и так, что вести с фронта приходили не в письме от родного человека, а в виде справок и извещений. И счастьем было получить весть о ранении, а не документ о смерти.</a:t>
            </a:r>
            <a:endParaRPr lang="ru-RU" sz="2000" smtClean="0"/>
          </a:p>
        </p:txBody>
      </p:sp>
      <p:pic>
        <p:nvPicPr>
          <p:cNvPr id="4" name="Picture 2" descr="C:\Users\fnggn\Desktop\Фото в 75 ВОВ\IMG_6891.JPG"/>
          <p:cNvPicPr>
            <a:picLocks noChangeAspect="1" noChangeArrowheads="1"/>
          </p:cNvPicPr>
          <p:nvPr/>
        </p:nvPicPr>
        <p:blipFill>
          <a:blip r:embed="rId3"/>
          <a:srcRect l="20845" r="9673"/>
          <a:stretch>
            <a:fillRect/>
          </a:stretch>
        </p:blipFill>
        <p:spPr bwMode="auto">
          <a:xfrm>
            <a:off x="4071938" y="1428750"/>
            <a:ext cx="21431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fnggn\Desktop\Фото в 75 ВОВ\IMG_6918.JPG"/>
          <p:cNvPicPr>
            <a:picLocks noChangeAspect="1" noChangeArrowheads="1"/>
          </p:cNvPicPr>
          <p:nvPr/>
        </p:nvPicPr>
        <p:blipFill>
          <a:blip r:embed="rId4"/>
          <a:srcRect l="2500" r="4996"/>
          <a:stretch>
            <a:fillRect/>
          </a:stretch>
        </p:blipFill>
        <p:spPr bwMode="auto">
          <a:xfrm>
            <a:off x="3500438" y="3887788"/>
            <a:ext cx="2428875" cy="197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fnggn\Desktop\Фото в 75 ВОВ\IMG_6925.JPG"/>
          <p:cNvPicPr>
            <a:picLocks noChangeAspect="1" noChangeArrowheads="1"/>
          </p:cNvPicPr>
          <p:nvPr/>
        </p:nvPicPr>
        <p:blipFill>
          <a:blip r:embed="rId5"/>
          <a:srcRect l="2440" b="5695"/>
          <a:stretch>
            <a:fillRect/>
          </a:stretch>
        </p:blipFill>
        <p:spPr bwMode="auto">
          <a:xfrm>
            <a:off x="6330950" y="4000500"/>
            <a:ext cx="2598738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fnggn\Desktop\похоро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357313"/>
            <a:ext cx="17859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fnggn\Desktop\Фото в 75 ВОВ\IMG_68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1500188"/>
            <a:ext cx="208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571500"/>
            <a:ext cx="5786437" cy="5143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Начнем экскурсию с экспозиции, которая оформлена в виде стендов с определенной информационной наполняемостью по тематике Великой Отечественной Войны.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Итак, приглашаем вас в первый дистанционный зал нашего мини - музея.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3" name="Picture 2" descr="День Победы"/>
          <p:cNvPicPr>
            <a:picLocks noChangeAspect="1" noChangeArrowheads="1"/>
          </p:cNvPicPr>
          <p:nvPr/>
        </p:nvPicPr>
        <p:blipFill>
          <a:blip r:embed="rId3"/>
          <a:srcRect b="8310"/>
          <a:stretch>
            <a:fillRect/>
          </a:stretch>
        </p:blipFill>
        <p:spPr bwMode="auto">
          <a:xfrm>
            <a:off x="928688" y="214313"/>
            <a:ext cx="22431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85938"/>
            <a:ext cx="4857750" cy="185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Память о Великой Отечественной Войне наш народ хранит в песнях, фильмах, стихах, музеях и, конечно же, в своих сердцах.  Надеемся, что экскурсия по дистанционному музею была для вас полезной, интересной и познавательной .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3011" name="Picture 4" descr="Значки к 75 годовщине Побе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785938"/>
            <a:ext cx="2857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7"/>
          <p:cNvSpPr>
            <a:spLocks noChangeArrowheads="1"/>
          </p:cNvSpPr>
          <p:nvPr/>
        </p:nvSpPr>
        <p:spPr bwMode="auto">
          <a:xfrm>
            <a:off x="3786188" y="4929188"/>
            <a:ext cx="4962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Мир вашему дому!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0001-00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1928813" y="2571750"/>
            <a:ext cx="5162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 i="1">
                <a:solidFill>
                  <a:srgbClr val="FF0000"/>
                </a:solidFill>
                <a:latin typeface="Calibri" pitchFamily="34" charset="0"/>
              </a:rPr>
              <a:t>Благодарим</a:t>
            </a:r>
          </a:p>
          <a:p>
            <a:pPr algn="ctr"/>
            <a:r>
              <a:rPr lang="ru-RU" sz="7200" b="1" i="1">
                <a:solidFill>
                  <a:srgbClr val="FF0000"/>
                </a:solidFill>
                <a:latin typeface="Calibri" pitchFamily="34" charset="0"/>
              </a:rPr>
              <a:t> за </a:t>
            </a:r>
          </a:p>
          <a:p>
            <a:pPr algn="ctr"/>
            <a:r>
              <a:rPr lang="ru-RU" sz="7200" b="1" i="1">
                <a:solidFill>
                  <a:srgbClr val="FF0000"/>
                </a:solidFill>
                <a:latin typeface="Calibri" pitchFamily="34" charset="0"/>
              </a:rPr>
              <a:t>внимание!</a:t>
            </a:r>
          </a:p>
        </p:txBody>
      </p:sp>
    </p:spTree>
  </p:cSld>
  <p:clrMapOvr>
    <a:masterClrMapping/>
  </p:clrMapOvr>
  <p:transition advTm="66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0" y="500063"/>
            <a:ext cx="37861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1. «Города-герои».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2. «Герои Чувашии».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3. «Мой прадед – герой».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4. «Художники о войне».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5. «Война глазами детей».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6. «Дети воины».</a:t>
            </a:r>
            <a:endParaRPr lang="ru-RU" sz="2400" b="1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500063"/>
            <a:ext cx="4143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Экспозиции </a:t>
            </a:r>
          </a:p>
          <a:p>
            <a:pPr algn="ctr"/>
            <a:r>
              <a:rPr lang="ru-RU" sz="2800" b="1">
                <a:solidFill>
                  <a:srgbClr val="953735"/>
                </a:solidFill>
                <a:latin typeface="Calibri" pitchFamily="34" charset="0"/>
                <a:cs typeface="Times New Roman" pitchFamily="18" charset="0"/>
              </a:rPr>
              <a:t>мини - музея: </a:t>
            </a:r>
          </a:p>
        </p:txBody>
      </p:sp>
      <p:pic>
        <p:nvPicPr>
          <p:cNvPr id="8" name="Picture 3" descr="C:\Users\fnggn\Desktop\Фото к музею\IMG_6755.JPG"/>
          <p:cNvPicPr>
            <a:picLocks noChangeAspect="1" noChangeArrowheads="1"/>
          </p:cNvPicPr>
          <p:nvPr/>
        </p:nvPicPr>
        <p:blipFill>
          <a:blip r:embed="rId3" cstate="print"/>
          <a:srcRect l="9769" t="11794" b="11431"/>
          <a:stretch>
            <a:fillRect/>
          </a:stretch>
        </p:blipFill>
        <p:spPr bwMode="auto">
          <a:xfrm>
            <a:off x="857224" y="1928802"/>
            <a:ext cx="3643338" cy="23251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C:\Users\fnggn\Desktop\Фото к музею\IMG_6754.JPG"/>
          <p:cNvPicPr>
            <a:picLocks noChangeAspect="1" noChangeArrowheads="1"/>
          </p:cNvPicPr>
          <p:nvPr/>
        </p:nvPicPr>
        <p:blipFill>
          <a:blip r:embed="rId4" cstate="print"/>
          <a:srcRect t="15483"/>
          <a:stretch>
            <a:fillRect/>
          </a:stretch>
        </p:blipFill>
        <p:spPr bwMode="auto">
          <a:xfrm>
            <a:off x="5072066" y="3214686"/>
            <a:ext cx="3690979" cy="233971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18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214313"/>
            <a:ext cx="378618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953735"/>
                </a:solidFill>
                <a:cs typeface="Times New Roman" pitchFamily="18" charset="0"/>
              </a:rPr>
              <a:t>Экспозиция «Города-герои» повествует о боях, происходивших на территории городов нашей страны, о важности данных сражений в ходе войны, о памятных местах, которые вы сможете посетить, если побываете там.</a:t>
            </a:r>
            <a:endParaRPr lang="ru-RU" sz="2000" b="1">
              <a:solidFill>
                <a:srgbClr val="953735"/>
              </a:solidFill>
            </a:endParaRPr>
          </a:p>
        </p:txBody>
      </p:sp>
      <p:pic>
        <p:nvPicPr>
          <p:cNvPr id="5" name="Picture 2" descr="C:\Users\fnggn\Desktop\Фото к музею\IMG_6750.JPG"/>
          <p:cNvPicPr>
            <a:picLocks noChangeAspect="1" noChangeArrowheads="1"/>
          </p:cNvPicPr>
          <p:nvPr/>
        </p:nvPicPr>
        <p:blipFill>
          <a:blip r:embed="rId3" cstate="print"/>
          <a:srcRect l="2756" t="8504" r="10414" b="6968"/>
          <a:stretch>
            <a:fillRect/>
          </a:stretch>
        </p:blipFill>
        <p:spPr bwMode="auto">
          <a:xfrm rot="5400000">
            <a:off x="4050883" y="1050496"/>
            <a:ext cx="5392016" cy="3937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fnggn\Desktop\Фото к музею\IMG_6751.JPG"/>
          <p:cNvPicPr>
            <a:picLocks noChangeAspect="1" noChangeArrowheads="1"/>
          </p:cNvPicPr>
          <p:nvPr/>
        </p:nvPicPr>
        <p:blipFill>
          <a:blip r:embed="rId3" cstate="print"/>
          <a:srcRect l="4741" t="6510" r="5610" b="6321"/>
          <a:stretch>
            <a:fillRect/>
          </a:stretch>
        </p:blipFill>
        <p:spPr bwMode="auto">
          <a:xfrm rot="5400000">
            <a:off x="4348590" y="1152080"/>
            <a:ext cx="5344860" cy="3897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50" y="285750"/>
            <a:ext cx="40005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953735"/>
                </a:solidFill>
                <a:cs typeface="Times New Roman" pitchFamily="18" charset="0"/>
              </a:rPr>
              <a:t>Стенд «Герои Чувашии» знакомит вас с  краткой  биографией, подвигами и героическими поступками  наших земляков. Эти люди внесли неоценимый вклад в борьбу с фашистскими завоевателями. Их имена золотыми буквами вписаны в историю Великой Войны.</a:t>
            </a:r>
            <a:endParaRPr lang="ru-RU" b="1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428625"/>
            <a:ext cx="35004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953735"/>
                </a:solidFill>
                <a:cs typeface="Times New Roman" pitchFamily="18" charset="0"/>
              </a:rPr>
              <a:t>Стенд «Мой прадед – герой» содержит фотографии родственников воспитанников детского сада. О боевом пути своих прадедов вам расскажут ваши дети. Или же вы поведаете им о фронтовой и мирной судьбе близких и родных людей.</a:t>
            </a:r>
            <a:endParaRPr lang="ru-RU" b="1">
              <a:solidFill>
                <a:srgbClr val="953735"/>
              </a:solidFill>
            </a:endParaRPr>
          </a:p>
        </p:txBody>
      </p:sp>
      <p:pic>
        <p:nvPicPr>
          <p:cNvPr id="5" name="Picture 2" descr="C:\Users\fnggn\Desktop\Фото к музею\IMG_6753.JPG"/>
          <p:cNvPicPr>
            <a:picLocks noChangeAspect="1" noChangeArrowheads="1"/>
          </p:cNvPicPr>
          <p:nvPr/>
        </p:nvPicPr>
        <p:blipFill>
          <a:blip r:embed="rId3" cstate="print"/>
          <a:srcRect l="7380" t="7623" r="8095" b="9840"/>
          <a:stretch>
            <a:fillRect/>
          </a:stretch>
        </p:blipFill>
        <p:spPr bwMode="auto">
          <a:xfrm rot="5400000">
            <a:off x="4107653" y="1178703"/>
            <a:ext cx="5072098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0"/>
            <a:ext cx="2928938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Стенд «Художники о войне» раскрывает историю ВОВ через сцены тыловой и фронтовой жизни. Вас, как и наших ребят, наверняка тронет картина В.Г.Титова «Письма» . На ней потерявшему зрение бойцу только и осталось, что перебирать дорогие сердцу весточки, так как читать их он уже не может.</a:t>
            </a:r>
            <a:endParaRPr lang="ru-RU" sz="1600" b="1">
              <a:solidFill>
                <a:srgbClr val="95373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75" y="142875"/>
            <a:ext cx="17145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Не оставит </a:t>
            </a:r>
          </a:p>
          <a:p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вас </a:t>
            </a:r>
            <a:r>
              <a:rPr lang="ru-RU" sz="1500" b="1">
                <a:solidFill>
                  <a:srgbClr val="953735"/>
                </a:solidFill>
                <a:cs typeface="Times New Roman" pitchFamily="18" charset="0"/>
              </a:rPr>
              <a:t>равнодушным</a:t>
            </a:r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 и картина А.Горского «Без вести пропавший». Она  через холст, через экран передает невероятное счастье и облегчение</a:t>
            </a:r>
          </a:p>
          <a:p>
            <a:r>
              <a:rPr lang="ru-RU" sz="1600" b="1">
                <a:solidFill>
                  <a:srgbClr val="953735"/>
                </a:solidFill>
                <a:cs typeface="Times New Roman" pitchFamily="18" charset="0"/>
              </a:rPr>
              <a:t>от встречи с тем, кого считали погибшим.</a:t>
            </a:r>
          </a:p>
          <a:p>
            <a:r>
              <a:rPr lang="ru-RU" sz="1600" b="1">
                <a:solidFill>
                  <a:srgbClr val="953735"/>
                </a:solidFill>
              </a:rPr>
              <a:t>Каждая картина-это рассказ о радостях и ужасах войны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4" name="Picture 3" descr="C:\Users\fnggn\Desktop\Фото к музею\IMG_6752.JPG"/>
          <p:cNvPicPr>
            <a:picLocks noChangeAspect="1" noChangeArrowheads="1"/>
          </p:cNvPicPr>
          <p:nvPr/>
        </p:nvPicPr>
        <p:blipFill>
          <a:blip r:embed="rId3" cstate="print"/>
          <a:srcRect l="5853" t="8369" r="6450" b="8399"/>
          <a:stretch>
            <a:fillRect/>
          </a:stretch>
        </p:blipFill>
        <p:spPr bwMode="auto">
          <a:xfrm rot="5400000">
            <a:off x="2875091" y="1125381"/>
            <a:ext cx="5332316" cy="3795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и по запросу &quot;фон презентации 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500063"/>
            <a:ext cx="3500438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953735"/>
                </a:solidFill>
                <a:cs typeface="Times New Roman" pitchFamily="18" charset="0"/>
              </a:rPr>
              <a:t>Экспозиция «Война глазами детей» демонстрирует вам выставку детских работ, отражающую взгляд современных детей на военное прошлое страны.</a:t>
            </a:r>
            <a:endParaRPr lang="ru-RU" sz="2000" b="1">
              <a:solidFill>
                <a:srgbClr val="953735"/>
              </a:solidFill>
            </a:endParaRPr>
          </a:p>
        </p:txBody>
      </p:sp>
      <p:pic>
        <p:nvPicPr>
          <p:cNvPr id="5" name="Picture 2" descr="C:\Users\fnggn\Desktop\Фото к музею\IMG_6746.JPG"/>
          <p:cNvPicPr>
            <a:picLocks noChangeAspect="1" noChangeArrowheads="1"/>
          </p:cNvPicPr>
          <p:nvPr/>
        </p:nvPicPr>
        <p:blipFill>
          <a:blip r:embed="rId3" cstate="print"/>
          <a:srcRect l="3293" t="3855" r="3115" b="4091"/>
          <a:stretch>
            <a:fillRect/>
          </a:stretch>
        </p:blipFill>
        <p:spPr bwMode="auto">
          <a:xfrm rot="5400000">
            <a:off x="4077607" y="1065873"/>
            <a:ext cx="5403888" cy="398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1003</Words>
  <PresentationFormat>Экран (4:3)</PresentationFormat>
  <Paragraphs>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Calibri</vt:lpstr>
      <vt:lpstr>Arial</vt:lpstr>
      <vt:lpstr>Times New Roman</vt:lpstr>
      <vt:lpstr>Тема Office</vt:lpstr>
      <vt:lpstr>Слайд 1</vt:lpstr>
      <vt:lpstr>Слайд 2</vt:lpstr>
      <vt:lpstr>Начнем экскурсию с экспозиции, которая оформлена в виде стендов с определенной информационной наполняемостью по тематике Великой Отечественной Войны. Итак, приглашаем вас в первый дистанционный зал нашего мини - музея.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Перед вами походная армейская фляжка. В годы ВОВ каждому солдату по уставу полагалось носить флягу (объем 1 литр, изготовлена из пищевого алюминия). Иногда фляги были покрыты краской защитного цвета. Применялась фляга в основном с брезентовым чехлом, застёгивающимся на пуговицу, который хорошо крепился на поясном ремне.  В такой фляжке  можно было кипятить  воду на открытом огне  и наливать практически  любую жидкость.  </vt:lpstr>
      <vt:lpstr>Это патронная лента гибкой конструкции, снаряжённая патронами для боевого питания стрелкового оружия, обычно — пулемёта, но также автоматических пушек и гранатомётов. Лента служила для соединения патронов вместе.</vt:lpstr>
      <vt:lpstr>Перед вами патронная коробка. В такой коробке во время Великой Отечественной Войны содержалась патронная лента . Коробка позволяла компактно размещать патроны и переносить с собой  большое их количество. </vt:lpstr>
      <vt:lpstr>Обратите внимание на кожаный солдатский ремень с бляхой, которая является символом принадлежности к конкретным войскам. В данном случае – к сухопутным.  Такой ремень носили поверх одежды. Он являлся не украшением, а необходимостью.  На ремень крепилась фляжка, магазин, лопата – все, что неудобно было нести в руках или рюкзаке. </vt:lpstr>
      <vt:lpstr> Пилотка цвета хаки без окантовки и пришивной тканевой звезды, с красной эмалевой красноармейской звёздочкой полагалась для младшего командного (младшего начальствующего) и рядового составов Сухопутных сил РККА.</vt:lpstr>
      <vt:lpstr>Наградные часы — разновидность уставного (ценный подарок) и неуставного поощрения военнослужащих, зачастую младшего офицерского состава  (начиная с младшего лейтенанта). Чаще всего, наручными часами награждались те из командиров  и специалистов, которые в ходе выполнения боевых задач продемонстрировали выдающуюся пунктуальность, которая повлияла на исход войсковой операции.  </vt:lpstr>
      <vt:lpstr>Взгляните на китель младшего офицерского состава. Владелец данного кителя был многократно награжден. Существуют правила ношения наград. Нагрудные знаки носятся на правой стороне груди. Ордена и медали размещают на кителе слева так, чтобы верхний край наибольшего по размеру ордена первого ряда располагался ниже уровня угла лацкана на 70 мм. </vt:lpstr>
      <vt:lpstr>Очередной экспонат выставки – комплект наград.  С началом Великой Отечественной войны, для того, чтобы более полно отметить мужество и героизм советских солдат, офицеров и простых людей, принимавших активное участие в борьбе с фашистскими захватчиками, были учреждены новые ордена и медали. </vt:lpstr>
      <vt:lpstr>Слайд 21</vt:lpstr>
      <vt:lpstr>А как же на фронте и в тылу без песни? Если задорная – настроение поднимет. Если лиричная – заставит задуматься о нелегкой судьбе. Умельцы на гармошке мелодии выводили. Когда  же хотелось знакомый голос известного исполнителя услышать, тут уж без патефона и любимой пластинки не обойтись.</vt:lpstr>
      <vt:lpstr>С особым трепетом предлагаем ознакомиться с коллекцией  фронтовых писем.   Писали их на смертном рубеже Под скрежет танков, орудийный рёв. Писали их в окопах, блиндаже, На бомбами израненной меже, На улицах сожжённых городов. О, письма фронтовые грозных лет - Бесценней документов в мире нет. </vt:lpstr>
      <vt:lpstr>Эти потертые от времени листочки доносят до нас нежность и заботу солдат о тех, кто ждет их дома. И, конечно, они наполнены ненавистью к врагу и ожиданием Победы.</vt:lpstr>
      <vt:lpstr>С не меньшим волнением переходим к следующим экспонатам. Это фотографии военных лет. Они переносят нас в те далекие времена. И, глядя на эти снимки, кажется, что мы тоже  находимся на временном привале и слышим веселую перекличку солдат и песни под гармошку в передышке  между суровыми  боями. </vt:lpstr>
      <vt:lpstr> Находили бойцы Красной Армии время для фотографий на память и в госпитале, да, и просто вместе с боевым товарищем.  Ведь все они надеялись вернуться домой и видеть войну лишь на снимках.</vt:lpstr>
      <vt:lpstr>А вот совсем уж неожиданный экспонат – грамоты участника конкурсов на лучшего повара, датированные январем и маем 1945 года. Оказывается, что даже в самые тяжелые времена жители нашей страны находили в себе силы для  того, чтобы вести привычный образ жизни и   поддерживать  свой несгибаемый дух. </vt:lpstr>
      <vt:lpstr>Вот еще одно напоминание из прошлого. Это железнодорожные билеты. Их владелец  за добросовестный труд был премирован на службе поездкой на море, которую совершил в конце мая – начале июня 1941 года.  А в октябре этого же года он стал обладателем еще одного билета, но в совершенно другом направлении – на фронт…</vt:lpstr>
      <vt:lpstr>Нередко бывало и так, что вести с фронта приходили не в письме от родного человека, а в виде справок и извещений. И счастьем было получить весть о ранении, а не документ о смерти.</vt:lpstr>
      <vt:lpstr>Память о Великой Отечественной Войне наш народ хранит в песнях, фильмах, стихах, музеях и, конечно же, в своих сердцах.  Надеемся, что экскурсия по дистанционному музею была для вас полезной, интересной и познавательной .     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ACER</cp:lastModifiedBy>
  <cp:revision>114</cp:revision>
  <dcterms:created xsi:type="dcterms:W3CDTF">2020-04-27T11:42:05Z</dcterms:created>
  <dcterms:modified xsi:type="dcterms:W3CDTF">2020-04-29T12:12:16Z</dcterms:modified>
</cp:coreProperties>
</file>