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1" r:id="rId2"/>
    <p:sldId id="275" r:id="rId3"/>
    <p:sldId id="276" r:id="rId4"/>
    <p:sldId id="277" r:id="rId5"/>
    <p:sldId id="262" r:id="rId6"/>
    <p:sldId id="264" r:id="rId7"/>
    <p:sldId id="263" r:id="rId8"/>
    <p:sldId id="266" r:id="rId9"/>
    <p:sldId id="258" r:id="rId10"/>
    <p:sldId id="267" r:id="rId11"/>
    <p:sldId id="269" r:id="rId12"/>
    <p:sldId id="271" r:id="rId13"/>
    <p:sldId id="272" r:id="rId14"/>
    <p:sldId id="278" r:id="rId15"/>
    <p:sldId id="282" r:id="rId16"/>
    <p:sldId id="284" r:id="rId17"/>
    <p:sldId id="283" r:id="rId18"/>
    <p:sldId id="280" r:id="rId19"/>
    <p:sldId id="285" r:id="rId20"/>
    <p:sldId id="286" r:id="rId21"/>
    <p:sldId id="273" r:id="rId22"/>
    <p:sldId id="274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78CF1"/>
    <a:srgbClr val="660066"/>
    <a:srgbClr val="C9D5F7"/>
    <a:srgbClr val="BFD6F7"/>
    <a:srgbClr val="9999FF"/>
    <a:srgbClr val="9CBFF2"/>
    <a:srgbClr val="B7BAF7"/>
    <a:srgbClr val="88B2F0"/>
    <a:srgbClr val="6168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575" autoAdjust="0"/>
    <p:restoredTop sz="94803" autoAdjust="0"/>
  </p:normalViewPr>
  <p:slideViewPr>
    <p:cSldViewPr>
      <p:cViewPr varScale="1">
        <p:scale>
          <a:sx n="67" d="100"/>
          <a:sy n="67" d="100"/>
        </p:scale>
        <p:origin x="-12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96A2FC-558F-410F-8F92-10DC92D3FC8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CE9E1B-0DA1-4009-B86F-75F519140D0B}">
      <dgm:prSet phldrT="[Текст]" custT="1"/>
      <dgm:spPr>
        <a:solidFill>
          <a:srgbClr val="9999FF"/>
        </a:solidFill>
      </dgm:spPr>
      <dgm:t>
        <a:bodyPr/>
        <a:lstStyle/>
        <a:p>
          <a:r>
            <a:rPr lang="ru-RU" sz="2800" b="1" dirty="0" err="1" smtClean="0">
              <a:solidFill>
                <a:srgbClr val="0000CC"/>
              </a:solidFill>
            </a:rPr>
            <a:t>Деятельностный</a:t>
          </a:r>
          <a:r>
            <a:rPr lang="ru-RU" sz="2800" b="1" dirty="0" smtClean="0">
              <a:solidFill>
                <a:srgbClr val="0000CC"/>
              </a:solidFill>
            </a:rPr>
            <a:t> подход </a:t>
          </a:r>
          <a:endParaRPr lang="ru-RU" sz="2800" dirty="0">
            <a:solidFill>
              <a:srgbClr val="0000CC"/>
            </a:solidFill>
          </a:endParaRPr>
        </a:p>
      </dgm:t>
    </dgm:pt>
    <dgm:pt modelId="{C37D4B9F-2B32-464B-89AE-F39E7186057F}" type="parTrans" cxnId="{8F0E4DF7-E48A-47A2-9CC0-2116BF5B99B6}">
      <dgm:prSet/>
      <dgm:spPr/>
      <dgm:t>
        <a:bodyPr/>
        <a:lstStyle/>
        <a:p>
          <a:endParaRPr lang="ru-RU"/>
        </a:p>
      </dgm:t>
    </dgm:pt>
    <dgm:pt modelId="{53CD7848-38CE-468A-8225-8B46E89353D7}" type="sibTrans" cxnId="{8F0E4DF7-E48A-47A2-9CC0-2116BF5B99B6}">
      <dgm:prSet/>
      <dgm:spPr/>
      <dgm:t>
        <a:bodyPr/>
        <a:lstStyle/>
        <a:p>
          <a:endParaRPr lang="ru-RU"/>
        </a:p>
      </dgm:t>
    </dgm:pt>
    <dgm:pt modelId="{A6B3DEEC-7619-4E88-8CD6-B83978C9C955}">
      <dgm:prSet phldrT="[Текст]" custT="1"/>
      <dgm:spPr/>
      <dgm:t>
        <a:bodyPr/>
        <a:lstStyle/>
        <a:p>
          <a:r>
            <a:rPr lang="ru-RU" sz="1500" b="0" i="0" dirty="0" smtClean="0">
              <a:solidFill>
                <a:srgbClr val="0000CC"/>
              </a:solidFill>
            </a:rPr>
            <a:t>Это </a:t>
          </a:r>
          <a:r>
            <a:rPr lang="ru-RU" sz="1500" b="0" i="0" dirty="0" err="1" smtClean="0">
              <a:solidFill>
                <a:srgbClr val="0000CC"/>
              </a:solidFill>
            </a:rPr>
            <a:t>субъектно</a:t>
          </a:r>
          <a:r>
            <a:rPr lang="ru-RU" sz="1500" b="0" i="0" dirty="0" smtClean="0">
              <a:solidFill>
                <a:srgbClr val="0000CC"/>
              </a:solidFill>
            </a:rPr>
            <a:t> - ориентированная организация и управление педагогом         деятельностью ребенка при решении им специально организованных учебных задач разной сложности и проблематики. Эти задачи развивают не только предметную, коммуникативную и другие виды  компетентностей ребенка, но и его самого как личность.</a:t>
          </a:r>
          <a:endParaRPr lang="ru-RU" sz="1500" b="0" i="0" dirty="0">
            <a:solidFill>
              <a:srgbClr val="0000CC"/>
            </a:solidFill>
          </a:endParaRPr>
        </a:p>
      </dgm:t>
    </dgm:pt>
    <dgm:pt modelId="{46A1FD20-C196-4380-B20B-77476550CB99}" type="parTrans" cxnId="{E28BC923-7CD7-4D21-B98F-EEA530C4EFBB}">
      <dgm:prSet/>
      <dgm:spPr/>
      <dgm:t>
        <a:bodyPr/>
        <a:lstStyle/>
        <a:p>
          <a:endParaRPr lang="ru-RU"/>
        </a:p>
      </dgm:t>
    </dgm:pt>
    <dgm:pt modelId="{56B529F5-C380-424D-94A8-E99607A9C2DD}" type="sibTrans" cxnId="{E28BC923-7CD7-4D21-B98F-EEA530C4EFBB}">
      <dgm:prSet/>
      <dgm:spPr/>
      <dgm:t>
        <a:bodyPr/>
        <a:lstStyle/>
        <a:p>
          <a:endParaRPr lang="ru-RU"/>
        </a:p>
      </dgm:t>
    </dgm:pt>
    <dgm:pt modelId="{C4D3BA83-20B0-4A97-8945-FB7E1A186108}">
      <dgm:prSet phldrT="[Текст]" phldr="1"/>
      <dgm:spPr/>
      <dgm:t>
        <a:bodyPr/>
        <a:lstStyle/>
        <a:p>
          <a:endParaRPr lang="ru-RU" sz="1300"/>
        </a:p>
      </dgm:t>
    </dgm:pt>
    <dgm:pt modelId="{23E82CAA-514F-4429-8C52-64C969072F64}" type="parTrans" cxnId="{E3334727-8AFF-4546-BF9E-ABF6F5B6C609}">
      <dgm:prSet/>
      <dgm:spPr/>
      <dgm:t>
        <a:bodyPr/>
        <a:lstStyle/>
        <a:p>
          <a:endParaRPr lang="ru-RU"/>
        </a:p>
      </dgm:t>
    </dgm:pt>
    <dgm:pt modelId="{370E6C9A-26AF-44A8-8F59-30F68CADEFB1}" type="sibTrans" cxnId="{E3334727-8AFF-4546-BF9E-ABF6F5B6C609}">
      <dgm:prSet/>
      <dgm:spPr/>
      <dgm:t>
        <a:bodyPr/>
        <a:lstStyle/>
        <a:p>
          <a:endParaRPr lang="ru-RU"/>
        </a:p>
      </dgm:t>
    </dgm:pt>
    <dgm:pt modelId="{44153F7F-4303-44F2-8E54-7CF925DBB631}">
      <dgm:prSet phldrT="[Текст]" custT="1"/>
      <dgm:spPr>
        <a:solidFill>
          <a:srgbClr val="9999FF"/>
        </a:solidFill>
      </dgm:spPr>
      <dgm:t>
        <a:bodyPr/>
        <a:lstStyle/>
        <a:p>
          <a:r>
            <a:rPr lang="ru-RU" sz="2800" b="1" dirty="0" err="1" smtClean="0">
              <a:solidFill>
                <a:srgbClr val="0000CC"/>
              </a:solidFill>
            </a:rPr>
            <a:t>Деятельностный</a:t>
          </a:r>
          <a:r>
            <a:rPr lang="ru-RU" sz="2800" b="1" dirty="0" smtClean="0">
              <a:solidFill>
                <a:srgbClr val="0000CC"/>
              </a:solidFill>
            </a:rPr>
            <a:t> подход</a:t>
          </a:r>
          <a:endParaRPr lang="ru-RU" sz="2800" dirty="0">
            <a:solidFill>
              <a:srgbClr val="0000CC"/>
            </a:solidFill>
          </a:endParaRPr>
        </a:p>
      </dgm:t>
    </dgm:pt>
    <dgm:pt modelId="{56FCA17C-5B28-41F2-8C58-F4C280EFD6D4}" type="parTrans" cxnId="{5396153B-10AA-4C60-8322-5FB3FA23CA3D}">
      <dgm:prSet/>
      <dgm:spPr/>
      <dgm:t>
        <a:bodyPr/>
        <a:lstStyle/>
        <a:p>
          <a:endParaRPr lang="ru-RU"/>
        </a:p>
      </dgm:t>
    </dgm:pt>
    <dgm:pt modelId="{29EC5E83-2281-4966-ABBC-D6463D22852B}" type="sibTrans" cxnId="{5396153B-10AA-4C60-8322-5FB3FA23CA3D}">
      <dgm:prSet/>
      <dgm:spPr/>
      <dgm:t>
        <a:bodyPr/>
        <a:lstStyle/>
        <a:p>
          <a:endParaRPr lang="ru-RU"/>
        </a:p>
      </dgm:t>
    </dgm:pt>
    <dgm:pt modelId="{4077D4C2-5E49-491A-8A95-BECB82DF3010}">
      <dgm:prSet phldrT="[Текст]" custT="1"/>
      <dgm:spPr/>
      <dgm:t>
        <a:bodyPr/>
        <a:lstStyle/>
        <a:p>
          <a:r>
            <a:rPr lang="ru-RU" sz="1500" dirty="0" smtClean="0">
              <a:solidFill>
                <a:srgbClr val="0000CC"/>
              </a:solidFill>
            </a:rPr>
            <a:t>Предполагает  открытие перед ребенком всего спектра возможностей и создание у него установки на свободный, но ответственный выбор той или иной возможности.</a:t>
          </a:r>
          <a:endParaRPr lang="ru-RU" sz="1500" dirty="0">
            <a:solidFill>
              <a:srgbClr val="0000CC"/>
            </a:solidFill>
          </a:endParaRPr>
        </a:p>
      </dgm:t>
    </dgm:pt>
    <dgm:pt modelId="{2CC57C07-AC95-4248-BBB3-987BA66C6CF6}" type="parTrans" cxnId="{95CE96CA-F369-4535-BC82-B22F777F4933}">
      <dgm:prSet/>
      <dgm:spPr/>
      <dgm:t>
        <a:bodyPr/>
        <a:lstStyle/>
        <a:p>
          <a:endParaRPr lang="ru-RU"/>
        </a:p>
      </dgm:t>
    </dgm:pt>
    <dgm:pt modelId="{921542E3-3886-41BB-8136-0B67695E0206}" type="sibTrans" cxnId="{95CE96CA-F369-4535-BC82-B22F777F4933}">
      <dgm:prSet/>
      <dgm:spPr/>
      <dgm:t>
        <a:bodyPr/>
        <a:lstStyle/>
        <a:p>
          <a:endParaRPr lang="ru-RU"/>
        </a:p>
      </dgm:t>
    </dgm:pt>
    <dgm:pt modelId="{CBD0BFAC-9156-44B1-B4F7-D4C04CB42B82}">
      <dgm:prSet phldrT="[Текст]" phldr="1"/>
      <dgm:spPr/>
      <dgm:t>
        <a:bodyPr/>
        <a:lstStyle/>
        <a:p>
          <a:endParaRPr lang="ru-RU" sz="1700"/>
        </a:p>
      </dgm:t>
    </dgm:pt>
    <dgm:pt modelId="{103743BD-12A6-47C0-8F26-0347102CEAFB}" type="parTrans" cxnId="{F2A9A82D-178E-4F3C-ACC4-4D1CCA99CD81}">
      <dgm:prSet/>
      <dgm:spPr/>
      <dgm:t>
        <a:bodyPr/>
        <a:lstStyle/>
        <a:p>
          <a:endParaRPr lang="ru-RU"/>
        </a:p>
      </dgm:t>
    </dgm:pt>
    <dgm:pt modelId="{B5FC6AD9-1425-4608-B850-E47BD7C39355}" type="sibTrans" cxnId="{F2A9A82D-178E-4F3C-ACC4-4D1CCA99CD81}">
      <dgm:prSet/>
      <dgm:spPr/>
      <dgm:t>
        <a:bodyPr/>
        <a:lstStyle/>
        <a:p>
          <a:endParaRPr lang="ru-RU"/>
        </a:p>
      </dgm:t>
    </dgm:pt>
    <dgm:pt modelId="{E34C3911-063D-47D2-9ED0-1A7F41386396}">
      <dgm:prSet phldrT="[Текст]" custT="1"/>
      <dgm:spPr/>
      <dgm:t>
        <a:bodyPr/>
        <a:lstStyle/>
        <a:p>
          <a:endParaRPr lang="ru-RU" sz="1500" dirty="0"/>
        </a:p>
      </dgm:t>
    </dgm:pt>
    <dgm:pt modelId="{9CD0AF04-A618-47BB-B472-D71A228F2B5C}" type="parTrans" cxnId="{8BD6503C-54CC-4D90-929C-BA1AB33D952D}">
      <dgm:prSet/>
      <dgm:spPr/>
    </dgm:pt>
    <dgm:pt modelId="{809B002E-9DAB-4F32-AEA8-A04811D34513}" type="sibTrans" cxnId="{8BD6503C-54CC-4D90-929C-BA1AB33D952D}">
      <dgm:prSet/>
      <dgm:spPr/>
    </dgm:pt>
    <dgm:pt modelId="{A36F2E6A-DE2F-4074-9406-F1BA891D91F2}" type="pres">
      <dgm:prSet presAssocID="{0B96A2FC-558F-410F-8F92-10DC92D3FC8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A2148E-61FE-4CCA-8712-6F97A6C91500}" type="pres">
      <dgm:prSet presAssocID="{4BCE9E1B-0DA1-4009-B86F-75F519140D0B}" presName="linNode" presStyleCnt="0"/>
      <dgm:spPr/>
    </dgm:pt>
    <dgm:pt modelId="{EDB4A302-7FBF-455A-B99E-2ECA99E8AC21}" type="pres">
      <dgm:prSet presAssocID="{4BCE9E1B-0DA1-4009-B86F-75F519140D0B}" presName="parentShp" presStyleLbl="node1" presStyleIdx="0" presStyleCnt="2" custScaleX="140419" custScaleY="107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82952-8D4F-48A9-A353-E5D7B646B834}" type="pres">
      <dgm:prSet presAssocID="{4BCE9E1B-0DA1-4009-B86F-75F519140D0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A8029-4E1E-43C6-808E-0884DDDCB0CE}" type="pres">
      <dgm:prSet presAssocID="{53CD7848-38CE-468A-8225-8B46E89353D7}" presName="spacing" presStyleCnt="0"/>
      <dgm:spPr/>
    </dgm:pt>
    <dgm:pt modelId="{C1F8B556-63B1-4C46-B99A-EC8058350D8A}" type="pres">
      <dgm:prSet presAssocID="{44153F7F-4303-44F2-8E54-7CF925DBB631}" presName="linNode" presStyleCnt="0"/>
      <dgm:spPr/>
    </dgm:pt>
    <dgm:pt modelId="{73423EB8-186E-4CE2-937C-0D57513D546C}" type="pres">
      <dgm:prSet presAssocID="{44153F7F-4303-44F2-8E54-7CF925DBB631}" presName="parentShp" presStyleLbl="node1" presStyleIdx="1" presStyleCnt="2" custScaleX="140237" custScaleY="100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56BDC-0DC8-48A7-8F34-C5F848FDC655}" type="pres">
      <dgm:prSet presAssocID="{44153F7F-4303-44F2-8E54-7CF925DBB631}" presName="childShp" presStyleLbl="bgAccFollowNode1" presStyleIdx="1" presStyleCnt="2" custLinFactNeighborX="1562" custLinFactNeighborY="-1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A9A82D-178E-4F3C-ACC4-4D1CCA99CD81}" srcId="{44153F7F-4303-44F2-8E54-7CF925DBB631}" destId="{CBD0BFAC-9156-44B1-B4F7-D4C04CB42B82}" srcOrd="2" destOrd="0" parTransId="{103743BD-12A6-47C0-8F26-0347102CEAFB}" sibTransId="{B5FC6AD9-1425-4608-B850-E47BD7C39355}"/>
    <dgm:cxn modelId="{8F0E4DF7-E48A-47A2-9CC0-2116BF5B99B6}" srcId="{0B96A2FC-558F-410F-8F92-10DC92D3FC87}" destId="{4BCE9E1B-0DA1-4009-B86F-75F519140D0B}" srcOrd="0" destOrd="0" parTransId="{C37D4B9F-2B32-464B-89AE-F39E7186057F}" sibTransId="{53CD7848-38CE-468A-8225-8B46E89353D7}"/>
    <dgm:cxn modelId="{DCC55A1C-B645-427E-ADD4-9DF62ECF828E}" type="presOf" srcId="{4BCE9E1B-0DA1-4009-B86F-75F519140D0B}" destId="{EDB4A302-7FBF-455A-B99E-2ECA99E8AC21}" srcOrd="0" destOrd="0" presId="urn:microsoft.com/office/officeart/2005/8/layout/vList6"/>
    <dgm:cxn modelId="{E3334727-8AFF-4546-BF9E-ABF6F5B6C609}" srcId="{4BCE9E1B-0DA1-4009-B86F-75F519140D0B}" destId="{C4D3BA83-20B0-4A97-8945-FB7E1A186108}" srcOrd="1" destOrd="0" parTransId="{23E82CAA-514F-4429-8C52-64C969072F64}" sibTransId="{370E6C9A-26AF-44A8-8F59-30F68CADEFB1}"/>
    <dgm:cxn modelId="{5396153B-10AA-4C60-8322-5FB3FA23CA3D}" srcId="{0B96A2FC-558F-410F-8F92-10DC92D3FC87}" destId="{44153F7F-4303-44F2-8E54-7CF925DBB631}" srcOrd="1" destOrd="0" parTransId="{56FCA17C-5B28-41F2-8C58-F4C280EFD6D4}" sibTransId="{29EC5E83-2281-4966-ABBC-D6463D22852B}"/>
    <dgm:cxn modelId="{E28BC923-7CD7-4D21-B98F-EEA530C4EFBB}" srcId="{4BCE9E1B-0DA1-4009-B86F-75F519140D0B}" destId="{A6B3DEEC-7619-4E88-8CD6-B83978C9C955}" srcOrd="0" destOrd="0" parTransId="{46A1FD20-C196-4380-B20B-77476550CB99}" sibTransId="{56B529F5-C380-424D-94A8-E99607A9C2DD}"/>
    <dgm:cxn modelId="{9E1CF4BE-8F89-4670-A962-EF711A146315}" type="presOf" srcId="{A6B3DEEC-7619-4E88-8CD6-B83978C9C955}" destId="{90382952-8D4F-48A9-A353-E5D7B646B834}" srcOrd="0" destOrd="0" presId="urn:microsoft.com/office/officeart/2005/8/layout/vList6"/>
    <dgm:cxn modelId="{C88FF5CB-E994-4B48-9998-2EB7F24C5A1F}" type="presOf" srcId="{0B96A2FC-558F-410F-8F92-10DC92D3FC87}" destId="{A36F2E6A-DE2F-4074-9406-F1BA891D91F2}" srcOrd="0" destOrd="0" presId="urn:microsoft.com/office/officeart/2005/8/layout/vList6"/>
    <dgm:cxn modelId="{9D1F79C0-298C-4B93-BB34-48A82B2A8E1E}" type="presOf" srcId="{E34C3911-063D-47D2-9ED0-1A7F41386396}" destId="{03356BDC-0DC8-48A7-8F34-C5F848FDC655}" srcOrd="0" destOrd="0" presId="urn:microsoft.com/office/officeart/2005/8/layout/vList6"/>
    <dgm:cxn modelId="{BC9D5075-13B2-4E0C-9284-B02B8A1771DD}" type="presOf" srcId="{4077D4C2-5E49-491A-8A95-BECB82DF3010}" destId="{03356BDC-0DC8-48A7-8F34-C5F848FDC655}" srcOrd="0" destOrd="1" presId="urn:microsoft.com/office/officeart/2005/8/layout/vList6"/>
    <dgm:cxn modelId="{F9A77D70-7B97-4D10-9E8A-05C8021437D4}" type="presOf" srcId="{C4D3BA83-20B0-4A97-8945-FB7E1A186108}" destId="{90382952-8D4F-48A9-A353-E5D7B646B834}" srcOrd="0" destOrd="1" presId="urn:microsoft.com/office/officeart/2005/8/layout/vList6"/>
    <dgm:cxn modelId="{61626BF6-B722-4AB5-B150-93B542201DC3}" type="presOf" srcId="{CBD0BFAC-9156-44B1-B4F7-D4C04CB42B82}" destId="{03356BDC-0DC8-48A7-8F34-C5F848FDC655}" srcOrd="0" destOrd="2" presId="urn:microsoft.com/office/officeart/2005/8/layout/vList6"/>
    <dgm:cxn modelId="{1202A92C-8F00-4821-B610-672E35082ACF}" type="presOf" srcId="{44153F7F-4303-44F2-8E54-7CF925DBB631}" destId="{73423EB8-186E-4CE2-937C-0D57513D546C}" srcOrd="0" destOrd="0" presId="urn:microsoft.com/office/officeart/2005/8/layout/vList6"/>
    <dgm:cxn modelId="{95CE96CA-F369-4535-BC82-B22F777F4933}" srcId="{44153F7F-4303-44F2-8E54-7CF925DBB631}" destId="{4077D4C2-5E49-491A-8A95-BECB82DF3010}" srcOrd="1" destOrd="0" parTransId="{2CC57C07-AC95-4248-BBB3-987BA66C6CF6}" sibTransId="{921542E3-3886-41BB-8136-0B67695E0206}"/>
    <dgm:cxn modelId="{8BD6503C-54CC-4D90-929C-BA1AB33D952D}" srcId="{44153F7F-4303-44F2-8E54-7CF925DBB631}" destId="{E34C3911-063D-47D2-9ED0-1A7F41386396}" srcOrd="0" destOrd="0" parTransId="{9CD0AF04-A618-47BB-B472-D71A228F2B5C}" sibTransId="{809B002E-9DAB-4F32-AEA8-A04811D34513}"/>
    <dgm:cxn modelId="{0270F68A-0DE9-4724-B6CA-8D7CFF4EF845}" type="presParOf" srcId="{A36F2E6A-DE2F-4074-9406-F1BA891D91F2}" destId="{DCA2148E-61FE-4CCA-8712-6F97A6C91500}" srcOrd="0" destOrd="0" presId="urn:microsoft.com/office/officeart/2005/8/layout/vList6"/>
    <dgm:cxn modelId="{73666619-52EE-422D-97A8-32CC4424B93F}" type="presParOf" srcId="{DCA2148E-61FE-4CCA-8712-6F97A6C91500}" destId="{EDB4A302-7FBF-455A-B99E-2ECA99E8AC21}" srcOrd="0" destOrd="0" presId="urn:microsoft.com/office/officeart/2005/8/layout/vList6"/>
    <dgm:cxn modelId="{7240A08D-0026-4796-A7A7-D93737D353A0}" type="presParOf" srcId="{DCA2148E-61FE-4CCA-8712-6F97A6C91500}" destId="{90382952-8D4F-48A9-A353-E5D7B646B834}" srcOrd="1" destOrd="0" presId="urn:microsoft.com/office/officeart/2005/8/layout/vList6"/>
    <dgm:cxn modelId="{519BB651-3B5D-42AE-B991-21054DE8C7E6}" type="presParOf" srcId="{A36F2E6A-DE2F-4074-9406-F1BA891D91F2}" destId="{281A8029-4E1E-43C6-808E-0884DDDCB0CE}" srcOrd="1" destOrd="0" presId="urn:microsoft.com/office/officeart/2005/8/layout/vList6"/>
    <dgm:cxn modelId="{87E5F3FD-54FA-4A58-8EA0-8D849DCA89DF}" type="presParOf" srcId="{A36F2E6A-DE2F-4074-9406-F1BA891D91F2}" destId="{C1F8B556-63B1-4C46-B99A-EC8058350D8A}" srcOrd="2" destOrd="0" presId="urn:microsoft.com/office/officeart/2005/8/layout/vList6"/>
    <dgm:cxn modelId="{F31EBA9F-43B7-40C7-9116-24929B601A9D}" type="presParOf" srcId="{C1F8B556-63B1-4C46-B99A-EC8058350D8A}" destId="{73423EB8-186E-4CE2-937C-0D57513D546C}" srcOrd="0" destOrd="0" presId="urn:microsoft.com/office/officeart/2005/8/layout/vList6"/>
    <dgm:cxn modelId="{4C0E91EB-067C-47ED-9D03-64736C962552}" type="presParOf" srcId="{C1F8B556-63B1-4C46-B99A-EC8058350D8A}" destId="{03356BDC-0DC8-48A7-8F34-C5F848FDC655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71B625-2DAE-47D4-8B32-77A89C8E76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6D6F8F-ADC3-44C5-ACA0-639B6559EDB2}">
      <dgm:prSet phldrT="[Текст]"/>
      <dgm:spPr>
        <a:solidFill>
          <a:srgbClr val="9999FF"/>
        </a:solidFill>
      </dgm:spPr>
      <dgm:t>
        <a:bodyPr/>
        <a:lstStyle/>
        <a:p>
          <a:r>
            <a:rPr lang="ru-RU" b="1" dirty="0" smtClean="0">
              <a:solidFill>
                <a:srgbClr val="0000CC"/>
              </a:solidFill>
            </a:rPr>
            <a:t>Деятельность</a:t>
          </a:r>
          <a:endParaRPr lang="ru-RU" dirty="0">
            <a:solidFill>
              <a:srgbClr val="0000CC"/>
            </a:solidFill>
          </a:endParaRPr>
        </a:p>
      </dgm:t>
    </dgm:pt>
    <dgm:pt modelId="{49C40D96-A15A-4A34-9C7C-1BDF35CB1D86}" type="parTrans" cxnId="{A29452CD-7C68-43F5-96E5-5C553A6C2B93}">
      <dgm:prSet/>
      <dgm:spPr/>
      <dgm:t>
        <a:bodyPr/>
        <a:lstStyle/>
        <a:p>
          <a:endParaRPr lang="ru-RU"/>
        </a:p>
      </dgm:t>
    </dgm:pt>
    <dgm:pt modelId="{8E6F221C-C050-4EEC-BCD9-FBF82D013925}" type="sibTrans" cxnId="{A29452CD-7C68-43F5-96E5-5C553A6C2B93}">
      <dgm:prSet/>
      <dgm:spPr/>
      <dgm:t>
        <a:bodyPr/>
        <a:lstStyle/>
        <a:p>
          <a:endParaRPr lang="ru-RU"/>
        </a:p>
      </dgm:t>
    </dgm:pt>
    <dgm:pt modelId="{55B23B48-81B1-45DE-AEE6-C791D48B9F6F}">
      <dgm:prSet phldrT="[Текст]"/>
      <dgm:spPr/>
      <dgm:t>
        <a:bodyPr/>
        <a:lstStyle/>
        <a:p>
          <a:r>
            <a:rPr lang="ru-RU" dirty="0" smtClean="0">
              <a:solidFill>
                <a:srgbClr val="0000CC"/>
              </a:solidFill>
            </a:rPr>
            <a:t>специфический вид активности человека, направленный на познание и творческое превращение окружающего мира, включая самого себя и условия своего существования</a:t>
          </a:r>
          <a:endParaRPr lang="ru-RU" dirty="0">
            <a:solidFill>
              <a:srgbClr val="0000CC"/>
            </a:solidFill>
          </a:endParaRPr>
        </a:p>
      </dgm:t>
    </dgm:pt>
    <dgm:pt modelId="{F14A2052-455E-43FC-ACF2-DFEA99DA708C}" type="parTrans" cxnId="{833E1D2F-F78B-4624-8460-CA1AE0A00AF2}">
      <dgm:prSet/>
      <dgm:spPr/>
      <dgm:t>
        <a:bodyPr/>
        <a:lstStyle/>
        <a:p>
          <a:endParaRPr lang="ru-RU"/>
        </a:p>
      </dgm:t>
    </dgm:pt>
    <dgm:pt modelId="{FF974CBE-BCBB-4CCE-866C-A9E0FC514884}" type="sibTrans" cxnId="{833E1D2F-F78B-4624-8460-CA1AE0A00AF2}">
      <dgm:prSet/>
      <dgm:spPr/>
      <dgm:t>
        <a:bodyPr/>
        <a:lstStyle/>
        <a:p>
          <a:endParaRPr lang="ru-RU"/>
        </a:p>
      </dgm:t>
    </dgm:pt>
    <dgm:pt modelId="{F0ECBF2C-5F2E-4108-B162-865100445E6A}">
      <dgm:prSet phldrT="[Текст]"/>
      <dgm:spPr>
        <a:solidFill>
          <a:srgbClr val="9999FF"/>
        </a:solidFill>
      </dgm:spPr>
      <dgm:t>
        <a:bodyPr/>
        <a:lstStyle/>
        <a:p>
          <a:r>
            <a:rPr lang="ru-RU" b="1" dirty="0" smtClean="0">
              <a:solidFill>
                <a:srgbClr val="0000CC"/>
              </a:solidFill>
            </a:rPr>
            <a:t>Деятельность</a:t>
          </a:r>
          <a:endParaRPr lang="ru-RU" dirty="0">
            <a:solidFill>
              <a:srgbClr val="0000CC"/>
            </a:solidFill>
          </a:endParaRPr>
        </a:p>
      </dgm:t>
    </dgm:pt>
    <dgm:pt modelId="{82EA7D65-11DD-431D-98F3-0DC65B8D0B4C}" type="parTrans" cxnId="{09B5DDDC-DDAE-4366-8CDA-DA90996ACAAA}">
      <dgm:prSet/>
      <dgm:spPr/>
      <dgm:t>
        <a:bodyPr/>
        <a:lstStyle/>
        <a:p>
          <a:endParaRPr lang="ru-RU"/>
        </a:p>
      </dgm:t>
    </dgm:pt>
    <dgm:pt modelId="{29106E72-7FFB-4564-8A5E-72F7A7E12819}" type="sibTrans" cxnId="{09B5DDDC-DDAE-4366-8CDA-DA90996ACAAA}">
      <dgm:prSet/>
      <dgm:spPr/>
      <dgm:t>
        <a:bodyPr/>
        <a:lstStyle/>
        <a:p>
          <a:endParaRPr lang="ru-RU"/>
        </a:p>
      </dgm:t>
    </dgm:pt>
    <dgm:pt modelId="{9C465C8C-D860-436E-96A1-0D4ADC6BD9A6}">
      <dgm:prSet phldrT="[Текст]"/>
      <dgm:spPr/>
      <dgm:t>
        <a:bodyPr/>
        <a:lstStyle/>
        <a:p>
          <a:r>
            <a:rPr lang="ru-RU" dirty="0" smtClean="0">
              <a:solidFill>
                <a:srgbClr val="0000CC"/>
              </a:solidFill>
            </a:rPr>
            <a:t>система действий человека, направленная на достижение определенной цели</a:t>
          </a:r>
          <a:endParaRPr lang="ru-RU" dirty="0">
            <a:solidFill>
              <a:srgbClr val="0000CC"/>
            </a:solidFill>
          </a:endParaRPr>
        </a:p>
      </dgm:t>
    </dgm:pt>
    <dgm:pt modelId="{7CC56078-10A1-44FD-BFC8-2A56FAAC6E34}" type="parTrans" cxnId="{ACE8F2BE-FE6F-40C7-BA43-62F407D5D876}">
      <dgm:prSet/>
      <dgm:spPr/>
      <dgm:t>
        <a:bodyPr/>
        <a:lstStyle/>
        <a:p>
          <a:endParaRPr lang="ru-RU"/>
        </a:p>
      </dgm:t>
    </dgm:pt>
    <dgm:pt modelId="{482B75AD-01A2-4325-A841-7E556BCE5D4A}" type="sibTrans" cxnId="{ACE8F2BE-FE6F-40C7-BA43-62F407D5D876}">
      <dgm:prSet/>
      <dgm:spPr/>
      <dgm:t>
        <a:bodyPr/>
        <a:lstStyle/>
        <a:p>
          <a:endParaRPr lang="ru-RU"/>
        </a:p>
      </dgm:t>
    </dgm:pt>
    <dgm:pt modelId="{2D67055D-93C5-42FB-AE8A-C652965D95C4}">
      <dgm:prSet/>
      <dgm:spPr>
        <a:solidFill>
          <a:srgbClr val="9999FF"/>
        </a:solidFill>
      </dgm:spPr>
      <dgm:t>
        <a:bodyPr/>
        <a:lstStyle/>
        <a:p>
          <a:r>
            <a:rPr lang="ru-RU" b="1" dirty="0" smtClean="0">
              <a:solidFill>
                <a:srgbClr val="0000CC"/>
              </a:solidFill>
            </a:rPr>
            <a:t>Деятельность</a:t>
          </a:r>
          <a:endParaRPr lang="ru-RU" b="1" dirty="0">
            <a:solidFill>
              <a:srgbClr val="0000CC"/>
            </a:solidFill>
          </a:endParaRPr>
        </a:p>
      </dgm:t>
    </dgm:pt>
    <dgm:pt modelId="{38DA9CBE-B3CE-4C72-9A90-DFFDBF470D33}" type="parTrans" cxnId="{4B9BA299-1C41-4033-A27C-CA0652ED6731}">
      <dgm:prSet/>
      <dgm:spPr/>
      <dgm:t>
        <a:bodyPr/>
        <a:lstStyle/>
        <a:p>
          <a:endParaRPr lang="ru-RU"/>
        </a:p>
      </dgm:t>
    </dgm:pt>
    <dgm:pt modelId="{8B1D2891-BF02-484F-99A1-563578885A49}" type="sibTrans" cxnId="{4B9BA299-1C41-4033-A27C-CA0652ED6731}">
      <dgm:prSet/>
      <dgm:spPr/>
      <dgm:t>
        <a:bodyPr/>
        <a:lstStyle/>
        <a:p>
          <a:endParaRPr lang="ru-RU"/>
        </a:p>
      </dgm:t>
    </dgm:pt>
    <dgm:pt modelId="{C0668B4F-E038-4E3B-9750-AAFEBD451FC7}" type="pres">
      <dgm:prSet presAssocID="{E871B625-2DAE-47D4-8B32-77A89C8E76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EF09DB-CC34-44D4-ACD2-D6D8DDF61851}" type="pres">
      <dgm:prSet presAssocID="{926D6F8F-ADC3-44C5-ACA0-639B6559EDB2}" presName="parentText" presStyleLbl="node1" presStyleIdx="0" presStyleCnt="3" custLinFactNeighborX="-391" custLinFactNeighborY="-24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B4EFF-3E26-4261-86F3-2093D2E4FF56}" type="pres">
      <dgm:prSet presAssocID="{926D6F8F-ADC3-44C5-ACA0-639B6559EDB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4C385-8979-433F-84C8-E526224245F4}" type="pres">
      <dgm:prSet presAssocID="{F0ECBF2C-5F2E-4108-B162-865100445E6A}" presName="parentText" presStyleLbl="node1" presStyleIdx="1" presStyleCnt="3" custLinFactNeighborX="-391" custLinFactNeighborY="45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82DE0-1258-4CF8-B96D-F2039F8677A8}" type="pres">
      <dgm:prSet presAssocID="{F0ECBF2C-5F2E-4108-B162-865100445E6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A1BF4-4794-478F-86C9-988DC3856119}" type="pres">
      <dgm:prSet presAssocID="{2D67055D-93C5-42FB-AE8A-C652965D95C4}" presName="parentText" presStyleLbl="node1" presStyleIdx="2" presStyleCnt="3" custLinFactNeighborX="781" custLinFactNeighborY="56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E34E9E-C8BC-4769-A82C-E8B0E3383E19}" type="presOf" srcId="{F0ECBF2C-5F2E-4108-B162-865100445E6A}" destId="{E2A4C385-8979-433F-84C8-E526224245F4}" srcOrd="0" destOrd="0" presId="urn:microsoft.com/office/officeart/2005/8/layout/vList2"/>
    <dgm:cxn modelId="{1B9A6AF0-3FCC-4270-AFA8-7D3BD696ACDA}" type="presOf" srcId="{E871B625-2DAE-47D4-8B32-77A89C8E76A0}" destId="{C0668B4F-E038-4E3B-9750-AAFEBD451FC7}" srcOrd="0" destOrd="0" presId="urn:microsoft.com/office/officeart/2005/8/layout/vList2"/>
    <dgm:cxn modelId="{08FD26E4-AF41-4F7C-A516-9921CC4E9472}" type="presOf" srcId="{2D67055D-93C5-42FB-AE8A-C652965D95C4}" destId="{BE0A1BF4-4794-478F-86C9-988DC3856119}" srcOrd="0" destOrd="0" presId="urn:microsoft.com/office/officeart/2005/8/layout/vList2"/>
    <dgm:cxn modelId="{29C5938A-7291-4339-A0B2-1275558144AB}" type="presOf" srcId="{55B23B48-81B1-45DE-AEE6-C791D48B9F6F}" destId="{DA1B4EFF-3E26-4261-86F3-2093D2E4FF56}" srcOrd="0" destOrd="0" presId="urn:microsoft.com/office/officeart/2005/8/layout/vList2"/>
    <dgm:cxn modelId="{4B9BA299-1C41-4033-A27C-CA0652ED6731}" srcId="{E871B625-2DAE-47D4-8B32-77A89C8E76A0}" destId="{2D67055D-93C5-42FB-AE8A-C652965D95C4}" srcOrd="2" destOrd="0" parTransId="{38DA9CBE-B3CE-4C72-9A90-DFFDBF470D33}" sibTransId="{8B1D2891-BF02-484F-99A1-563578885A49}"/>
    <dgm:cxn modelId="{ACE8F2BE-FE6F-40C7-BA43-62F407D5D876}" srcId="{F0ECBF2C-5F2E-4108-B162-865100445E6A}" destId="{9C465C8C-D860-436E-96A1-0D4ADC6BD9A6}" srcOrd="0" destOrd="0" parTransId="{7CC56078-10A1-44FD-BFC8-2A56FAAC6E34}" sibTransId="{482B75AD-01A2-4325-A841-7E556BCE5D4A}"/>
    <dgm:cxn modelId="{A29452CD-7C68-43F5-96E5-5C553A6C2B93}" srcId="{E871B625-2DAE-47D4-8B32-77A89C8E76A0}" destId="{926D6F8F-ADC3-44C5-ACA0-639B6559EDB2}" srcOrd="0" destOrd="0" parTransId="{49C40D96-A15A-4A34-9C7C-1BDF35CB1D86}" sibTransId="{8E6F221C-C050-4EEC-BCD9-FBF82D013925}"/>
    <dgm:cxn modelId="{09B5DDDC-DDAE-4366-8CDA-DA90996ACAAA}" srcId="{E871B625-2DAE-47D4-8B32-77A89C8E76A0}" destId="{F0ECBF2C-5F2E-4108-B162-865100445E6A}" srcOrd="1" destOrd="0" parTransId="{82EA7D65-11DD-431D-98F3-0DC65B8D0B4C}" sibTransId="{29106E72-7FFB-4564-8A5E-72F7A7E12819}"/>
    <dgm:cxn modelId="{9BD5C1A9-6984-493C-AAED-F9C2305ED1A8}" type="presOf" srcId="{926D6F8F-ADC3-44C5-ACA0-639B6559EDB2}" destId="{19EF09DB-CC34-44D4-ACD2-D6D8DDF61851}" srcOrd="0" destOrd="0" presId="urn:microsoft.com/office/officeart/2005/8/layout/vList2"/>
    <dgm:cxn modelId="{833E1D2F-F78B-4624-8460-CA1AE0A00AF2}" srcId="{926D6F8F-ADC3-44C5-ACA0-639B6559EDB2}" destId="{55B23B48-81B1-45DE-AEE6-C791D48B9F6F}" srcOrd="0" destOrd="0" parTransId="{F14A2052-455E-43FC-ACF2-DFEA99DA708C}" sibTransId="{FF974CBE-BCBB-4CCE-866C-A9E0FC514884}"/>
    <dgm:cxn modelId="{A17230B8-688C-41A1-8CC1-650458EE1958}" type="presOf" srcId="{9C465C8C-D860-436E-96A1-0D4ADC6BD9A6}" destId="{30882DE0-1258-4CF8-B96D-F2039F8677A8}" srcOrd="0" destOrd="0" presId="urn:microsoft.com/office/officeart/2005/8/layout/vList2"/>
    <dgm:cxn modelId="{9BB5667E-B4A3-453E-AC90-063955C65932}" type="presParOf" srcId="{C0668B4F-E038-4E3B-9750-AAFEBD451FC7}" destId="{19EF09DB-CC34-44D4-ACD2-D6D8DDF61851}" srcOrd="0" destOrd="0" presId="urn:microsoft.com/office/officeart/2005/8/layout/vList2"/>
    <dgm:cxn modelId="{C07E5802-9CAF-4781-94A9-E9041D6D0A23}" type="presParOf" srcId="{C0668B4F-E038-4E3B-9750-AAFEBD451FC7}" destId="{DA1B4EFF-3E26-4261-86F3-2093D2E4FF56}" srcOrd="1" destOrd="0" presId="urn:microsoft.com/office/officeart/2005/8/layout/vList2"/>
    <dgm:cxn modelId="{07590B28-12A0-47F8-907A-885A83F9599B}" type="presParOf" srcId="{C0668B4F-E038-4E3B-9750-AAFEBD451FC7}" destId="{E2A4C385-8979-433F-84C8-E526224245F4}" srcOrd="2" destOrd="0" presId="urn:microsoft.com/office/officeart/2005/8/layout/vList2"/>
    <dgm:cxn modelId="{0F70D9B9-F213-4256-AF43-5FC53BC44906}" type="presParOf" srcId="{C0668B4F-E038-4E3B-9750-AAFEBD451FC7}" destId="{30882DE0-1258-4CF8-B96D-F2039F8677A8}" srcOrd="3" destOrd="0" presId="urn:microsoft.com/office/officeart/2005/8/layout/vList2"/>
    <dgm:cxn modelId="{EF36561F-9E60-44C6-932C-69E0597E8457}" type="presParOf" srcId="{C0668B4F-E038-4E3B-9750-AAFEBD451FC7}" destId="{BE0A1BF4-4794-478F-86C9-988DC3856119}" srcOrd="4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E45991-D8CC-4011-B155-2D53F421BE8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5376C1-AFC2-4FFE-9EBB-220436142BB2}">
      <dgm:prSet phldrT="[Текст]"/>
      <dgm:spPr>
        <a:solidFill>
          <a:srgbClr val="BFD6F7"/>
        </a:solidFill>
      </dgm:spPr>
      <dgm:t>
        <a:bodyPr/>
        <a:lstStyle/>
        <a:p>
          <a:r>
            <a:rPr lang="ru-RU" dirty="0" smtClean="0">
              <a:solidFill>
                <a:srgbClr val="0000CC"/>
              </a:solidFill>
            </a:rPr>
            <a:t>Ребенок занимает активную позицию : он –то слушающий, то - наблюдающий, то – действующий</a:t>
          </a:r>
          <a:endParaRPr lang="ru-RU" dirty="0">
            <a:solidFill>
              <a:srgbClr val="0000CC"/>
            </a:solidFill>
          </a:endParaRPr>
        </a:p>
      </dgm:t>
    </dgm:pt>
    <dgm:pt modelId="{293E898D-D77C-4181-8DBE-1AB54EFFEAE1}" type="parTrans" cxnId="{C696B68A-B0D2-487E-B49F-D16338106A68}">
      <dgm:prSet/>
      <dgm:spPr/>
      <dgm:t>
        <a:bodyPr/>
        <a:lstStyle/>
        <a:p>
          <a:endParaRPr lang="ru-RU"/>
        </a:p>
      </dgm:t>
    </dgm:pt>
    <dgm:pt modelId="{078F97F8-477A-4374-B2A9-9012000763DB}" type="sibTrans" cxnId="{C696B68A-B0D2-487E-B49F-D16338106A68}">
      <dgm:prSet/>
      <dgm:spPr/>
      <dgm:t>
        <a:bodyPr/>
        <a:lstStyle/>
        <a:p>
          <a:endParaRPr lang="ru-RU"/>
        </a:p>
      </dgm:t>
    </dgm:pt>
    <dgm:pt modelId="{7FED3FFC-EB4C-41EC-BFF2-0F2444C40B78}">
      <dgm:prSet phldrT="[Текст]"/>
      <dgm:spPr>
        <a:solidFill>
          <a:srgbClr val="BFD6F7"/>
        </a:solidFill>
      </dgm:spPr>
      <dgm:t>
        <a:bodyPr/>
        <a:lstStyle/>
        <a:p>
          <a:r>
            <a:rPr lang="ru-RU" dirty="0" smtClean="0">
              <a:solidFill>
                <a:srgbClr val="0000CC"/>
              </a:solidFill>
            </a:rPr>
            <a:t>Обязательны смена мизансцен и движение</a:t>
          </a:r>
          <a:endParaRPr lang="ru-RU" dirty="0">
            <a:solidFill>
              <a:srgbClr val="0000CC"/>
            </a:solidFill>
          </a:endParaRPr>
        </a:p>
      </dgm:t>
    </dgm:pt>
    <dgm:pt modelId="{5A8BF4D2-C235-4278-AC8E-F6B0BCC193EF}" type="parTrans" cxnId="{99096041-879A-4F83-8130-E5E4B4B6C95E}">
      <dgm:prSet/>
      <dgm:spPr/>
      <dgm:t>
        <a:bodyPr/>
        <a:lstStyle/>
        <a:p>
          <a:endParaRPr lang="ru-RU"/>
        </a:p>
      </dgm:t>
    </dgm:pt>
    <dgm:pt modelId="{77C26C6C-D331-4732-A6F0-B3876B6493D7}" type="sibTrans" cxnId="{99096041-879A-4F83-8130-E5E4B4B6C95E}">
      <dgm:prSet/>
      <dgm:spPr/>
      <dgm:t>
        <a:bodyPr/>
        <a:lstStyle/>
        <a:p>
          <a:endParaRPr lang="ru-RU"/>
        </a:p>
      </dgm:t>
    </dgm:pt>
    <dgm:pt modelId="{D1C28B1C-D57C-48B7-9862-738A65DAA530}">
      <dgm:prSet phldrT="[Текст]"/>
      <dgm:spPr>
        <a:solidFill>
          <a:srgbClr val="C9D5F7"/>
        </a:solidFill>
      </dgm:spPr>
      <dgm:t>
        <a:bodyPr/>
        <a:lstStyle/>
        <a:p>
          <a:r>
            <a:rPr lang="ru-RU" dirty="0" smtClean="0">
              <a:solidFill>
                <a:srgbClr val="0000CC"/>
              </a:solidFill>
            </a:rPr>
            <a:t>Очередной вид деятельности следует начинать с постановки задачи в общем виде</a:t>
          </a:r>
          <a:endParaRPr lang="ru-RU" dirty="0">
            <a:solidFill>
              <a:srgbClr val="0000CC"/>
            </a:solidFill>
          </a:endParaRPr>
        </a:p>
      </dgm:t>
    </dgm:pt>
    <dgm:pt modelId="{FA9B7226-6F7F-4A1B-B802-3F80340D43AF}" type="parTrans" cxnId="{D2847F4C-E553-4A79-BE3C-F6A961AEAA68}">
      <dgm:prSet/>
      <dgm:spPr/>
      <dgm:t>
        <a:bodyPr/>
        <a:lstStyle/>
        <a:p>
          <a:endParaRPr lang="ru-RU"/>
        </a:p>
      </dgm:t>
    </dgm:pt>
    <dgm:pt modelId="{2F691AE1-07F7-4576-A93E-369BCCFCD41D}" type="sibTrans" cxnId="{D2847F4C-E553-4A79-BE3C-F6A961AEAA68}">
      <dgm:prSet/>
      <dgm:spPr/>
      <dgm:t>
        <a:bodyPr/>
        <a:lstStyle/>
        <a:p>
          <a:endParaRPr lang="ru-RU"/>
        </a:p>
      </dgm:t>
    </dgm:pt>
    <dgm:pt modelId="{4690945E-8A39-46DD-BA6A-27E86E77D812}">
      <dgm:prSet phldrT="[Текст]"/>
      <dgm:spPr>
        <a:solidFill>
          <a:srgbClr val="BFD6F7"/>
        </a:solidFill>
      </dgm:spPr>
      <dgm:t>
        <a:bodyPr/>
        <a:lstStyle/>
        <a:p>
          <a:r>
            <a:rPr lang="ru-RU" dirty="0" smtClean="0">
              <a:solidFill>
                <a:srgbClr val="0000CC"/>
              </a:solidFill>
            </a:rPr>
            <a:t>Не принимать ответы детей без обоснования их мнения и не оставлять без внимания ни одного ответа</a:t>
          </a:r>
          <a:endParaRPr lang="ru-RU" dirty="0">
            <a:solidFill>
              <a:srgbClr val="0000CC"/>
            </a:solidFill>
          </a:endParaRPr>
        </a:p>
      </dgm:t>
    </dgm:pt>
    <dgm:pt modelId="{32BAD19C-FEA5-4A77-A080-2EA40FE73142}" type="parTrans" cxnId="{1E8D38F8-70C3-402E-9F47-A2F20A1C68E4}">
      <dgm:prSet/>
      <dgm:spPr/>
      <dgm:t>
        <a:bodyPr/>
        <a:lstStyle/>
        <a:p>
          <a:endParaRPr lang="ru-RU"/>
        </a:p>
      </dgm:t>
    </dgm:pt>
    <dgm:pt modelId="{671A7CF3-357E-43A7-BE94-63269030570E}" type="sibTrans" cxnId="{1E8D38F8-70C3-402E-9F47-A2F20A1C68E4}">
      <dgm:prSet/>
      <dgm:spPr/>
      <dgm:t>
        <a:bodyPr/>
        <a:lstStyle/>
        <a:p>
          <a:endParaRPr lang="ru-RU"/>
        </a:p>
      </dgm:t>
    </dgm:pt>
    <dgm:pt modelId="{8FE850FD-A9A1-497E-9C21-F129431315EC}">
      <dgm:prSet phldrT="[Текст]"/>
      <dgm:spPr>
        <a:solidFill>
          <a:srgbClr val="C9D5F7"/>
        </a:solidFill>
      </dgm:spPr>
      <dgm:t>
        <a:bodyPr/>
        <a:lstStyle/>
        <a:p>
          <a:r>
            <a:rPr lang="ru-RU" dirty="0" smtClean="0">
              <a:solidFill>
                <a:srgbClr val="0000CC"/>
              </a:solidFill>
            </a:rPr>
            <a:t>Отказаться от судейской роли: когда ребенок говорит, он обращается к детям, а не к воспитателю</a:t>
          </a:r>
          <a:endParaRPr lang="ru-RU" dirty="0">
            <a:solidFill>
              <a:srgbClr val="0000CC"/>
            </a:solidFill>
          </a:endParaRPr>
        </a:p>
      </dgm:t>
    </dgm:pt>
    <dgm:pt modelId="{232F4367-CE96-421A-81B4-67C62BDF0E8C}" type="parTrans" cxnId="{9FA4A93C-6336-48C2-9D0F-C1C4B62B533D}">
      <dgm:prSet/>
      <dgm:spPr/>
      <dgm:t>
        <a:bodyPr/>
        <a:lstStyle/>
        <a:p>
          <a:endParaRPr lang="ru-RU"/>
        </a:p>
      </dgm:t>
    </dgm:pt>
    <dgm:pt modelId="{033990CC-EF0A-426B-9DAE-D19DA4EF4145}" type="sibTrans" cxnId="{9FA4A93C-6336-48C2-9D0F-C1C4B62B533D}">
      <dgm:prSet/>
      <dgm:spPr/>
      <dgm:t>
        <a:bodyPr/>
        <a:lstStyle/>
        <a:p>
          <a:endParaRPr lang="ru-RU"/>
        </a:p>
      </dgm:t>
    </dgm:pt>
    <dgm:pt modelId="{D61A203A-CCFF-447E-B829-A4F2B5F4E30C}">
      <dgm:prSet/>
      <dgm:spPr>
        <a:solidFill>
          <a:srgbClr val="C9D5F7"/>
        </a:solidFill>
      </dgm:spPr>
      <dgm:t>
        <a:bodyPr/>
        <a:lstStyle/>
        <a:p>
          <a:r>
            <a:rPr lang="ru-RU" dirty="0" smtClean="0">
              <a:solidFill>
                <a:srgbClr val="0000CC"/>
              </a:solidFill>
            </a:rPr>
            <a:t>Во время образовательной деятельности главенствует дух открытия</a:t>
          </a:r>
          <a:endParaRPr lang="ru-RU" dirty="0">
            <a:solidFill>
              <a:srgbClr val="0000CC"/>
            </a:solidFill>
          </a:endParaRPr>
        </a:p>
      </dgm:t>
    </dgm:pt>
    <dgm:pt modelId="{420DED67-CFF9-48F0-9AA8-680E9E18B9BB}" type="parTrans" cxnId="{9F83C24B-8D8F-493D-B0E5-326E0CFAD1C9}">
      <dgm:prSet/>
      <dgm:spPr/>
      <dgm:t>
        <a:bodyPr/>
        <a:lstStyle/>
        <a:p>
          <a:endParaRPr lang="ru-RU"/>
        </a:p>
      </dgm:t>
    </dgm:pt>
    <dgm:pt modelId="{81FB4A03-5ED6-4656-83C1-1F99BC26C6D7}" type="sibTrans" cxnId="{9F83C24B-8D8F-493D-B0E5-326E0CFAD1C9}">
      <dgm:prSet/>
      <dgm:spPr/>
      <dgm:t>
        <a:bodyPr/>
        <a:lstStyle/>
        <a:p>
          <a:endParaRPr lang="ru-RU"/>
        </a:p>
      </dgm:t>
    </dgm:pt>
    <dgm:pt modelId="{8CDB9D92-B044-432A-BA09-EB8A0C9D2D77}">
      <dgm:prSet/>
      <dgm:spPr>
        <a:solidFill>
          <a:srgbClr val="BFD6F7"/>
        </a:solidFill>
      </dgm:spPr>
      <dgm:t>
        <a:bodyPr/>
        <a:lstStyle/>
        <a:p>
          <a:r>
            <a:rPr lang="ru-RU" dirty="0" smtClean="0">
              <a:solidFill>
                <a:srgbClr val="0000CC"/>
              </a:solidFill>
            </a:rPr>
            <a:t> Учить детей видеть возможность </a:t>
          </a:r>
          <a:r>
            <a:rPr lang="ru-RU" dirty="0" err="1" smtClean="0">
              <a:solidFill>
                <a:srgbClr val="0000CC"/>
              </a:solidFill>
            </a:rPr>
            <a:t>многовариативности</a:t>
          </a:r>
          <a:r>
            <a:rPr lang="ru-RU" dirty="0" smtClean="0">
              <a:solidFill>
                <a:srgbClr val="0000CC"/>
              </a:solidFill>
            </a:rPr>
            <a:t> выполнения заданий</a:t>
          </a:r>
          <a:endParaRPr lang="ru-RU" dirty="0">
            <a:solidFill>
              <a:srgbClr val="0000CC"/>
            </a:solidFill>
          </a:endParaRPr>
        </a:p>
      </dgm:t>
    </dgm:pt>
    <dgm:pt modelId="{FE998B1F-1C49-4272-A358-EED53F53219C}" type="parTrans" cxnId="{C1F5DBCB-9B17-43C4-94A1-15F93522B6FE}">
      <dgm:prSet/>
      <dgm:spPr/>
      <dgm:t>
        <a:bodyPr/>
        <a:lstStyle/>
        <a:p>
          <a:endParaRPr lang="ru-RU"/>
        </a:p>
      </dgm:t>
    </dgm:pt>
    <dgm:pt modelId="{7FE9FA7D-0B3A-4F12-90B7-941FB187AE45}" type="sibTrans" cxnId="{C1F5DBCB-9B17-43C4-94A1-15F93522B6FE}">
      <dgm:prSet/>
      <dgm:spPr/>
      <dgm:t>
        <a:bodyPr/>
        <a:lstStyle/>
        <a:p>
          <a:endParaRPr lang="ru-RU"/>
        </a:p>
      </dgm:t>
    </dgm:pt>
    <dgm:pt modelId="{FF9173EB-77AD-4A16-88D7-2B20BCC3BB25}">
      <dgm:prSet/>
      <dgm:spPr>
        <a:solidFill>
          <a:srgbClr val="C9D5F7"/>
        </a:solidFill>
      </dgm:spPr>
      <dgm:t>
        <a:bodyPr/>
        <a:lstStyle/>
        <a:p>
          <a:r>
            <a:rPr lang="ru-RU" dirty="0" smtClean="0">
              <a:solidFill>
                <a:srgbClr val="0000CC"/>
              </a:solidFill>
            </a:rPr>
            <a:t>Статистическая поза ребенка не должна превышать 50% времени всего занятия</a:t>
          </a:r>
          <a:endParaRPr lang="ru-RU" dirty="0">
            <a:solidFill>
              <a:srgbClr val="0000CC"/>
            </a:solidFill>
          </a:endParaRPr>
        </a:p>
      </dgm:t>
    </dgm:pt>
    <dgm:pt modelId="{62AFDE0C-DB7C-4717-8065-E7F4BCD2B157}" type="parTrans" cxnId="{809C3F50-D622-43FA-B075-08323824E012}">
      <dgm:prSet/>
      <dgm:spPr/>
      <dgm:t>
        <a:bodyPr/>
        <a:lstStyle/>
        <a:p>
          <a:endParaRPr lang="ru-RU"/>
        </a:p>
      </dgm:t>
    </dgm:pt>
    <dgm:pt modelId="{A40ABEF8-A0A9-4481-A7CA-47423A92E241}" type="sibTrans" cxnId="{809C3F50-D622-43FA-B075-08323824E012}">
      <dgm:prSet/>
      <dgm:spPr/>
      <dgm:t>
        <a:bodyPr/>
        <a:lstStyle/>
        <a:p>
          <a:endParaRPr lang="ru-RU"/>
        </a:p>
      </dgm:t>
    </dgm:pt>
    <dgm:pt modelId="{CF8F4743-C597-4893-A17F-386EBAE8D7C2}">
      <dgm:prSet/>
      <dgm:spPr>
        <a:solidFill>
          <a:srgbClr val="BFD6F7"/>
        </a:solidFill>
      </dgm:spPr>
      <dgm:t>
        <a:bodyPr/>
        <a:lstStyle/>
        <a:p>
          <a:r>
            <a:rPr lang="ru-RU" dirty="0" smtClean="0">
              <a:solidFill>
                <a:srgbClr val="0000CC"/>
              </a:solidFill>
            </a:rPr>
            <a:t> В процессе руководства детской деятельностью приемлем лишь демократический стиль общения</a:t>
          </a:r>
          <a:endParaRPr lang="ru-RU" dirty="0">
            <a:solidFill>
              <a:srgbClr val="0000CC"/>
            </a:solidFill>
          </a:endParaRPr>
        </a:p>
      </dgm:t>
    </dgm:pt>
    <dgm:pt modelId="{7C0ACC44-F756-434A-B5BA-87948DEC936F}" type="parTrans" cxnId="{EAE0A06C-49D1-40A6-86A2-E23A43E29F4E}">
      <dgm:prSet/>
      <dgm:spPr/>
      <dgm:t>
        <a:bodyPr/>
        <a:lstStyle/>
        <a:p>
          <a:endParaRPr lang="ru-RU"/>
        </a:p>
      </dgm:t>
    </dgm:pt>
    <dgm:pt modelId="{AB6F0A47-C21A-4962-A455-8D298BEA1686}" type="sibTrans" cxnId="{EAE0A06C-49D1-40A6-86A2-E23A43E29F4E}">
      <dgm:prSet/>
      <dgm:spPr/>
      <dgm:t>
        <a:bodyPr/>
        <a:lstStyle/>
        <a:p>
          <a:endParaRPr lang="ru-RU"/>
        </a:p>
      </dgm:t>
    </dgm:pt>
    <dgm:pt modelId="{88DCB7C0-A53C-4AAC-9211-045800EC83C9}">
      <dgm:prSet/>
      <dgm:spPr>
        <a:solidFill>
          <a:srgbClr val="C9D5F7"/>
        </a:solidFill>
      </dgm:spPr>
      <dgm:t>
        <a:bodyPr/>
        <a:lstStyle/>
        <a:p>
          <a:r>
            <a:rPr lang="ru-RU" dirty="0" smtClean="0">
              <a:solidFill>
                <a:srgbClr val="0000CC"/>
              </a:solidFill>
            </a:rPr>
            <a:t>Необходимо поддерживать у детей ощущение успешности</a:t>
          </a:r>
          <a:endParaRPr lang="ru-RU" dirty="0">
            <a:solidFill>
              <a:srgbClr val="0000CC"/>
            </a:solidFill>
          </a:endParaRPr>
        </a:p>
      </dgm:t>
    </dgm:pt>
    <dgm:pt modelId="{FF6A78F0-B93D-4CD1-A0F8-8B5C467497CD}" type="parTrans" cxnId="{DA3A06C3-AF84-46A3-8A5D-6EFED7FC2268}">
      <dgm:prSet/>
      <dgm:spPr/>
      <dgm:t>
        <a:bodyPr/>
        <a:lstStyle/>
        <a:p>
          <a:endParaRPr lang="ru-RU"/>
        </a:p>
      </dgm:t>
    </dgm:pt>
    <dgm:pt modelId="{30EE14E0-C6E8-40B2-84C5-BBBF9B7F16F0}" type="sibTrans" cxnId="{DA3A06C3-AF84-46A3-8A5D-6EFED7FC2268}">
      <dgm:prSet/>
      <dgm:spPr/>
      <dgm:t>
        <a:bodyPr/>
        <a:lstStyle/>
        <a:p>
          <a:endParaRPr lang="ru-RU"/>
        </a:p>
      </dgm:t>
    </dgm:pt>
    <dgm:pt modelId="{5E0BB8F7-BAA3-462A-B6AE-41799C708F12}" type="pres">
      <dgm:prSet presAssocID="{8AE45991-D8CC-4011-B155-2D53F421BE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0A9266-F3E4-40FC-98B4-CE061D028A3D}" type="pres">
      <dgm:prSet presAssocID="{AA5376C1-AFC2-4FFE-9EBB-220436142BB2}" presName="node" presStyleLbl="node1" presStyleIdx="0" presStyleCnt="10" custLinFactNeighborX="40464" custLinFactNeighborY="5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3820B-4097-4699-B4F5-CED53D1F532D}" type="pres">
      <dgm:prSet presAssocID="{078F97F8-477A-4374-B2A9-9012000763DB}" presName="sibTrans" presStyleCnt="0"/>
      <dgm:spPr/>
    </dgm:pt>
    <dgm:pt modelId="{8854A897-8434-4005-8AF1-F81EC398554C}" type="pres">
      <dgm:prSet presAssocID="{7FED3FFC-EB4C-41EC-BFF2-0F2444C40B78}" presName="node" presStyleLbl="node1" presStyleIdx="1" presStyleCnt="10" custLinFactX="-49227" custLinFactY="9506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2F88F-2829-4A15-9DBE-121302411AF4}" type="pres">
      <dgm:prSet presAssocID="{77C26C6C-D331-4732-A6F0-B3876B6493D7}" presName="sibTrans" presStyleCnt="0"/>
      <dgm:spPr/>
    </dgm:pt>
    <dgm:pt modelId="{DB2C8EE8-FFD1-4427-9DB6-FA16ACA594FD}" type="pres">
      <dgm:prSet presAssocID="{D61A203A-CCFF-447E-B829-A4F2B5F4E30C}" presName="node" presStyleLbl="node1" presStyleIdx="2" presStyleCnt="10" custLinFactNeighborX="-47873" custLinFactNeighborY="5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9D7AB-8754-4B44-94E7-C30212E05A81}" type="pres">
      <dgm:prSet presAssocID="{81FB4A03-5ED6-4656-83C1-1F99BC26C6D7}" presName="sibTrans" presStyleCnt="0"/>
      <dgm:spPr/>
    </dgm:pt>
    <dgm:pt modelId="{582262C2-0777-4ED0-95BB-17C5D511AB2B}" type="pres">
      <dgm:prSet presAssocID="{D1C28B1C-D57C-48B7-9862-738A65DAA530}" presName="node" presStyleLbl="node1" presStyleIdx="3" presStyleCnt="10" custLinFactX="13225" custLinFactNeighborX="100000" custLinFactNeighborY="-7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5A8E2-380F-44BA-9586-0BE44FCED942}" type="pres">
      <dgm:prSet presAssocID="{2F691AE1-07F7-4576-A93E-369BCCFCD41D}" presName="sibTrans" presStyleCnt="0"/>
      <dgm:spPr/>
    </dgm:pt>
    <dgm:pt modelId="{262EF629-FC58-4F04-B362-9D520B602CF6}" type="pres">
      <dgm:prSet presAssocID="{4690945E-8A39-46DD-BA6A-27E86E77D812}" presName="node" presStyleLbl="node1" presStyleIdx="4" presStyleCnt="10" custLinFactX="52212" custLinFactNeighborX="100000" custLinFactNeighborY="-7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B7FE5-86C3-4B71-9034-BFFD78AD6E49}" type="pres">
      <dgm:prSet presAssocID="{671A7CF3-357E-43A7-BE94-63269030570E}" presName="sibTrans" presStyleCnt="0"/>
      <dgm:spPr/>
    </dgm:pt>
    <dgm:pt modelId="{381F869E-619B-41BA-85A8-347926D50BFF}" type="pres">
      <dgm:prSet presAssocID="{8FE850FD-A9A1-497E-9C21-F129431315EC}" presName="node" presStyleLbl="node1" presStyleIdx="5" presStyleCnt="10" custLinFactX="-100000" custLinFactY="2559" custLinFactNeighborX="-15922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D7E1E-EF7C-4AE4-86D2-A6FE45C29D93}" type="pres">
      <dgm:prSet presAssocID="{033990CC-EF0A-426B-9DAE-D19DA4EF4145}" presName="sibTrans" presStyleCnt="0"/>
      <dgm:spPr/>
    </dgm:pt>
    <dgm:pt modelId="{96916FA1-694D-42A2-A35D-43CCAB899BD0}" type="pres">
      <dgm:prSet presAssocID="{88DCB7C0-A53C-4AAC-9211-045800EC83C9}" presName="node" presStyleLbl="node1" presStyleIdx="6" presStyleCnt="10" custLinFactX="96381" custLinFactNeighborX="100000" custLinFactNeighborY="89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8FC5A-7BDC-43E6-8B9E-9FD302A26464}" type="pres">
      <dgm:prSet presAssocID="{30EE14E0-C6E8-40B2-84C5-BBBF9B7F16F0}" presName="sibTrans" presStyleCnt="0"/>
      <dgm:spPr/>
    </dgm:pt>
    <dgm:pt modelId="{5A226EE1-3F06-4DA9-AA12-609D6C03FF2B}" type="pres">
      <dgm:prSet presAssocID="{CF8F4743-C597-4893-A17F-386EBAE8D7C2}" presName="node" presStyleLbl="node1" presStyleIdx="7" presStyleCnt="10" custLinFactNeighborX="-79931" custLinFactNeighborY="89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96B64-1716-4FD5-85B2-B2981FAFF76B}" type="pres">
      <dgm:prSet presAssocID="{AB6F0A47-C21A-4962-A455-8D298BEA1686}" presName="sibTrans" presStyleCnt="0"/>
      <dgm:spPr/>
    </dgm:pt>
    <dgm:pt modelId="{DC293E38-84C3-46BD-BF04-0167A8BDE830}" type="pres">
      <dgm:prSet presAssocID="{FF9173EB-77AD-4A16-88D7-2B20BCC3BB25}" presName="node" presStyleLbl="node1" presStyleIdx="8" presStyleCnt="10" custLinFactNeighborX="42212" custLinFactNeighborY="-14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F197F-E582-4A5E-A3AE-878F7172F93F}" type="pres">
      <dgm:prSet presAssocID="{A40ABEF8-A0A9-4481-A7CA-47423A92E241}" presName="sibTrans" presStyleCnt="0"/>
      <dgm:spPr/>
    </dgm:pt>
    <dgm:pt modelId="{193CDD2D-E521-4896-90A8-81FBBE93DDA0}" type="pres">
      <dgm:prSet presAssocID="{8CDB9D92-B044-432A-BA09-EB8A0C9D2D77}" presName="node" presStyleLbl="node1" presStyleIdx="9" presStyleCnt="10" custLinFactY="-30775" custLinFactNeighborX="322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A91A8F-6923-4D25-A7B2-ADD6196E35A8}" type="presOf" srcId="{AA5376C1-AFC2-4FFE-9EBB-220436142BB2}" destId="{6B0A9266-F3E4-40FC-98B4-CE061D028A3D}" srcOrd="0" destOrd="0" presId="urn:microsoft.com/office/officeart/2005/8/layout/default"/>
    <dgm:cxn modelId="{F6D9CD22-A826-42F3-97E8-C4E56E7F37A2}" type="presOf" srcId="{D1C28B1C-D57C-48B7-9862-738A65DAA530}" destId="{582262C2-0777-4ED0-95BB-17C5D511AB2B}" srcOrd="0" destOrd="0" presId="urn:microsoft.com/office/officeart/2005/8/layout/default"/>
    <dgm:cxn modelId="{246FF7D2-90EE-447F-950F-B763DCB217AD}" type="presOf" srcId="{4690945E-8A39-46DD-BA6A-27E86E77D812}" destId="{262EF629-FC58-4F04-B362-9D520B602CF6}" srcOrd="0" destOrd="0" presId="urn:microsoft.com/office/officeart/2005/8/layout/default"/>
    <dgm:cxn modelId="{83D01CA0-8E21-4AB5-A1BE-D9B1FCE86EAB}" type="presOf" srcId="{88DCB7C0-A53C-4AAC-9211-045800EC83C9}" destId="{96916FA1-694D-42A2-A35D-43CCAB899BD0}" srcOrd="0" destOrd="0" presId="urn:microsoft.com/office/officeart/2005/8/layout/default"/>
    <dgm:cxn modelId="{C1F5DBCB-9B17-43C4-94A1-15F93522B6FE}" srcId="{8AE45991-D8CC-4011-B155-2D53F421BE8A}" destId="{8CDB9D92-B044-432A-BA09-EB8A0C9D2D77}" srcOrd="9" destOrd="0" parTransId="{FE998B1F-1C49-4272-A358-EED53F53219C}" sibTransId="{7FE9FA7D-0B3A-4F12-90B7-941FB187AE45}"/>
    <dgm:cxn modelId="{5A2990CE-90ED-4F5E-9454-627E34FF645E}" type="presOf" srcId="{CF8F4743-C597-4893-A17F-386EBAE8D7C2}" destId="{5A226EE1-3F06-4DA9-AA12-609D6C03FF2B}" srcOrd="0" destOrd="0" presId="urn:microsoft.com/office/officeart/2005/8/layout/default"/>
    <dgm:cxn modelId="{7B8B7B0C-8CDC-47AA-9B61-0DEF7D6CF1C7}" type="presOf" srcId="{FF9173EB-77AD-4A16-88D7-2B20BCC3BB25}" destId="{DC293E38-84C3-46BD-BF04-0167A8BDE830}" srcOrd="0" destOrd="0" presId="urn:microsoft.com/office/officeart/2005/8/layout/default"/>
    <dgm:cxn modelId="{EAE0A06C-49D1-40A6-86A2-E23A43E29F4E}" srcId="{8AE45991-D8CC-4011-B155-2D53F421BE8A}" destId="{CF8F4743-C597-4893-A17F-386EBAE8D7C2}" srcOrd="7" destOrd="0" parTransId="{7C0ACC44-F756-434A-B5BA-87948DEC936F}" sibTransId="{AB6F0A47-C21A-4962-A455-8D298BEA1686}"/>
    <dgm:cxn modelId="{1E8D38F8-70C3-402E-9F47-A2F20A1C68E4}" srcId="{8AE45991-D8CC-4011-B155-2D53F421BE8A}" destId="{4690945E-8A39-46DD-BA6A-27E86E77D812}" srcOrd="4" destOrd="0" parTransId="{32BAD19C-FEA5-4A77-A080-2EA40FE73142}" sibTransId="{671A7CF3-357E-43A7-BE94-63269030570E}"/>
    <dgm:cxn modelId="{51B063B1-8E2B-4047-B653-2ACA5E83948A}" type="presOf" srcId="{8FE850FD-A9A1-497E-9C21-F129431315EC}" destId="{381F869E-619B-41BA-85A8-347926D50BFF}" srcOrd="0" destOrd="0" presId="urn:microsoft.com/office/officeart/2005/8/layout/default"/>
    <dgm:cxn modelId="{2C692C37-9AAE-4A79-9A1D-178171716A96}" type="presOf" srcId="{7FED3FFC-EB4C-41EC-BFF2-0F2444C40B78}" destId="{8854A897-8434-4005-8AF1-F81EC398554C}" srcOrd="0" destOrd="0" presId="urn:microsoft.com/office/officeart/2005/8/layout/default"/>
    <dgm:cxn modelId="{C3599103-EF66-4A72-8D33-C85B668F1AA8}" type="presOf" srcId="{D61A203A-CCFF-447E-B829-A4F2B5F4E30C}" destId="{DB2C8EE8-FFD1-4427-9DB6-FA16ACA594FD}" srcOrd="0" destOrd="0" presId="urn:microsoft.com/office/officeart/2005/8/layout/default"/>
    <dgm:cxn modelId="{99096041-879A-4F83-8130-E5E4B4B6C95E}" srcId="{8AE45991-D8CC-4011-B155-2D53F421BE8A}" destId="{7FED3FFC-EB4C-41EC-BFF2-0F2444C40B78}" srcOrd="1" destOrd="0" parTransId="{5A8BF4D2-C235-4278-AC8E-F6B0BCC193EF}" sibTransId="{77C26C6C-D331-4732-A6F0-B3876B6493D7}"/>
    <dgm:cxn modelId="{9F83C24B-8D8F-493D-B0E5-326E0CFAD1C9}" srcId="{8AE45991-D8CC-4011-B155-2D53F421BE8A}" destId="{D61A203A-CCFF-447E-B829-A4F2B5F4E30C}" srcOrd="2" destOrd="0" parTransId="{420DED67-CFF9-48F0-9AA8-680E9E18B9BB}" sibTransId="{81FB4A03-5ED6-4656-83C1-1F99BC26C6D7}"/>
    <dgm:cxn modelId="{D2847F4C-E553-4A79-BE3C-F6A961AEAA68}" srcId="{8AE45991-D8CC-4011-B155-2D53F421BE8A}" destId="{D1C28B1C-D57C-48B7-9862-738A65DAA530}" srcOrd="3" destOrd="0" parTransId="{FA9B7226-6F7F-4A1B-B802-3F80340D43AF}" sibTransId="{2F691AE1-07F7-4576-A93E-369BCCFCD41D}"/>
    <dgm:cxn modelId="{9FA4A93C-6336-48C2-9D0F-C1C4B62B533D}" srcId="{8AE45991-D8CC-4011-B155-2D53F421BE8A}" destId="{8FE850FD-A9A1-497E-9C21-F129431315EC}" srcOrd="5" destOrd="0" parTransId="{232F4367-CE96-421A-81B4-67C62BDF0E8C}" sibTransId="{033990CC-EF0A-426B-9DAE-D19DA4EF4145}"/>
    <dgm:cxn modelId="{809C3F50-D622-43FA-B075-08323824E012}" srcId="{8AE45991-D8CC-4011-B155-2D53F421BE8A}" destId="{FF9173EB-77AD-4A16-88D7-2B20BCC3BB25}" srcOrd="8" destOrd="0" parTransId="{62AFDE0C-DB7C-4717-8065-E7F4BCD2B157}" sibTransId="{A40ABEF8-A0A9-4481-A7CA-47423A92E241}"/>
    <dgm:cxn modelId="{DA3A06C3-AF84-46A3-8A5D-6EFED7FC2268}" srcId="{8AE45991-D8CC-4011-B155-2D53F421BE8A}" destId="{88DCB7C0-A53C-4AAC-9211-045800EC83C9}" srcOrd="6" destOrd="0" parTransId="{FF6A78F0-B93D-4CD1-A0F8-8B5C467497CD}" sibTransId="{30EE14E0-C6E8-40B2-84C5-BBBF9B7F16F0}"/>
    <dgm:cxn modelId="{ED1F0E0C-45B6-4E6C-AED3-561F4F005A82}" type="presOf" srcId="{8CDB9D92-B044-432A-BA09-EB8A0C9D2D77}" destId="{193CDD2D-E521-4896-90A8-81FBBE93DDA0}" srcOrd="0" destOrd="0" presId="urn:microsoft.com/office/officeart/2005/8/layout/default"/>
    <dgm:cxn modelId="{603874E3-4B89-48D0-8F1E-FB083196C753}" type="presOf" srcId="{8AE45991-D8CC-4011-B155-2D53F421BE8A}" destId="{5E0BB8F7-BAA3-462A-B6AE-41799C708F12}" srcOrd="0" destOrd="0" presId="urn:microsoft.com/office/officeart/2005/8/layout/default"/>
    <dgm:cxn modelId="{C696B68A-B0D2-487E-B49F-D16338106A68}" srcId="{8AE45991-D8CC-4011-B155-2D53F421BE8A}" destId="{AA5376C1-AFC2-4FFE-9EBB-220436142BB2}" srcOrd="0" destOrd="0" parTransId="{293E898D-D77C-4181-8DBE-1AB54EFFEAE1}" sibTransId="{078F97F8-477A-4374-B2A9-9012000763DB}"/>
    <dgm:cxn modelId="{8130D028-854A-460E-8101-57F84155E984}" type="presParOf" srcId="{5E0BB8F7-BAA3-462A-B6AE-41799C708F12}" destId="{6B0A9266-F3E4-40FC-98B4-CE061D028A3D}" srcOrd="0" destOrd="0" presId="urn:microsoft.com/office/officeart/2005/8/layout/default"/>
    <dgm:cxn modelId="{81A919DB-64B2-4208-A511-6CFFB2D3C6DA}" type="presParOf" srcId="{5E0BB8F7-BAA3-462A-B6AE-41799C708F12}" destId="{B9F3820B-4097-4699-B4F5-CED53D1F532D}" srcOrd="1" destOrd="0" presId="urn:microsoft.com/office/officeart/2005/8/layout/default"/>
    <dgm:cxn modelId="{6C626DD7-1F7D-4850-AED5-0DEC5C4E1DC9}" type="presParOf" srcId="{5E0BB8F7-BAA3-462A-B6AE-41799C708F12}" destId="{8854A897-8434-4005-8AF1-F81EC398554C}" srcOrd="2" destOrd="0" presId="urn:microsoft.com/office/officeart/2005/8/layout/default"/>
    <dgm:cxn modelId="{2281DEA1-F1A1-4C0B-B701-7CC2639B7495}" type="presParOf" srcId="{5E0BB8F7-BAA3-462A-B6AE-41799C708F12}" destId="{D122F88F-2829-4A15-9DBE-121302411AF4}" srcOrd="3" destOrd="0" presId="urn:microsoft.com/office/officeart/2005/8/layout/default"/>
    <dgm:cxn modelId="{C8C8E317-0948-4155-BEBB-6F22BEB10E3C}" type="presParOf" srcId="{5E0BB8F7-BAA3-462A-B6AE-41799C708F12}" destId="{DB2C8EE8-FFD1-4427-9DB6-FA16ACA594FD}" srcOrd="4" destOrd="0" presId="urn:microsoft.com/office/officeart/2005/8/layout/default"/>
    <dgm:cxn modelId="{4865AC28-B949-49CD-A34C-636230E1E9DC}" type="presParOf" srcId="{5E0BB8F7-BAA3-462A-B6AE-41799C708F12}" destId="{8509D7AB-8754-4B44-94E7-C30212E05A81}" srcOrd="5" destOrd="0" presId="urn:microsoft.com/office/officeart/2005/8/layout/default"/>
    <dgm:cxn modelId="{B51C787E-022C-4B75-8E14-F6D542E6A86F}" type="presParOf" srcId="{5E0BB8F7-BAA3-462A-B6AE-41799C708F12}" destId="{582262C2-0777-4ED0-95BB-17C5D511AB2B}" srcOrd="6" destOrd="0" presId="urn:microsoft.com/office/officeart/2005/8/layout/default"/>
    <dgm:cxn modelId="{1C53592E-0505-41EA-A921-998F81367ED1}" type="presParOf" srcId="{5E0BB8F7-BAA3-462A-B6AE-41799C708F12}" destId="{A715A8E2-380F-44BA-9586-0BE44FCED942}" srcOrd="7" destOrd="0" presId="urn:microsoft.com/office/officeart/2005/8/layout/default"/>
    <dgm:cxn modelId="{E27D95F4-7639-4589-A78B-38AC9862A8CB}" type="presParOf" srcId="{5E0BB8F7-BAA3-462A-B6AE-41799C708F12}" destId="{262EF629-FC58-4F04-B362-9D520B602CF6}" srcOrd="8" destOrd="0" presId="urn:microsoft.com/office/officeart/2005/8/layout/default"/>
    <dgm:cxn modelId="{A29FC121-DA2D-49CB-9FE1-B8E48D365214}" type="presParOf" srcId="{5E0BB8F7-BAA3-462A-B6AE-41799C708F12}" destId="{E89B7FE5-86C3-4B71-9034-BFFD78AD6E49}" srcOrd="9" destOrd="0" presId="urn:microsoft.com/office/officeart/2005/8/layout/default"/>
    <dgm:cxn modelId="{0B62AF02-F532-4E59-9E90-5B649349F660}" type="presParOf" srcId="{5E0BB8F7-BAA3-462A-B6AE-41799C708F12}" destId="{381F869E-619B-41BA-85A8-347926D50BFF}" srcOrd="10" destOrd="0" presId="urn:microsoft.com/office/officeart/2005/8/layout/default"/>
    <dgm:cxn modelId="{3A82EB47-E3AB-48F5-B052-2E9053A7043A}" type="presParOf" srcId="{5E0BB8F7-BAA3-462A-B6AE-41799C708F12}" destId="{6C9D7E1E-EF7C-4AE4-86D2-A6FE45C29D93}" srcOrd="11" destOrd="0" presId="urn:microsoft.com/office/officeart/2005/8/layout/default"/>
    <dgm:cxn modelId="{111D6EA3-84C7-4FA5-A702-5BA8A540F1A4}" type="presParOf" srcId="{5E0BB8F7-BAA3-462A-B6AE-41799C708F12}" destId="{96916FA1-694D-42A2-A35D-43CCAB899BD0}" srcOrd="12" destOrd="0" presId="urn:microsoft.com/office/officeart/2005/8/layout/default"/>
    <dgm:cxn modelId="{32E645D5-CAA6-43C1-B7A7-6F5FF1EDBE90}" type="presParOf" srcId="{5E0BB8F7-BAA3-462A-B6AE-41799C708F12}" destId="{D848FC5A-7BDC-43E6-8B9E-9FD302A26464}" srcOrd="13" destOrd="0" presId="urn:microsoft.com/office/officeart/2005/8/layout/default"/>
    <dgm:cxn modelId="{C856E892-D71F-45C5-8CB7-F830D7D4EC97}" type="presParOf" srcId="{5E0BB8F7-BAA3-462A-B6AE-41799C708F12}" destId="{5A226EE1-3F06-4DA9-AA12-609D6C03FF2B}" srcOrd="14" destOrd="0" presId="urn:microsoft.com/office/officeart/2005/8/layout/default"/>
    <dgm:cxn modelId="{B575E7E5-F888-4471-AA7F-338A223A927A}" type="presParOf" srcId="{5E0BB8F7-BAA3-462A-B6AE-41799C708F12}" destId="{F2796B64-1716-4FD5-85B2-B2981FAFF76B}" srcOrd="15" destOrd="0" presId="urn:microsoft.com/office/officeart/2005/8/layout/default"/>
    <dgm:cxn modelId="{A150B82D-50A9-4621-8891-F027982CA02D}" type="presParOf" srcId="{5E0BB8F7-BAA3-462A-B6AE-41799C708F12}" destId="{DC293E38-84C3-46BD-BF04-0167A8BDE830}" srcOrd="16" destOrd="0" presId="urn:microsoft.com/office/officeart/2005/8/layout/default"/>
    <dgm:cxn modelId="{30E95602-B61B-4CB0-9817-3A46AC4B310A}" type="presParOf" srcId="{5E0BB8F7-BAA3-462A-B6AE-41799C708F12}" destId="{164F197F-E582-4A5E-A3AE-878F7172F93F}" srcOrd="17" destOrd="0" presId="urn:microsoft.com/office/officeart/2005/8/layout/default"/>
    <dgm:cxn modelId="{AEE65866-328E-41A8-ABBB-7CAD4CB8E1E2}" type="presParOf" srcId="{5E0BB8F7-BAA3-462A-B6AE-41799C708F12}" destId="{193CDD2D-E521-4896-90A8-81FBBE93DDA0}" srcOrd="1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76140-2875-4986-B218-8828B543515E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33774-04D3-47B5-BF66-6C5344116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774-04D3-47B5-BF66-6C534411678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774-04D3-47B5-BF66-6C534411678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774-04D3-47B5-BF66-6C534411678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BFF60-60D5-4B80-B471-47F7935410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C0550-6285-4E01-B160-E23464E945C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CDA90-1DD5-44F1-BBD4-662B3038C0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5AD0E-ECCD-4CB0-8092-B90652AA0B7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83453-3160-44D6-9B41-2915E3C90E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CA560-BB14-44D2-8D75-11C950ADA14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FFACD-60AD-46DF-817C-36CF37768C6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070C4-0C3A-443C-88FF-A261021C61C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2EC52-8B07-4EA1-BB68-D84E401C0A1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566D6-510F-4FCC-9E38-0761077A29D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F138E-33F4-4F4C-8C7F-F0B8CDB51BA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C5FF8E8-F39B-474F-81C3-6A7CB92524D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727335"/>
          </a:xfrm>
        </p:spPr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Проект на тему:</a:t>
            </a:r>
            <a:r>
              <a:rPr lang="ru-RU" dirty="0" smtClean="0">
                <a:solidFill>
                  <a:srgbClr val="0000CC"/>
                </a:solidFill>
              </a:rPr>
              <a:t/>
            </a:r>
            <a:br>
              <a:rPr lang="ru-RU" dirty="0" smtClean="0">
                <a:solidFill>
                  <a:srgbClr val="0000CC"/>
                </a:solidFill>
              </a:rPr>
            </a:br>
            <a:r>
              <a:rPr lang="ru-RU" dirty="0" smtClean="0">
                <a:solidFill>
                  <a:srgbClr val="0000CC"/>
                </a:solidFill>
              </a:rPr>
              <a:t>«</a:t>
            </a:r>
            <a:r>
              <a:rPr lang="ru-RU" sz="4000" b="1" dirty="0" err="1" smtClean="0">
                <a:solidFill>
                  <a:srgbClr val="0000CC"/>
                </a:solidFill>
              </a:rPr>
              <a:t>Системно-деятельностный</a:t>
            </a:r>
            <a:r>
              <a:rPr lang="ru-RU" sz="4000" b="1" dirty="0" smtClean="0">
                <a:solidFill>
                  <a:srgbClr val="0000CC"/>
                </a:solidFill>
              </a:rPr>
              <a:t> подход как основа ФГОС дошкольного образования»</a:t>
            </a:r>
            <a:r>
              <a:rPr lang="ru-RU" b="1" dirty="0" smtClean="0">
                <a:solidFill>
                  <a:srgbClr val="0000CC"/>
                </a:solidFill>
              </a:rPr>
              <a:t/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7486680" cy="1500198"/>
          </a:xfrm>
        </p:spPr>
        <p:txBody>
          <a:bodyPr/>
          <a:lstStyle/>
          <a:p>
            <a:pPr algn="r"/>
            <a:r>
              <a:rPr lang="ru-RU" sz="1800" b="1" dirty="0" smtClean="0">
                <a:solidFill>
                  <a:srgbClr val="660066"/>
                </a:solidFill>
              </a:rPr>
              <a:t>«Человек достигнет результата, только делая что-то сам…»                                                                           А.Пятигорский</a:t>
            </a:r>
            <a:r>
              <a:rPr lang="ru-RU" sz="2800" b="1" dirty="0" smtClean="0">
                <a:solidFill>
                  <a:srgbClr val="660066"/>
                </a:solidFill>
              </a:rPr>
              <a:t/>
            </a:r>
            <a:br>
              <a:rPr lang="ru-RU" sz="2800" b="1" dirty="0" smtClean="0">
                <a:solidFill>
                  <a:srgbClr val="660066"/>
                </a:solidFill>
              </a:rPr>
            </a:br>
            <a:endParaRPr lang="ru-RU" sz="2800" dirty="0">
              <a:solidFill>
                <a:srgbClr val="660066"/>
              </a:solidFill>
            </a:endParaRPr>
          </a:p>
        </p:txBody>
      </p:sp>
      <p:sp>
        <p:nvSpPr>
          <p:cNvPr id="4" name="Rectangle 122"/>
          <p:cNvSpPr>
            <a:spLocks noChangeArrowheads="1"/>
          </p:cNvSpPr>
          <p:nvPr/>
        </p:nvSpPr>
        <p:spPr bwMode="auto">
          <a:xfrm>
            <a:off x="4211638" y="4786313"/>
            <a:ext cx="39608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Принципы </a:t>
            </a:r>
            <a:r>
              <a:rPr lang="ru-RU" sz="28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деятельностного</a:t>
            </a:r>
            <a:r>
              <a:rPr lang="ru-RU" sz="28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подхода</a:t>
            </a:r>
            <a:endParaRPr lang="ru-RU" sz="2800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4281518" cy="5429288"/>
          </a:xfrm>
        </p:spPr>
        <p:txBody>
          <a:bodyPr/>
          <a:lstStyle/>
          <a:p>
            <a:r>
              <a:rPr lang="ru-RU" sz="1700" i="1" dirty="0" smtClean="0">
                <a:solidFill>
                  <a:srgbClr val="0000CC"/>
                </a:solidFill>
              </a:rPr>
              <a:t>принцип </a:t>
            </a:r>
            <a:r>
              <a:rPr lang="ru-RU" sz="1700" i="1" dirty="0" err="1" smtClean="0">
                <a:solidFill>
                  <a:srgbClr val="0000CC"/>
                </a:solidFill>
              </a:rPr>
              <a:t>субъектности</a:t>
            </a:r>
            <a:r>
              <a:rPr lang="ru-RU" sz="1700" i="1" dirty="0" smtClean="0">
                <a:solidFill>
                  <a:srgbClr val="0000CC"/>
                </a:solidFill>
              </a:rPr>
              <a:t> воспитания;</a:t>
            </a:r>
          </a:p>
          <a:p>
            <a:r>
              <a:rPr lang="ru-RU" sz="1700" i="1" dirty="0" smtClean="0">
                <a:solidFill>
                  <a:srgbClr val="0000CC"/>
                </a:solidFill>
              </a:rPr>
              <a:t>принцип учета ведущих видов деятельности и законов их смены;</a:t>
            </a:r>
          </a:p>
          <a:p>
            <a:r>
              <a:rPr lang="ru-RU" sz="1700" i="1" dirty="0" smtClean="0">
                <a:solidFill>
                  <a:srgbClr val="0000CC"/>
                </a:solidFill>
              </a:rPr>
              <a:t>принцип учета </a:t>
            </a:r>
            <a:r>
              <a:rPr lang="ru-RU" sz="1700" i="1" dirty="0" err="1" smtClean="0">
                <a:solidFill>
                  <a:srgbClr val="0000CC"/>
                </a:solidFill>
              </a:rPr>
              <a:t>сензитивных</a:t>
            </a:r>
            <a:r>
              <a:rPr lang="ru-RU" sz="1700" i="1" dirty="0" smtClean="0">
                <a:solidFill>
                  <a:srgbClr val="0000CC"/>
                </a:solidFill>
              </a:rPr>
              <a:t> периодов развития;</a:t>
            </a:r>
          </a:p>
          <a:p>
            <a:r>
              <a:rPr lang="ru-RU" sz="1700" i="1" dirty="0" smtClean="0">
                <a:solidFill>
                  <a:srgbClr val="0000CC"/>
                </a:solidFill>
              </a:rPr>
              <a:t>принцип преодоления зоны ближайшего развития и организация в ней совместной деятельности детей и взрослых;</a:t>
            </a:r>
          </a:p>
          <a:p>
            <a:r>
              <a:rPr lang="ru-RU" sz="1700" i="1" dirty="0" smtClean="0">
                <a:solidFill>
                  <a:srgbClr val="0000CC"/>
                </a:solidFill>
              </a:rPr>
              <a:t>принцип обогащения, усиления, углубления детского развития;</a:t>
            </a:r>
          </a:p>
          <a:p>
            <a:r>
              <a:rPr lang="ru-RU" sz="1800" i="1" dirty="0" smtClean="0">
                <a:solidFill>
                  <a:srgbClr val="0000CC"/>
                </a:solidFill>
              </a:rPr>
              <a:t>принцип проектирования, конструирования и создания ситуации воспитывающей деятельности;</a:t>
            </a:r>
          </a:p>
          <a:p>
            <a:pPr lvl="0"/>
            <a:r>
              <a:rPr lang="ru-RU" sz="1800" i="1" dirty="0" smtClean="0">
                <a:solidFill>
                  <a:srgbClr val="0000CC"/>
                </a:solidFill>
              </a:rPr>
              <a:t>принцип обязательной  результативности каждого вида деятельности;</a:t>
            </a:r>
            <a:endParaRPr lang="ru-RU" sz="1800" dirty="0" smtClean="0">
              <a:solidFill>
                <a:srgbClr val="0000CC"/>
              </a:solidFill>
            </a:endParaRPr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281518" cy="5572164"/>
          </a:xfrm>
        </p:spPr>
        <p:txBody>
          <a:bodyPr/>
          <a:lstStyle/>
          <a:p>
            <a:pPr lvl="0"/>
            <a:r>
              <a:rPr lang="ru-RU" sz="1700" i="1" dirty="0" smtClean="0">
                <a:solidFill>
                  <a:srgbClr val="0000CC"/>
                </a:solidFill>
              </a:rPr>
              <a:t>принцип высокой  </a:t>
            </a:r>
            <a:r>
              <a:rPr lang="ru-RU" sz="1700" i="1" dirty="0" err="1" smtClean="0">
                <a:solidFill>
                  <a:srgbClr val="0000CC"/>
                </a:solidFill>
              </a:rPr>
              <a:t>мотивированности</a:t>
            </a:r>
            <a:r>
              <a:rPr lang="ru-RU" sz="1700" i="1" dirty="0" smtClean="0">
                <a:solidFill>
                  <a:srgbClr val="0000CC"/>
                </a:solidFill>
              </a:rPr>
              <a:t> любых видов деятельности;</a:t>
            </a:r>
          </a:p>
          <a:p>
            <a:r>
              <a:rPr lang="ru-RU" sz="1700" i="1" dirty="0" smtClean="0">
                <a:solidFill>
                  <a:srgbClr val="0000CC"/>
                </a:solidFill>
              </a:rPr>
              <a:t>принцип обязательной </a:t>
            </a:r>
            <a:r>
              <a:rPr lang="ru-RU" sz="1700" i="1" dirty="0" smtClean="0">
                <a:solidFill>
                  <a:srgbClr val="878CF1"/>
                </a:solidFill>
              </a:rPr>
              <a:t>рефлективности</a:t>
            </a:r>
            <a:r>
              <a:rPr lang="ru-RU" sz="1700" i="1" dirty="0" smtClean="0">
                <a:solidFill>
                  <a:srgbClr val="0000CC"/>
                </a:solidFill>
              </a:rPr>
              <a:t> всякой деятельности;</a:t>
            </a:r>
            <a:endParaRPr lang="ru-RU" sz="1700" dirty="0" smtClean="0">
              <a:solidFill>
                <a:srgbClr val="0000CC"/>
              </a:solidFill>
            </a:endParaRPr>
          </a:p>
          <a:p>
            <a:r>
              <a:rPr lang="ru-RU" sz="1700" i="1" dirty="0" smtClean="0">
                <a:solidFill>
                  <a:srgbClr val="0000CC"/>
                </a:solidFill>
              </a:rPr>
              <a:t>принцип нравственного обогащения используемых в качестве средства видов деятельности;</a:t>
            </a:r>
            <a:endParaRPr lang="ru-RU" sz="1700" dirty="0" smtClean="0">
              <a:solidFill>
                <a:srgbClr val="0000CC"/>
              </a:solidFill>
            </a:endParaRPr>
          </a:p>
          <a:p>
            <a:r>
              <a:rPr lang="ru-RU" sz="1700" i="1" dirty="0" smtClean="0">
                <a:solidFill>
                  <a:srgbClr val="0000CC"/>
                </a:solidFill>
              </a:rPr>
              <a:t>принцип сотрудничества при организации и управлении различными видами деятельности;</a:t>
            </a:r>
            <a:endParaRPr lang="ru-RU" sz="1700" dirty="0" smtClean="0">
              <a:solidFill>
                <a:srgbClr val="0000CC"/>
              </a:solidFill>
            </a:endParaRPr>
          </a:p>
          <a:p>
            <a:r>
              <a:rPr lang="ru-RU" sz="1700" i="1" dirty="0" smtClean="0">
                <a:solidFill>
                  <a:srgbClr val="0000CC"/>
                </a:solidFill>
              </a:rPr>
              <a:t>принцип активности ребенка в образовательном процессе, который заключается в целенаправленном активном восприятии  ребенком изучаемых явлений, их осмыслении, переработке и применении.</a:t>
            </a:r>
            <a:endParaRPr lang="ru-RU" sz="1700" dirty="0" smtClean="0">
              <a:solidFill>
                <a:srgbClr val="0000CC"/>
              </a:solidFill>
            </a:endParaRPr>
          </a:p>
          <a:p>
            <a:pPr lvl="0"/>
            <a:endParaRPr lang="ru-RU" sz="18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Условия </a:t>
            </a:r>
            <a:r>
              <a:rPr lang="ru-RU" sz="24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взаимодеиствия</a:t>
            </a:r>
            <a:r>
              <a:rPr lang="ru-RU" sz="24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педагога с ребенком в процессе реализации </a:t>
            </a:r>
            <a:r>
              <a:rPr lang="ru-RU" sz="24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деятельностного</a:t>
            </a:r>
            <a:r>
              <a:rPr lang="ru-RU" sz="24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подхода:</a:t>
            </a:r>
            <a:r>
              <a:rPr lang="ru-RU" sz="2400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1071546"/>
          <a:ext cx="864399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92867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Методы, используемые при </a:t>
            </a:r>
            <a:r>
              <a:rPr lang="ru-RU" sz="28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деятельностном</a:t>
            </a:r>
            <a:r>
              <a:rPr lang="ru-RU" sz="28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подходе:</a:t>
            </a:r>
            <a:r>
              <a:rPr lang="ru-RU" sz="2800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000108"/>
            <a:ext cx="8501122" cy="557216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ru-RU" sz="2400" b="1" i="1" dirty="0" smtClean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Char char="q"/>
            </a:pPr>
            <a:endParaRPr lang="ru-RU" sz="2400" b="1" i="1" dirty="0" smtClean="0">
              <a:solidFill>
                <a:srgbClr val="0000CC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rgbClr val="0000CC"/>
                </a:solidFill>
              </a:rPr>
              <a:t> диалога; 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rgbClr val="0000CC"/>
                </a:solidFill>
              </a:rPr>
              <a:t> проекта;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rgbClr val="0000CC"/>
                </a:solidFill>
              </a:rPr>
              <a:t> игрового мотивирования; 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rgbClr val="0000CC"/>
                </a:solidFill>
              </a:rPr>
              <a:t> </a:t>
            </a:r>
            <a:r>
              <a:rPr lang="ru-RU" sz="2400" b="1" i="1" dirty="0" err="1" smtClean="0">
                <a:solidFill>
                  <a:srgbClr val="0000CC"/>
                </a:solidFill>
              </a:rPr>
              <a:t>целеполагания</a:t>
            </a:r>
            <a:r>
              <a:rPr lang="ru-RU" sz="2400" b="1" i="1" dirty="0" smtClean="0">
                <a:solidFill>
                  <a:srgbClr val="0000CC"/>
                </a:solidFill>
              </a:rPr>
              <a:t>;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rgbClr val="0000CC"/>
                </a:solidFill>
              </a:rPr>
              <a:t> создание ситуации выбора;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rgbClr val="0000CC"/>
                </a:solidFill>
              </a:rPr>
              <a:t> рефлексивной педагогической поддержки;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rgbClr val="0000CC"/>
                </a:solidFill>
              </a:rPr>
              <a:t> создания ситуаций успеха;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rgbClr val="0000CC"/>
                </a:solidFill>
              </a:rPr>
              <a:t> обеспечение самореализации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71437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Формы самореализации дошкольников</a:t>
            </a:r>
            <a:r>
              <a:rPr lang="ru-RU" sz="2800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: </a:t>
            </a:r>
            <a:endParaRPr lang="ru-RU" sz="2800" dirty="0">
              <a:solidFill>
                <a:srgbClr val="66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14488"/>
            <a:ext cx="6400800" cy="3924312"/>
          </a:xfrm>
        </p:spPr>
        <p:txBody>
          <a:bodyPr/>
          <a:lstStyle/>
          <a:p>
            <a:pPr algn="l"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rgbClr val="0000CC"/>
                </a:solidFill>
              </a:rPr>
              <a:t> выставки (тематические, сезонные); 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rgbClr val="0000CC"/>
                </a:solidFill>
              </a:rPr>
              <a:t> персональные выставки детских работ; 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rgbClr val="0000CC"/>
                </a:solidFill>
              </a:rPr>
              <a:t> презентации;  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rgbClr val="0000CC"/>
                </a:solidFill>
              </a:rPr>
              <a:t> проекты (обязательным условием самореализации ребенка является его участие в проекте и продукт детской деятельности); 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rgbClr val="0000CC"/>
                </a:solidFill>
              </a:rPr>
              <a:t> коллекции.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521497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8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подхода в раннем возрасте.</a:t>
            </a:r>
            <a:b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> </a:t>
            </a:r>
            <a:r>
              <a:rPr lang="ru-RU" sz="2000" dirty="0" smtClean="0">
                <a:solidFill>
                  <a:srgbClr val="0000CC"/>
                </a:solidFill>
              </a:rPr>
              <a:t>Каждый этап возрастного развития имеет огромные резервы, которые далеко не всегда реализуются. Эти резервы скрыты в специфических формах деятельности ребенка, которые в наибольшей мере соответствуют его потребностям и возможностям. В раннем возрасте это действия с предметами и процессуальная игра.</a:t>
            </a:r>
            <a:br>
              <a:rPr lang="ru-RU" sz="2000" dirty="0" smtClean="0">
                <a:solidFill>
                  <a:srgbClr val="0000CC"/>
                </a:solidFill>
              </a:rPr>
            </a:br>
            <a:r>
              <a:rPr lang="ru-RU" sz="2000" dirty="0" smtClean="0">
                <a:solidFill>
                  <a:srgbClr val="0000CC"/>
                </a:solidFill>
              </a:rPr>
              <a:t> </a:t>
            </a: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СИСТЕМНО_ДЕЯТЕЛЬНОСТНЫЙ ПОДХОД\Новая папка (2)\изображение 031.jpg"/>
          <p:cNvPicPr>
            <a:picLocks noChangeAspect="1" noChangeArrowheads="1"/>
          </p:cNvPicPr>
          <p:nvPr/>
        </p:nvPicPr>
        <p:blipFill>
          <a:blip r:embed="rId2" cstate="print"/>
          <a:srcRect r="17319"/>
          <a:stretch>
            <a:fillRect/>
          </a:stretch>
        </p:blipFill>
        <p:spPr bwMode="auto">
          <a:xfrm rot="20785859">
            <a:off x="290593" y="328942"/>
            <a:ext cx="3143272" cy="2851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H:\СИСТЕМНО_ДЕЯТЕЛЬНОСТНЫЙ ПОДХОД\Новая папка (2)\изображение 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8707">
            <a:off x="4999590" y="300773"/>
            <a:ext cx="3714776" cy="278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H:\фото\Изображение 2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33806">
            <a:off x="385756" y="3596144"/>
            <a:ext cx="3718865" cy="2789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:\фото\Изображение 2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98378">
            <a:off x="4911155" y="3483999"/>
            <a:ext cx="3681416" cy="276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СИСТЕМНО_ДЕЯТЕЛЬНОСТНЫЙ ПОДХОД\Новая папка (2)\изображение 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9240">
            <a:off x="374184" y="3512305"/>
            <a:ext cx="3933082" cy="2949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:\СИСТЕМНО_ДЕЯТЕЛЬНОСТНЫЙ ПОДХОД\Новая папка (2)\изображение 010.jpg"/>
          <p:cNvPicPr/>
          <p:nvPr/>
        </p:nvPicPr>
        <p:blipFill>
          <a:blip r:embed="rId4" cstate="print"/>
          <a:srcRect l="42340" t="10213" b="11489"/>
          <a:stretch>
            <a:fillRect/>
          </a:stretch>
        </p:blipFill>
        <p:spPr bwMode="auto">
          <a:xfrm rot="20724754">
            <a:off x="777303" y="299587"/>
            <a:ext cx="2777792" cy="311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:\СИСТЕМНО_ДЕЯТЕЛЬНОСТНЫЙ ПОДХОД\Новая папка (2)\изображение 011.jpg"/>
          <p:cNvPicPr/>
          <p:nvPr/>
        </p:nvPicPr>
        <p:blipFill>
          <a:blip r:embed="rId5" cstate="print"/>
          <a:srcRect t="18182" r="49951" b="5844"/>
          <a:stretch>
            <a:fillRect/>
          </a:stretch>
        </p:blipFill>
        <p:spPr bwMode="auto">
          <a:xfrm rot="668034">
            <a:off x="5400833" y="260399"/>
            <a:ext cx="3001357" cy="3122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:\СИСТЕМНО_ДЕЯТЕЛЬНОСТНЫЙ ПОДХОД\Новая папка (2)\изображение 0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47389">
            <a:off x="4956051" y="3645965"/>
            <a:ext cx="3844058" cy="2882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:\СИСТЕМНО_ДЕЯТЕЛЬНОСТНЫЙ ПОДХОД\Новая папка (2)\изображение 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46075">
            <a:off x="4995714" y="725376"/>
            <a:ext cx="3418513" cy="2563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H:\фото\Изображение 1 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8984">
            <a:off x="596648" y="3477110"/>
            <a:ext cx="3585819" cy="268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:\фото\Изображение 1 149.jpg"/>
          <p:cNvPicPr>
            <a:picLocks noChangeAspect="1" noChangeArrowheads="1"/>
          </p:cNvPicPr>
          <p:nvPr/>
        </p:nvPicPr>
        <p:blipFill>
          <a:blip r:embed="rId4" cstate="print"/>
          <a:srcRect t="8673" b="9668"/>
          <a:stretch>
            <a:fillRect/>
          </a:stretch>
        </p:blipFill>
        <p:spPr bwMode="auto">
          <a:xfrm rot="596127">
            <a:off x="5064437" y="3405153"/>
            <a:ext cx="2666644" cy="2903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:\фото\изображение 2 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89018">
            <a:off x="190224" y="408728"/>
            <a:ext cx="3803053" cy="285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5214974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CC"/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8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подхода в старшем возрасте.</a:t>
            </a:r>
            <a:b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> </a:t>
            </a:r>
            <a:r>
              <a:rPr lang="ru-RU" sz="2000" dirty="0" smtClean="0">
                <a:solidFill>
                  <a:srgbClr val="0000CC"/>
                </a:solidFill>
              </a:rPr>
              <a:t>Основной вид деятельности в старшем возрасте </a:t>
            </a:r>
            <a:r>
              <a:rPr lang="ru-RU" sz="2800" dirty="0" smtClean="0">
                <a:solidFill>
                  <a:srgbClr val="0000CC"/>
                </a:solidFill>
              </a:rPr>
              <a:t>- </a:t>
            </a:r>
            <a:r>
              <a:rPr lang="ru-RU" sz="2000" dirty="0" smtClean="0">
                <a:solidFill>
                  <a:srgbClr val="0000CC"/>
                </a:solidFill>
              </a:rPr>
              <a:t>ролевая игра, продуктивная деятельность, конструирование, восприятие сказок, детское экспериментирование и пр.</a:t>
            </a:r>
            <a:br>
              <a:rPr lang="ru-RU" sz="2000" dirty="0" smtClean="0">
                <a:solidFill>
                  <a:srgbClr val="0000CC"/>
                </a:solidFill>
              </a:rPr>
            </a:b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фото\Изображение 1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3862356" cy="2896859"/>
          </a:xfrm>
          <a:prstGeom prst="rect">
            <a:avLst/>
          </a:prstGeom>
          <a:noFill/>
        </p:spPr>
      </p:pic>
      <p:pic>
        <p:nvPicPr>
          <p:cNvPr id="4099" name="Picture 3" descr="H:\фото\Изображение 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66"/>
            <a:ext cx="3905152" cy="2928958"/>
          </a:xfrm>
          <a:prstGeom prst="rect">
            <a:avLst/>
          </a:prstGeom>
          <a:noFill/>
        </p:spPr>
      </p:pic>
      <p:pic>
        <p:nvPicPr>
          <p:cNvPr id="4100" name="Picture 4" descr="H:\фото\изображение 2 4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3799598" cy="2849570"/>
          </a:xfrm>
          <a:prstGeom prst="rect">
            <a:avLst/>
          </a:prstGeom>
          <a:noFill/>
        </p:spPr>
      </p:pic>
      <p:pic>
        <p:nvPicPr>
          <p:cNvPr id="4101" name="Picture 5" descr="H:\фото\изображение 2 4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429000"/>
            <a:ext cx="3894117" cy="2920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5143536"/>
          </a:xfrm>
        </p:spPr>
        <p:txBody>
          <a:bodyPr/>
          <a:lstStyle/>
          <a:p>
            <a:pPr algn="l"/>
            <a:r>
              <a:rPr lang="ru-RU" sz="28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000" dirty="0" err="1" smtClean="0">
                <a:solidFill>
                  <a:srgbClr val="0000CC"/>
                </a:solidFill>
              </a:rPr>
              <a:t>Сейчас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00CC"/>
                </a:solidFill>
              </a:rPr>
              <a:t>в Российской Федерации происходит модернизация системы образования с целью повышения качества образования, его доступности, с целью поддержки и развития таланта каждого ребенка, сохранения его здоровья. Для этого разработан Федеральный государственный образовательный стандарт дошкольного образования. В основе ФГОС лежит </a:t>
            </a:r>
            <a:r>
              <a:rPr lang="ru-RU" sz="2000" dirty="0" err="1" smtClean="0">
                <a:solidFill>
                  <a:srgbClr val="0000CC"/>
                </a:solidFill>
              </a:rPr>
              <a:t>системно-деятельностный</a:t>
            </a:r>
            <a:r>
              <a:rPr lang="ru-RU" sz="2000" dirty="0" smtClean="0">
                <a:solidFill>
                  <a:srgbClr val="0000CC"/>
                </a:solidFill>
              </a:rPr>
              <a:t> подход, который предполагает ориентацию на результаты образования как </a:t>
            </a:r>
            <a:r>
              <a:rPr lang="ru-RU" sz="2000" dirty="0" err="1" smtClean="0">
                <a:solidFill>
                  <a:srgbClr val="0000CC"/>
                </a:solidFill>
              </a:rPr>
              <a:t>системообразующий</a:t>
            </a:r>
            <a:r>
              <a:rPr lang="ru-RU" sz="2000" dirty="0" smtClean="0">
                <a:solidFill>
                  <a:srgbClr val="0000CC"/>
                </a:solidFill>
              </a:rPr>
              <a:t> компонент Стандарта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rgbClr val="0000CC"/>
                </a:solidFill>
              </a:rPr>
              <a:t>деятельность педагога по реализации </a:t>
            </a:r>
            <a:r>
              <a:rPr lang="ru-RU" sz="2000" dirty="0" err="1" smtClean="0">
                <a:solidFill>
                  <a:srgbClr val="0000CC"/>
                </a:solidFill>
              </a:rPr>
              <a:t>системно-деятельностного</a:t>
            </a:r>
            <a:r>
              <a:rPr lang="ru-RU" sz="2000" dirty="0" smtClean="0">
                <a:solidFill>
                  <a:srgbClr val="0000CC"/>
                </a:solidFill>
              </a:rPr>
              <a:t> подхода в  </a:t>
            </a:r>
            <a:r>
              <a:rPr lang="ru-RU" sz="2000" dirty="0" err="1" smtClean="0">
                <a:solidFill>
                  <a:srgbClr val="0000CC"/>
                </a:solidFill>
              </a:rPr>
              <a:t>воспитательно</a:t>
            </a:r>
            <a:r>
              <a:rPr lang="ru-RU" sz="2000" dirty="0" smtClean="0">
                <a:solidFill>
                  <a:srgbClr val="0000CC"/>
                </a:solidFill>
              </a:rPr>
              <a:t> – образовательном процессе  в соответствии с новыми стандартами.  </a:t>
            </a:r>
            <a:br>
              <a:rPr lang="ru-RU" sz="2000" dirty="0" smtClean="0">
                <a:solidFill>
                  <a:srgbClr val="0000CC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сад\исследователь\исследователь\изображение 2 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571876"/>
            <a:ext cx="4085298" cy="3063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:\СИСТЕМНО_ДЕЯТЕЛЬНОСТНЫЙ ПОДХОД\Новая папка (2)\SAM_05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4143404" cy="310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:\СИСТЕМНО_ДЕЯТЕЛЬНОСТНЫЙ ПОДХОД\Новая папка (2)\SAM_10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14290"/>
            <a:ext cx="400052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71437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Золотые правила </a:t>
            </a:r>
            <a:r>
              <a:rPr lang="ru-RU" sz="28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деятельностного</a:t>
            </a:r>
            <a:r>
              <a:rPr lang="ru-RU" sz="28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подхода:</a:t>
            </a:r>
            <a:endParaRPr lang="ru-RU" sz="2800" dirty="0">
              <a:solidFill>
                <a:srgbClr val="66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43050"/>
            <a:ext cx="6400800" cy="4500594"/>
          </a:xfrm>
        </p:spPr>
        <p:txBody>
          <a:bodyPr/>
          <a:lstStyle/>
          <a:p>
            <a:pPr lvl="0" algn="l"/>
            <a:r>
              <a:rPr lang="ru-RU" sz="2400" b="1" i="1" dirty="0" smtClean="0">
                <a:solidFill>
                  <a:srgbClr val="0000CC"/>
                </a:solidFill>
              </a:rPr>
              <a:t>Подари ребенку радость творчества, осознание авторского голоса.</a:t>
            </a:r>
          </a:p>
          <a:p>
            <a:pPr lvl="0" algn="l"/>
            <a:r>
              <a:rPr lang="ru-RU" sz="2400" b="1" i="1" dirty="0" smtClean="0">
                <a:solidFill>
                  <a:srgbClr val="0000CC"/>
                </a:solidFill>
              </a:rPr>
              <a:t>Веди  ребенка от собственного опыта к общественному. </a:t>
            </a:r>
          </a:p>
          <a:p>
            <a:pPr lvl="0" algn="l"/>
            <a:r>
              <a:rPr lang="ru-RU" sz="2400" b="1" i="1" dirty="0" smtClean="0">
                <a:solidFill>
                  <a:srgbClr val="0000CC"/>
                </a:solidFill>
              </a:rPr>
              <a:t>Будь не «НАД», а «РЯДОМ».</a:t>
            </a:r>
          </a:p>
          <a:p>
            <a:pPr lvl="0" algn="l"/>
            <a:r>
              <a:rPr lang="ru-RU" sz="2400" b="1" i="1" dirty="0" smtClean="0">
                <a:solidFill>
                  <a:srgbClr val="0000CC"/>
                </a:solidFill>
              </a:rPr>
              <a:t>Радуйся вопросу, но отвечать не спеши.</a:t>
            </a:r>
          </a:p>
          <a:p>
            <a:pPr lvl="0" algn="l"/>
            <a:r>
              <a:rPr lang="ru-RU" sz="2400" b="1" i="1" dirty="0" smtClean="0">
                <a:solidFill>
                  <a:srgbClr val="0000CC"/>
                </a:solidFill>
              </a:rPr>
              <a:t>Учи анализировать каждый этап работы. </a:t>
            </a:r>
          </a:p>
          <a:p>
            <a:pPr lvl="0" algn="l"/>
            <a:r>
              <a:rPr lang="ru-RU" sz="2400" b="1" i="1" dirty="0" smtClean="0">
                <a:solidFill>
                  <a:srgbClr val="0000CC"/>
                </a:solidFill>
              </a:rPr>
              <a:t>Критикуя, стимулируй активность ребенка.</a:t>
            </a:r>
          </a:p>
          <a:p>
            <a:pPr algn="l"/>
            <a:r>
              <a:rPr lang="ru-RU" dirty="0" smtClean="0"/>
              <a:t> 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0000CC"/>
                </a:solidFill>
              </a:rPr>
              <a:t>Спасибо за внимание!</a:t>
            </a:r>
            <a:endParaRPr lang="ru-RU" sz="5400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6000792"/>
          </a:xfrm>
        </p:spPr>
        <p:txBody>
          <a:bodyPr/>
          <a:lstStyle/>
          <a:p>
            <a:pPr lvl="0" algn="l" eaLnBrk="1" hangingPunct="1"/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2000" dirty="0" smtClean="0">
                <a:solidFill>
                  <a:srgbClr val="0000CC"/>
                </a:solidFill>
                <a:cs typeface="Times New Roman" pitchFamily="18" charset="0"/>
              </a:rPr>
              <a:t>систематическое применение в работе </a:t>
            </a:r>
            <a:r>
              <a:rPr lang="ru-RU" sz="2000" dirty="0" err="1" smtClean="0">
                <a:solidFill>
                  <a:srgbClr val="0000CC"/>
                </a:solidFill>
                <a:cs typeface="Times New Roman" pitchFamily="18" charset="0"/>
              </a:rPr>
              <a:t>системно-деятельностного</a:t>
            </a:r>
            <a:r>
              <a:rPr lang="ru-RU" sz="2000" dirty="0" smtClean="0">
                <a:solidFill>
                  <a:srgbClr val="0000CC"/>
                </a:solidFill>
                <a:cs typeface="Times New Roman" pitchFamily="18" charset="0"/>
              </a:rPr>
              <a:t> подхода способствует практическому общению, что имеет мотивационную обусловленность и предполагает создание у детей установки на самостоятельность, свободу выбора и готовит их жизни.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rgbClr val="0000CC"/>
                </a:solidFill>
              </a:rPr>
              <a:t>создать каждому дошкольнику все условия для наиболее полного раскрытия и реализации его неповторимого, специфического возрастного потенциала.	</a:t>
            </a:r>
            <a:r>
              <a:rPr lang="ru-RU" sz="2000" b="1" dirty="0" smtClean="0">
                <a:solidFill>
                  <a:srgbClr val="0000CC"/>
                </a:solidFill>
              </a:rPr>
              <a:t/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00CC"/>
                </a:solidFill>
              </a:rPr>
              <a:t>создать условия  для того, чтобы сделать процесс приобретения знаний ребенком  мотивированным;</a:t>
            </a:r>
            <a:br>
              <a:rPr lang="ru-RU" sz="2000" dirty="0" smtClean="0">
                <a:solidFill>
                  <a:srgbClr val="0000CC"/>
                </a:solidFill>
              </a:rPr>
            </a:br>
            <a:r>
              <a:rPr lang="ru-RU" sz="2000" dirty="0" smtClean="0">
                <a:solidFill>
                  <a:srgbClr val="0000CC"/>
                </a:solidFill>
              </a:rPr>
              <a:t>- учить ребенка самостоятельно ставить перед собой цель и находить пути, в том числе средства, ее достижения;</a:t>
            </a:r>
            <a:br>
              <a:rPr lang="ru-RU" sz="2000" dirty="0" smtClean="0">
                <a:solidFill>
                  <a:srgbClr val="0000CC"/>
                </a:solidFill>
              </a:rPr>
            </a:br>
            <a:r>
              <a:rPr lang="ru-RU" sz="2000" dirty="0" smtClean="0">
                <a:solidFill>
                  <a:srgbClr val="0000CC"/>
                </a:solidFill>
              </a:rPr>
              <a:t>- помочь ребенку сформировать у себя  умения контроля и самоконтроля, оценки и самооценки.</a:t>
            </a:r>
            <a:br>
              <a:rPr lang="ru-RU" sz="2000" dirty="0" smtClean="0">
                <a:solidFill>
                  <a:srgbClr val="0000CC"/>
                </a:solidFill>
              </a:rPr>
            </a:br>
            <a:r>
              <a:rPr lang="ru-RU" sz="2000" dirty="0" smtClean="0">
                <a:solidFill>
                  <a:srgbClr val="0000CC"/>
                </a:solidFill>
              </a:rPr>
              <a:t/>
            </a:r>
            <a:br>
              <a:rPr lang="ru-RU" sz="2000" dirty="0" smtClean="0">
                <a:solidFill>
                  <a:srgbClr val="0000CC"/>
                </a:solidFill>
              </a:rPr>
            </a:br>
            <a:r>
              <a:rPr lang="ru-RU" sz="2000" b="1" dirty="0" smtClean="0">
                <a:solidFill>
                  <a:srgbClr val="0000CC"/>
                </a:solidFill>
              </a:rPr>
              <a:t/>
            </a:r>
            <a:br>
              <a:rPr lang="ru-RU" sz="2000" b="1" dirty="0" smtClean="0">
                <a:solidFill>
                  <a:srgbClr val="0000CC"/>
                </a:solidFill>
              </a:rPr>
            </a:b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5143536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Реализация проекта осуществляется в несколько этапов:</a:t>
            </a: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00CC"/>
                </a:solidFill>
                <a:cs typeface="Times New Roman" pitchFamily="18" charset="0"/>
              </a:rPr>
              <a:t>1.  2014г.                  </a:t>
            </a:r>
            <a:r>
              <a:rPr lang="ru-RU" sz="2000" b="1" i="1" u="sng" dirty="0" smtClean="0">
                <a:solidFill>
                  <a:srgbClr val="0000CC"/>
                </a:solidFill>
                <a:cs typeface="Times New Roman" pitchFamily="18" charset="0"/>
              </a:rPr>
              <a:t>Теоретическая часть:</a:t>
            </a:r>
            <a:r>
              <a:rPr lang="ru-RU" sz="2000" dirty="0" smtClean="0">
                <a:solidFill>
                  <a:srgbClr val="0000CC"/>
                </a:solidFill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CC"/>
                </a:solidFill>
                <a:cs typeface="Times New Roman" pitchFamily="18" charset="0"/>
              </a:rPr>
            </a:br>
            <a:r>
              <a:rPr lang="ru-RU" sz="2000" dirty="0" smtClean="0">
                <a:solidFill>
                  <a:srgbClr val="0000CC"/>
                </a:solidFill>
                <a:cs typeface="Times New Roman" pitchFamily="18" charset="0"/>
              </a:rPr>
              <a:t>- суть </a:t>
            </a:r>
            <a:r>
              <a:rPr lang="ru-RU" sz="2000" dirty="0" err="1" smtClean="0">
                <a:solidFill>
                  <a:srgbClr val="0000CC"/>
                </a:solidFill>
                <a:cs typeface="Times New Roman" pitchFamily="18" charset="0"/>
              </a:rPr>
              <a:t>системно-деятельностного</a:t>
            </a:r>
            <a:r>
              <a:rPr lang="ru-RU" sz="2000" dirty="0" smtClean="0">
                <a:solidFill>
                  <a:srgbClr val="0000CC"/>
                </a:solidFill>
                <a:cs typeface="Times New Roman" pitchFamily="18" charset="0"/>
              </a:rPr>
              <a:t> подхода;</a:t>
            </a:r>
            <a:br>
              <a:rPr lang="ru-RU" sz="2000" dirty="0" smtClean="0">
                <a:solidFill>
                  <a:srgbClr val="0000CC"/>
                </a:solidFill>
                <a:cs typeface="Times New Roman" pitchFamily="18" charset="0"/>
              </a:rPr>
            </a:br>
            <a:r>
              <a:rPr lang="ru-RU" sz="2000" dirty="0" smtClean="0">
                <a:solidFill>
                  <a:srgbClr val="0000CC"/>
                </a:solidFill>
                <a:cs typeface="Times New Roman" pitchFamily="18" charset="0"/>
              </a:rPr>
              <a:t>- структура образовательной деятельности на основании      </a:t>
            </a:r>
            <a:r>
              <a:rPr lang="ru-RU" sz="2000" dirty="0" err="1" smtClean="0">
                <a:solidFill>
                  <a:srgbClr val="0000CC"/>
                </a:solidFill>
                <a:cs typeface="Times New Roman" pitchFamily="18" charset="0"/>
              </a:rPr>
              <a:t>деятельностного</a:t>
            </a:r>
            <a:r>
              <a:rPr lang="ru-RU" sz="2000" dirty="0" smtClean="0">
                <a:solidFill>
                  <a:srgbClr val="0000CC"/>
                </a:solidFill>
                <a:cs typeface="Times New Roman" pitchFamily="18" charset="0"/>
              </a:rPr>
              <a:t> подхода;</a:t>
            </a:r>
            <a:br>
              <a:rPr lang="ru-RU" sz="2000" dirty="0" smtClean="0">
                <a:solidFill>
                  <a:srgbClr val="0000CC"/>
                </a:solidFill>
                <a:cs typeface="Times New Roman" pitchFamily="18" charset="0"/>
              </a:rPr>
            </a:br>
            <a:r>
              <a:rPr lang="ru-RU" sz="2000" dirty="0" smtClean="0">
                <a:solidFill>
                  <a:srgbClr val="0000CC"/>
                </a:solidFill>
                <a:cs typeface="Times New Roman" pitchFamily="18" charset="0"/>
              </a:rPr>
              <a:t>- принципы, формы, методы </a:t>
            </a:r>
            <a:r>
              <a:rPr lang="ru-RU" sz="2000" dirty="0" err="1" smtClean="0">
                <a:solidFill>
                  <a:srgbClr val="0000CC"/>
                </a:solidFill>
                <a:cs typeface="Times New Roman" pitchFamily="18" charset="0"/>
              </a:rPr>
              <a:t>деятельностного</a:t>
            </a:r>
            <a:r>
              <a:rPr lang="ru-RU" sz="2000" dirty="0" smtClean="0">
                <a:solidFill>
                  <a:srgbClr val="0000CC"/>
                </a:solidFill>
                <a:cs typeface="Times New Roman" pitchFamily="18" charset="0"/>
              </a:rPr>
              <a:t> подхода.</a:t>
            </a:r>
            <a:br>
              <a:rPr lang="ru-RU" sz="2000" dirty="0" smtClean="0">
                <a:solidFill>
                  <a:srgbClr val="0000CC"/>
                </a:solidFill>
                <a:cs typeface="Times New Roman" pitchFamily="18" charset="0"/>
              </a:rPr>
            </a:br>
            <a:r>
              <a:rPr lang="en-US" sz="2000" dirty="0" smtClean="0">
                <a:solidFill>
                  <a:srgbClr val="0000CC"/>
                </a:solidFill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0000CC"/>
                </a:solidFill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00CC"/>
                </a:solidFill>
                <a:cs typeface="Times New Roman" pitchFamily="18" charset="0"/>
              </a:rPr>
              <a:t>2.   2015г.                 </a:t>
            </a:r>
            <a:r>
              <a:rPr lang="ru-RU" sz="2000" b="1" i="1" u="sng" dirty="0" smtClean="0">
                <a:solidFill>
                  <a:srgbClr val="0000CC"/>
                </a:solidFill>
                <a:cs typeface="Times New Roman" pitchFamily="18" charset="0"/>
              </a:rPr>
              <a:t>Практическая часть:</a:t>
            </a:r>
            <a:r>
              <a:rPr lang="ru-RU" sz="2000" dirty="0" smtClean="0">
                <a:solidFill>
                  <a:srgbClr val="0000CC"/>
                </a:solidFill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CC"/>
                </a:solidFill>
                <a:cs typeface="Times New Roman" pitchFamily="18" charset="0"/>
              </a:rPr>
            </a:br>
            <a:r>
              <a:rPr lang="ru-RU" sz="2000" dirty="0" smtClean="0">
                <a:solidFill>
                  <a:srgbClr val="0000CC"/>
                </a:solidFill>
                <a:cs typeface="Times New Roman" pitchFamily="18" charset="0"/>
              </a:rPr>
              <a:t>- применение </a:t>
            </a:r>
            <a:r>
              <a:rPr lang="ru-RU" sz="2000" dirty="0" err="1" smtClean="0">
                <a:solidFill>
                  <a:srgbClr val="0000CC"/>
                </a:solidFill>
                <a:cs typeface="Times New Roman" pitchFamily="18" charset="0"/>
              </a:rPr>
              <a:t>деятельностного</a:t>
            </a:r>
            <a:r>
              <a:rPr lang="ru-RU" sz="2000" dirty="0" smtClean="0">
                <a:solidFill>
                  <a:srgbClr val="0000CC"/>
                </a:solidFill>
                <a:cs typeface="Times New Roman" pitchFamily="18" charset="0"/>
              </a:rPr>
              <a:t> подхода в раннем возрасте;</a:t>
            </a:r>
            <a:br>
              <a:rPr lang="ru-RU" sz="2000" dirty="0" smtClean="0">
                <a:solidFill>
                  <a:srgbClr val="0000CC"/>
                </a:solidFill>
                <a:cs typeface="Times New Roman" pitchFamily="18" charset="0"/>
              </a:rPr>
            </a:br>
            <a:r>
              <a:rPr lang="ru-RU" sz="2000" dirty="0" smtClean="0">
                <a:solidFill>
                  <a:srgbClr val="0000CC"/>
                </a:solidFill>
                <a:cs typeface="Times New Roman" pitchFamily="18" charset="0"/>
              </a:rPr>
              <a:t>- применение </a:t>
            </a:r>
            <a:r>
              <a:rPr lang="ru-RU" sz="2000" dirty="0" err="1" smtClean="0">
                <a:solidFill>
                  <a:srgbClr val="0000CC"/>
                </a:solidFill>
                <a:cs typeface="Times New Roman" pitchFamily="18" charset="0"/>
              </a:rPr>
              <a:t>деятельностного</a:t>
            </a:r>
            <a:r>
              <a:rPr lang="ru-RU" sz="2000" dirty="0" smtClean="0">
                <a:solidFill>
                  <a:srgbClr val="0000CC"/>
                </a:solidFill>
                <a:cs typeface="Times New Roman" pitchFamily="18" charset="0"/>
              </a:rPr>
              <a:t> подхода в старшем возрасте.</a:t>
            </a:r>
            <a:br>
              <a:rPr lang="ru-RU" sz="2000" dirty="0" smtClean="0">
                <a:solidFill>
                  <a:srgbClr val="0000CC"/>
                </a:solidFill>
                <a:cs typeface="Times New Roman" pitchFamily="18" charset="0"/>
              </a:rPr>
            </a:br>
            <a:r>
              <a:rPr lang="en-US" sz="2000" dirty="0" smtClean="0">
                <a:solidFill>
                  <a:srgbClr val="0000CC"/>
                </a:solidFill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0000CC"/>
                </a:solidFill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00CC"/>
                </a:solidFill>
                <a:cs typeface="Times New Roman" pitchFamily="18" charset="0"/>
              </a:rPr>
              <a:t>3.                               </a:t>
            </a:r>
            <a:r>
              <a:rPr lang="ru-RU" sz="2000" b="1" i="1" u="sng" dirty="0" smtClean="0">
                <a:solidFill>
                  <a:srgbClr val="0000CC"/>
                </a:solidFill>
                <a:cs typeface="Times New Roman" pitchFamily="18" charset="0"/>
              </a:rPr>
              <a:t>Анализ результатов. 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421484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В действии порождается знание.</a:t>
            </a:r>
            <a:r>
              <a:rPr lang="ru-RU" sz="2400" b="1" dirty="0" smtClean="0">
                <a:solidFill>
                  <a:srgbClr val="025198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rgbClr val="025198"/>
                </a:solidFill>
                <a:latin typeface="+mj-lt"/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025198"/>
                </a:solidFill>
              </a:rPr>
              <a:t/>
            </a:r>
            <a:br>
              <a:rPr lang="ru-RU" sz="2000" b="1" dirty="0" smtClean="0">
                <a:solidFill>
                  <a:srgbClr val="025198"/>
                </a:solidFill>
              </a:rPr>
            </a:br>
            <a:r>
              <a:rPr lang="ru-RU" sz="2000" b="1" dirty="0" smtClean="0">
                <a:solidFill>
                  <a:srgbClr val="025198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b="1" dirty="0" smtClean="0">
                <a:solidFill>
                  <a:srgbClr val="025198"/>
                </a:solidFill>
                <a:latin typeface="+mj-lt"/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Только в условиях </a:t>
            </a:r>
            <a:r>
              <a:rPr lang="ru-RU" sz="2000" b="1" dirty="0" err="1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деятельностного</a:t>
            </a:r>
            <a:r>
              <a:rPr lang="ru-RU" sz="2000" b="1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 подхода, а не потока информации, нравоучений человек выступает как личность.</a:t>
            </a:r>
            <a:br>
              <a:rPr lang="ru-RU" sz="2000" b="1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 </a:t>
            </a:r>
            <a:br>
              <a:rPr lang="ru-RU" sz="2000" b="1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Современный детский сад должен стать местом, где ребёнок получает возможность широкого  эмоционально-практического самостоятельного контакта с наиболее близкими и значимыми для его развития сферами жизни. Накопление ребёнком под руководством  взрослого ценного опыта познания, деятельности, творчества, постижение им своих возможностей, самопознание – вот путь, который </a:t>
            </a:r>
            <a:r>
              <a:rPr lang="ru-RU" sz="2000" b="1" dirty="0" smtClean="0">
                <a:solidFill>
                  <a:srgbClr val="0000CC"/>
                </a:solidFill>
                <a:ea typeface="+mj-ea"/>
                <a:cs typeface="+mj-cs"/>
              </a:rPr>
              <a:t>способствует раскрытию возрастного потенциала </a:t>
            </a:r>
            <a:r>
              <a:rPr lang="ru-RU" sz="2000" b="1" dirty="0" smtClean="0">
                <a:solidFill>
                  <a:srgbClr val="0000CC"/>
                </a:solidFill>
              </a:rPr>
              <a:t>дошкольника. </a:t>
            </a:r>
            <a:r>
              <a:rPr lang="ru-RU" sz="4000" b="1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	</a:t>
            </a:r>
            <a:endParaRPr lang="ru-RU" sz="4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500042"/>
          <a:ext cx="814393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14337"/>
            <a:ext cx="7772400" cy="1428759"/>
          </a:xfrm>
        </p:spPr>
        <p:txBody>
          <a:bodyPr/>
          <a:lstStyle/>
          <a:p>
            <a:r>
              <a:rPr lang="ru-RU" sz="2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sz="2600" b="1" dirty="0" err="1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деятельностном</a:t>
            </a:r>
            <a:r>
              <a:rPr lang="ru-RU" sz="2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подходе личность рассматривается как субъект деятельности.</a:t>
            </a:r>
            <a:endParaRPr lang="ru-RU" sz="2600" b="1" dirty="0">
              <a:solidFill>
                <a:srgbClr val="66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285860"/>
            <a:ext cx="6400800" cy="514353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sz="2000" dirty="0" smtClean="0"/>
              <a:t>  </a:t>
            </a:r>
            <a:r>
              <a:rPr lang="ru-RU" sz="2000" dirty="0" smtClean="0">
                <a:solidFill>
                  <a:srgbClr val="0000CC"/>
                </a:solidFill>
              </a:rPr>
              <a:t>активное отношение к окружающей действительности, выражающееся в воздействии на нее</a:t>
            </a:r>
            <a:endParaRPr lang="ru-RU" sz="2000" dirty="0">
              <a:solidFill>
                <a:srgbClr val="0000CC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857364"/>
          <a:ext cx="6096000" cy="3603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14290"/>
          <a:ext cx="8286808" cy="6280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808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Основная идея </a:t>
                      </a:r>
                      <a:r>
                        <a:rPr lang="ru-RU" sz="2400" b="1" kern="1200" dirty="0" err="1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деятельностного</a:t>
                      </a:r>
                      <a:r>
                        <a:rPr lang="ru-RU" sz="2400" b="1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 подхода в воспитании связана с деятельностью, как средством становления и развития ребенка.</a:t>
                      </a:r>
                      <a:endParaRPr lang="ru-RU" sz="24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</a:tr>
              <a:tr h="26848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В качестве общей цели видится Человек, способный превращать собственную жизненную деятельность в предмет практического преобразования, относиться к самому себе, оценивать себя, выбирать способы своей деятельность, контролировать ее ход и результаты.</a:t>
                      </a:r>
                    </a:p>
                    <a:p>
                      <a:endParaRPr lang="ru-RU" dirty="0"/>
                    </a:p>
                  </a:txBody>
                  <a:tcPr anchor="ctr">
                    <a:solidFill>
                      <a:srgbClr val="9CBFF2"/>
                    </a:solidFill>
                  </a:tcPr>
                </a:tc>
              </a:tr>
              <a:tr h="19526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Совместный поиск норм и законов жизни в процессе деятельности и составляет содержание воспитательного процесса, реализуемого в контексте </a:t>
                      </a:r>
                      <a:r>
                        <a:rPr lang="ru-RU" sz="2400" b="1" kern="1200" dirty="0" err="1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деятельностного</a:t>
                      </a:r>
                      <a:r>
                        <a:rPr lang="ru-RU" sz="2400" b="1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 подхода.</a:t>
                      </a:r>
                    </a:p>
                    <a:p>
                      <a:pPr algn="ctr"/>
                      <a:endParaRPr lang="ru-RU" sz="2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solidFill>
                      <a:srgbClr val="C9D5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660066"/>
                </a:solidFill>
              </a:rPr>
              <a:t>Структура образовательной деятельности </a:t>
            </a:r>
            <a:r>
              <a:rPr lang="ru-RU" sz="2800" dirty="0" smtClean="0">
                <a:solidFill>
                  <a:srgbClr val="660066"/>
                </a:solidFill>
              </a:rPr>
              <a:t> </a:t>
            </a:r>
            <a:r>
              <a:rPr lang="ru-RU" sz="2800" b="1" dirty="0" smtClean="0">
                <a:solidFill>
                  <a:srgbClr val="660066"/>
                </a:solidFill>
              </a:rPr>
              <a:t>на основании </a:t>
            </a:r>
            <a:r>
              <a:rPr lang="ru-RU" sz="2800" b="1" dirty="0" err="1" smtClean="0">
                <a:solidFill>
                  <a:srgbClr val="660066"/>
                </a:solidFill>
              </a:rPr>
              <a:t>деятельностного</a:t>
            </a:r>
            <a:r>
              <a:rPr lang="ru-RU" sz="2800" b="1" dirty="0" smtClean="0">
                <a:solidFill>
                  <a:srgbClr val="660066"/>
                </a:solidFill>
              </a:rPr>
              <a:t> подхода:</a:t>
            </a:r>
            <a:endParaRPr lang="ru-RU" sz="2800" dirty="0" smtClean="0">
              <a:solidFill>
                <a:srgbClr val="660066"/>
              </a:solidFill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педагог создает проблемную ситуацию;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ребенок  принимает проблемную ситуацию;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вместе выявляют проблему;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педагог управляет поисковой деятельностью;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 ребенок осуществляет самостоятельный поиск;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 обсуждение результатов.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8328</TotalTime>
  <Words>716</Words>
  <Application>Microsoft Office PowerPoint</Application>
  <PresentationFormat>Экран (4:3)</PresentationFormat>
  <Paragraphs>89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Diseño predeterminado</vt:lpstr>
      <vt:lpstr>Проект на тему: «Системно-деятельностный подход как основа ФГОС дошкольного образования»   </vt:lpstr>
      <vt:lpstr>Актуальность:Сейчас в Российской Федерации происходит модернизация системы образования с целью повышения качества образования, его доступности, с целью поддержки и развития таланта каждого ребенка, сохранения его здоровья. Для этого разработан Федеральный государственный образовательный стандарт дошкольного образования. В основе ФГОС лежит системно-деятельностный подход, который предполагает ориентацию на результаты образования как системообразующий компонент Стандарта.  Предмет исследования: деятельность педагога по реализации системно-деятельностного подхода в  воспитательно – образовательном процессе  в соответствии с новыми стандартами.    </vt:lpstr>
      <vt:lpstr>Гипотеза: систематическое применение в работе системно-деятельностного подхода способствует практическому общению, что имеет мотивационную обусловленность и предполагает создание у детей установки на самостоятельность, свободу выбора и готовит их жизни. Цель: создать каждому дошкольнику все условия для наиболее полного раскрытия и реализации его неповторимого, специфического возрастного потенциала.  Задачи: - создать условия  для того, чтобы сделать процесс приобретения знаний ребенком  мотивированным; - учить ребенка самостоятельно ставить перед собой цель и находить пути, в том числе средства, ее достижения; - помочь ребенку сформировать у себя  умения контроля и самоконтроля, оценки и самооценки.   </vt:lpstr>
      <vt:lpstr>Реализация проекта осуществляется в несколько этапов:  1.  2014г.                  Теоретическая часть: - суть системно-деятельностного подхода; - структура образовательной деятельности на основании      деятельностного подхода; - принципы, формы, методы деятельностного подхода.  2.   2015г.                 Практическая часть: - применение деятельностного подхода в раннем возрасте; - применение деятельностного подхода в старшем возрасте.  3.                               Анализ результатов.   </vt:lpstr>
      <vt:lpstr>В действии порождается знание.   Только в условиях деятельностного подхода, а не потока информации, нравоучений человек выступает как личность.   Современный детский сад должен стать местом, где ребёнок получает возможность широкого  эмоционально-практического самостоятельного контакта с наиболее близкими и значимыми для его развития сферами жизни. Накопление ребёнком под руководством  взрослого ценного опыта познания, деятельности, творчества, постижение им своих возможностей, самопознание – вот путь, который способствует раскрытию возрастного потенциала дошкольника.  </vt:lpstr>
      <vt:lpstr>Слайд 6</vt:lpstr>
      <vt:lpstr>В деятельностном подходе личность рассматривается как субъект деятельности.</vt:lpstr>
      <vt:lpstr>Слайд 8</vt:lpstr>
      <vt:lpstr>Структура образовательной деятельности  на основании деятельностного подхода:</vt:lpstr>
      <vt:lpstr>Принципы деятельностного подхода</vt:lpstr>
      <vt:lpstr>Условия взаимодеиствия педагога с ребенком в процессе реализации деятельностного подхода:  </vt:lpstr>
      <vt:lpstr>Методы, используемые при деятельностном подходе: </vt:lpstr>
      <vt:lpstr>Формы самореализации дошкольников: </vt:lpstr>
      <vt:lpstr>Реализация деятельностного подхода в раннем возрасте.   Каждый этап возрастного развития имеет огромные резервы, которые далеко не всегда реализуются. Эти резервы скрыты в специфических формах деятельности ребенка, которые в наибольшей мере соответствуют его потребностям и возможностям. В раннем возрасте это действия с предметами и процессуальная игра.     </vt:lpstr>
      <vt:lpstr>Слайд 15</vt:lpstr>
      <vt:lpstr>Слайд 16</vt:lpstr>
      <vt:lpstr>Слайд 17</vt:lpstr>
      <vt:lpstr> Реализация деятельностного подхода в старшем возрасте.   Основной вид деятельности в старшем возрасте - ролевая игра, продуктивная деятельность, конструирование, восприятие сказок, детское экспериментирование и пр.   </vt:lpstr>
      <vt:lpstr>Слайд 19</vt:lpstr>
      <vt:lpstr>Слайд 20</vt:lpstr>
      <vt:lpstr>Золотые правила деятельностного подхода:</vt:lpstr>
      <vt:lpstr>Спасибо за внимание!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Вероника</cp:lastModifiedBy>
  <cp:revision>761</cp:revision>
  <dcterms:created xsi:type="dcterms:W3CDTF">2010-05-23T14:28:12Z</dcterms:created>
  <dcterms:modified xsi:type="dcterms:W3CDTF">2017-03-09T19:53:09Z</dcterms:modified>
</cp:coreProperties>
</file>