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91" r:id="rId3"/>
    <p:sldId id="292" r:id="rId4"/>
    <p:sldId id="257" r:id="rId5"/>
    <p:sldId id="259" r:id="rId6"/>
    <p:sldId id="260" r:id="rId7"/>
    <p:sldId id="293" r:id="rId8"/>
    <p:sldId id="294" r:id="rId9"/>
    <p:sldId id="265" r:id="rId10"/>
    <p:sldId id="269" r:id="rId11"/>
    <p:sldId id="261" r:id="rId12"/>
    <p:sldId id="263" r:id="rId13"/>
    <p:sldId id="258" r:id="rId14"/>
    <p:sldId id="262" r:id="rId15"/>
    <p:sldId id="274" r:id="rId16"/>
    <p:sldId id="296" r:id="rId17"/>
    <p:sldId id="297" r:id="rId18"/>
    <p:sldId id="277" r:id="rId19"/>
    <p:sldId id="268" r:id="rId20"/>
    <p:sldId id="267" r:id="rId21"/>
    <p:sldId id="281" r:id="rId22"/>
    <p:sldId id="271" r:id="rId23"/>
    <p:sldId id="289" r:id="rId24"/>
    <p:sldId id="298" r:id="rId25"/>
    <p:sldId id="275" r:id="rId26"/>
    <p:sldId id="284" r:id="rId27"/>
    <p:sldId id="278" r:id="rId28"/>
    <p:sldId id="285" r:id="rId29"/>
    <p:sldId id="286" r:id="rId30"/>
    <p:sldId id="283" r:id="rId31"/>
    <p:sldId id="282" r:id="rId32"/>
    <p:sldId id="273" r:id="rId33"/>
    <p:sldId id="276" r:id="rId34"/>
    <p:sldId id="266" r:id="rId3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E9B5DE"/>
    <a:srgbClr val="AFC9EF"/>
    <a:srgbClr val="E6F7A7"/>
    <a:srgbClr val="FF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783" autoAdjust="0"/>
    <p:restoredTop sz="94728" autoAdjust="0"/>
  </p:normalViewPr>
  <p:slideViewPr>
    <p:cSldViewPr>
      <p:cViewPr varScale="1">
        <p:scale>
          <a:sx n="70" d="100"/>
          <a:sy n="70" d="100"/>
        </p:scale>
        <p:origin x="-141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87BCFB7-95CC-455C-96EA-39A174C8B76A}" type="datetimeFigureOut">
              <a:rPr lang="ru-RU"/>
              <a:pPr>
                <a:defRPr/>
              </a:pPr>
              <a:t>28.11.2016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9DDF39A-8C7E-41C5-8B71-79455F0546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048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441085-00C4-4CF0-9D4F-06E9CCE69BF2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34D22-3B6C-42F6-AA39-78343AB42F37}" type="datetimeFigureOut">
              <a:rPr lang="ru-RU"/>
              <a:pPr>
                <a:defRPr/>
              </a:pPr>
              <a:t>28.11.2016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9041FD-49D4-4E46-B230-3DC7539ED0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F6CC68-74FF-449B-AAC5-BA456FA4D728}" type="datetimeFigureOut">
              <a:rPr lang="ru-RU"/>
              <a:pPr>
                <a:defRPr/>
              </a:pPr>
              <a:t>28.11.2016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34951-5B07-458B-945E-8510F39610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4B4872-E831-4C58-8A3B-6E1970CA46A6}" type="datetimeFigureOut">
              <a:rPr lang="ru-RU"/>
              <a:pPr>
                <a:defRPr/>
              </a:pPr>
              <a:t>28.11.2016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C7B6E7-80F5-46D6-B810-61A30FC3E5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141612-892C-4714-A1F0-175858EC037E}" type="datetimeFigureOut">
              <a:rPr lang="ru-RU"/>
              <a:pPr>
                <a:defRPr/>
              </a:pPr>
              <a:t>28.11.2016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B6EC7-F7B1-4846-8963-7D727BD89A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165ABE-4627-476D-915F-F9DAE45E92CB}" type="datetimeFigureOut">
              <a:rPr lang="ru-RU"/>
              <a:pPr>
                <a:defRPr/>
              </a:pPr>
              <a:t>28.11.2016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1E828-B3EB-4DF2-BECA-EDFEDDFADE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18550C-DD63-4FE9-9687-2C7A8217B466}" type="datetimeFigureOut">
              <a:rPr lang="ru-RU"/>
              <a:pPr>
                <a:defRPr/>
              </a:pPr>
              <a:t>28.11.2016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FCD0A-F0D9-44EE-845D-94331D35C5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14E4A-8FFF-4D13-8593-4E7600D8E2BB}" type="datetimeFigureOut">
              <a:rPr lang="ru-RU"/>
              <a:pPr>
                <a:defRPr/>
              </a:pPr>
              <a:t>28.11.2016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BFF4B-205B-4868-A6B0-B1ED2E4B5B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457FA0-2503-4D35-BBBC-F85B10D4AB88}" type="datetimeFigureOut">
              <a:rPr lang="ru-RU"/>
              <a:pPr>
                <a:defRPr/>
              </a:pPr>
              <a:t>28.11.2016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11E8DB-0FA7-4FFC-B6C5-CAC4C7662B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31A48A-4AF3-4C5E-8CC2-14710567FFC2}" type="datetimeFigureOut">
              <a:rPr lang="ru-RU"/>
              <a:pPr>
                <a:defRPr/>
              </a:pPr>
              <a:t>28.11.2016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E2CF2-90D9-4561-82E7-9873363F00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919C08-47F4-4D85-961B-ED935B4D3928}" type="datetimeFigureOut">
              <a:rPr lang="ru-RU"/>
              <a:pPr>
                <a:defRPr/>
              </a:pPr>
              <a:t>28.11.2016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B40B3-07A5-4E63-81DF-B0A4F7EAC4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60F157-42A7-470B-A53F-6B17A8B7E103}" type="datetimeFigureOut">
              <a:rPr lang="ru-RU"/>
              <a:pPr>
                <a:defRPr/>
              </a:pPr>
              <a:t>28.11.2016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449C80-62F7-4655-9FEA-218AAAD3D6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3D3FB81-5145-45D3-8A06-2D08C0DE8E0A}" type="datetimeFigureOut">
              <a:rPr lang="ru-RU"/>
              <a:pPr>
                <a:defRPr/>
              </a:pPr>
              <a:t>28.11.2016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F5A80B9-8058-4108-BE67-8E7765D11B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C:\Users\Татьяна\Desktop\оформление\126 фоны для презентаций\Lab3.jpg"/>
          <p:cNvPicPr>
            <a:picLocks noChangeAspect="1" noChangeArrowheads="1"/>
          </p:cNvPicPr>
          <p:nvPr/>
        </p:nvPicPr>
        <p:blipFill>
          <a:blip r:embed="rId2"/>
          <a:srcRect l="29210" t="16052"/>
          <a:stretch>
            <a:fillRect/>
          </a:stretch>
        </p:blipFill>
        <p:spPr bwMode="auto">
          <a:xfrm>
            <a:off x="0" y="-93663"/>
            <a:ext cx="9144000" cy="695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Заголовок 1"/>
          <p:cNvSpPr>
            <a:spLocks noGrp="1"/>
          </p:cNvSpPr>
          <p:nvPr>
            <p:ph type="ctrTitle"/>
          </p:nvPr>
        </p:nvSpPr>
        <p:spPr>
          <a:xfrm>
            <a:off x="827088" y="765175"/>
            <a:ext cx="7772400" cy="3959225"/>
          </a:xfrm>
        </p:spPr>
        <p:txBody>
          <a:bodyPr/>
          <a:lstStyle/>
          <a:p>
            <a:pPr eaLnBrk="1" hangingPunct="1"/>
            <a:r>
              <a:rPr lang="ru-RU" altLang="ru-RU" sz="4000" b="1" smtClean="0">
                <a:solidFill>
                  <a:schemeClr val="hlink"/>
                </a:solidFill>
                <a:latin typeface="Times New Roman" pitchFamily="18" charset="0"/>
              </a:rPr>
              <a:t/>
            </a:r>
            <a:br>
              <a:rPr lang="ru-RU" altLang="ru-RU" sz="4000" b="1" smtClean="0">
                <a:solidFill>
                  <a:schemeClr val="hlink"/>
                </a:solidFill>
                <a:latin typeface="Times New Roman" pitchFamily="18" charset="0"/>
              </a:rPr>
            </a:br>
            <a:r>
              <a:rPr lang="ru-RU" altLang="ru-RU" sz="4000" b="1" smtClean="0">
                <a:solidFill>
                  <a:schemeClr val="hlink"/>
                </a:solidFill>
                <a:latin typeface="Times New Roman" pitchFamily="18" charset="0"/>
              </a:rPr>
              <a:t/>
            </a:r>
            <a:br>
              <a:rPr lang="ru-RU" altLang="ru-RU" sz="4000" b="1" smtClean="0">
                <a:solidFill>
                  <a:schemeClr val="hlink"/>
                </a:solidFill>
                <a:latin typeface="Times New Roman" pitchFamily="18" charset="0"/>
              </a:rPr>
            </a:br>
            <a:r>
              <a:rPr lang="ru-RU" altLang="ru-RU" sz="4000" b="1" smtClean="0">
                <a:solidFill>
                  <a:schemeClr val="hlink"/>
                </a:solidFill>
                <a:latin typeface="Times New Roman" pitchFamily="18" charset="0"/>
              </a:rPr>
              <a:t>Требования к основной образовательной программе дошкольного образования.</a:t>
            </a:r>
            <a:br>
              <a:rPr lang="ru-RU" altLang="ru-RU" sz="4000" b="1" smtClean="0">
                <a:solidFill>
                  <a:schemeClr val="hlink"/>
                </a:solidFill>
                <a:latin typeface="Times New Roman" pitchFamily="18" charset="0"/>
              </a:rPr>
            </a:br>
            <a:r>
              <a:rPr lang="ru-RU" altLang="ru-RU" sz="4000" b="1" smtClean="0">
                <a:solidFill>
                  <a:schemeClr val="hlink"/>
                </a:solidFill>
                <a:latin typeface="Times New Roman" pitchFamily="18" charset="0"/>
              </a:rPr>
              <a:t>Основные подходы к формированию вариативной части.</a:t>
            </a:r>
            <a:br>
              <a:rPr lang="ru-RU" altLang="ru-RU" sz="4000" b="1" smtClean="0">
                <a:solidFill>
                  <a:schemeClr val="hlink"/>
                </a:solidFill>
                <a:latin typeface="Times New Roman" pitchFamily="18" charset="0"/>
              </a:rPr>
            </a:br>
            <a:r>
              <a:rPr lang="ru-RU" altLang="ru-RU" sz="4000" b="1" smtClean="0">
                <a:solidFill>
                  <a:schemeClr val="hlink"/>
                </a:solidFill>
                <a:latin typeface="Times New Roman" pitchFamily="18" charset="0"/>
              </a:rPr>
              <a:t/>
            </a:r>
            <a:br>
              <a:rPr lang="ru-RU" altLang="ru-RU" sz="4000" b="1" smtClean="0">
                <a:solidFill>
                  <a:schemeClr val="hlink"/>
                </a:solidFill>
                <a:latin typeface="Times New Roman" pitchFamily="18" charset="0"/>
              </a:rPr>
            </a:br>
            <a:r>
              <a:rPr lang="ru-RU" altLang="ru-RU" sz="2400" b="1" smtClean="0">
                <a:solidFill>
                  <a:schemeClr val="hlink"/>
                </a:solidFill>
                <a:latin typeface="Times New Roman" pitchFamily="18" charset="0"/>
              </a:rPr>
              <a:t>Подготовила старший воспитатель </a:t>
            </a:r>
            <a:br>
              <a:rPr lang="ru-RU" altLang="ru-RU" sz="2400" b="1" smtClean="0">
                <a:solidFill>
                  <a:schemeClr val="hlink"/>
                </a:solidFill>
                <a:latin typeface="Times New Roman" pitchFamily="18" charset="0"/>
              </a:rPr>
            </a:br>
            <a:r>
              <a:rPr lang="ru-RU" altLang="ru-RU" sz="2400" b="1" smtClean="0">
                <a:solidFill>
                  <a:schemeClr val="hlink"/>
                </a:solidFill>
                <a:latin typeface="Times New Roman" pitchFamily="18" charset="0"/>
              </a:rPr>
              <a:t>МБДОУ «Детский сад № 1 «Теремок» </a:t>
            </a:r>
            <a:br>
              <a:rPr lang="ru-RU" altLang="ru-RU" sz="2400" b="1" smtClean="0">
                <a:solidFill>
                  <a:schemeClr val="hlink"/>
                </a:solidFill>
                <a:latin typeface="Times New Roman" pitchFamily="18" charset="0"/>
              </a:rPr>
            </a:br>
            <a:r>
              <a:rPr lang="ru-RU" altLang="ru-RU" sz="2400" b="1" smtClean="0">
                <a:solidFill>
                  <a:schemeClr val="hlink"/>
                </a:solidFill>
                <a:latin typeface="Times New Roman" pitchFamily="18" charset="0"/>
              </a:rPr>
              <a:t>Нуякшева Ольга Евгеньевна</a:t>
            </a:r>
            <a:endParaRPr lang="ru-RU" sz="2400" b="1" smtClean="0">
              <a:solidFill>
                <a:schemeClr val="hlin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C:\Users\Татьяна\Desktop\оформление\126 фоны для презентаций\Lab3.jpg"/>
          <p:cNvPicPr>
            <a:picLocks noChangeAspect="1" noChangeArrowheads="1"/>
          </p:cNvPicPr>
          <p:nvPr/>
        </p:nvPicPr>
        <p:blipFill>
          <a:blip r:embed="rId3"/>
          <a:srcRect l="29210" t="16052"/>
          <a:stretch>
            <a:fillRect/>
          </a:stretch>
        </p:blipFill>
        <p:spPr bwMode="auto">
          <a:xfrm>
            <a:off x="0" y="-93663"/>
            <a:ext cx="9144000" cy="695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Заголовок 10"/>
          <p:cNvSpPr>
            <a:spLocks noGrp="1"/>
          </p:cNvSpPr>
          <p:nvPr>
            <p:ph type="title"/>
          </p:nvPr>
        </p:nvSpPr>
        <p:spPr>
          <a:xfrm>
            <a:off x="1042988" y="476250"/>
            <a:ext cx="7643812" cy="1123950"/>
          </a:xfrm>
        </p:spPr>
        <p:txBody>
          <a:bodyPr/>
          <a:lstStyle/>
          <a:p>
            <a:pPr eaLnBrk="1" hangingPunct="1"/>
            <a:r>
              <a:rPr lang="ru-RU" altLang="ru-RU" sz="2000" b="1" smtClean="0">
                <a:solidFill>
                  <a:srgbClr val="2D2901"/>
                </a:solidFill>
                <a:latin typeface="Times New Roman" pitchFamily="18" charset="0"/>
              </a:rPr>
              <a:t>В первую очередь, следует обратить внимание на то, что часть Программы, формируемая участниками образовательных отношений, обеспечивает вариативность современного дошкольного образования, так как отражает:</a:t>
            </a:r>
            <a:br>
              <a:rPr lang="ru-RU" altLang="ru-RU" sz="2000" b="1" smtClean="0">
                <a:solidFill>
                  <a:srgbClr val="2D2901"/>
                </a:solidFill>
                <a:latin typeface="Times New Roman" pitchFamily="18" charset="0"/>
              </a:rPr>
            </a:br>
            <a:endParaRPr lang="ru-RU" sz="2000" smtClean="0">
              <a:latin typeface="Times New Roman" pitchFamily="18" charset="0"/>
            </a:endParaRPr>
          </a:p>
        </p:txBody>
      </p:sp>
      <p:sp>
        <p:nvSpPr>
          <p:cNvPr id="3" name="Блок-схема: перфолента 2"/>
          <p:cNvSpPr/>
          <p:nvPr/>
        </p:nvSpPr>
        <p:spPr>
          <a:xfrm>
            <a:off x="1835150" y="1651000"/>
            <a:ext cx="6049963" cy="1150938"/>
          </a:xfrm>
          <a:prstGeom prst="flowChartPunchedTap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>
                <a:solidFill>
                  <a:srgbClr val="2D2901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Видовое разнообразие учреждений системы дошкольного образования.</a:t>
            </a:r>
            <a:endParaRPr lang="ru-RU" altLang="ru-RU" dirty="0">
              <a:solidFill>
                <a:srgbClr val="2D2901"/>
              </a:solidFill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Блок-схема: перфолента 3"/>
          <p:cNvSpPr/>
          <p:nvPr/>
        </p:nvSpPr>
        <p:spPr>
          <a:xfrm>
            <a:off x="1835150" y="2708275"/>
            <a:ext cx="6081713" cy="1246188"/>
          </a:xfrm>
          <a:prstGeom prst="flowChartPunchedTap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>
                <a:solidFill>
                  <a:srgbClr val="03070D"/>
                </a:solidFill>
                <a:latin typeface="Times New Roman" pitchFamily="18" charset="0"/>
                <a:cs typeface="Arial" charset="0"/>
              </a:rPr>
              <a:t>Наличие приоритетных направлений деятельности детского сада</a:t>
            </a:r>
            <a:endParaRPr lang="ru-RU">
              <a:solidFill>
                <a:srgbClr val="FFFFFF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3" name="Блок-схема: перфолента 12"/>
          <p:cNvSpPr/>
          <p:nvPr/>
        </p:nvSpPr>
        <p:spPr>
          <a:xfrm>
            <a:off x="1909763" y="3716338"/>
            <a:ext cx="6048375" cy="1670050"/>
          </a:xfrm>
          <a:prstGeom prst="flowChartPunchedTap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>
                <a:solidFill>
                  <a:schemeClr val="tx2">
                    <a:lumMod val="10000"/>
                  </a:schemeClr>
                </a:solidFill>
              </a:rPr>
              <a:t>Особенности развития детей конкретной группы с учетом их интересов, желаний, потребностей и способностей, а также запросов родительской общественности.</a:t>
            </a:r>
            <a:endParaRPr lang="ru-RU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4" name="Блок-схема: перфолента 13"/>
          <p:cNvSpPr/>
          <p:nvPr/>
        </p:nvSpPr>
        <p:spPr>
          <a:xfrm>
            <a:off x="1866900" y="5300663"/>
            <a:ext cx="6049963" cy="1557337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>
                <a:solidFill>
                  <a:srgbClr val="03070D"/>
                </a:solidFill>
                <a:latin typeface="Times New Roman" pitchFamily="18" charset="0"/>
                <a:cs typeface="Arial" charset="0"/>
              </a:rPr>
              <a:t>Специфику национально-культурных, демографических, климатических условий, в которых осуществляется образовательный процесс конкретного ДОУ</a:t>
            </a:r>
            <a:endParaRPr lang="ru-RU">
              <a:solidFill>
                <a:srgbClr val="FFFFFF"/>
              </a:solidFill>
              <a:latin typeface="Times New Roman" pitchFamily="18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C:\Users\Татьяна\Desktop\оформление\126 фоны для презентаций\Lab3.jpg"/>
          <p:cNvPicPr>
            <a:picLocks noChangeAspect="1" noChangeArrowheads="1"/>
          </p:cNvPicPr>
          <p:nvPr/>
        </p:nvPicPr>
        <p:blipFill>
          <a:blip r:embed="rId2"/>
          <a:srcRect l="29210" t="16052"/>
          <a:stretch>
            <a:fillRect/>
          </a:stretch>
        </p:blipFill>
        <p:spPr bwMode="auto">
          <a:xfrm>
            <a:off x="0" y="0"/>
            <a:ext cx="9144000" cy="695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Заголовок 10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5575"/>
          </a:xfrm>
        </p:spPr>
        <p:txBody>
          <a:bodyPr/>
          <a:lstStyle/>
          <a:p>
            <a:pPr eaLnBrk="1" hangingPunct="1"/>
            <a:r>
              <a:rPr lang="ru-RU" sz="3200" b="1" smtClean="0">
                <a:latin typeface="Times New Roman" pitchFamily="18" charset="0"/>
              </a:rPr>
              <a:t>соответствие потребностям и интересам воспитанников, возможностям педагогического коллектива</a:t>
            </a:r>
          </a:p>
        </p:txBody>
      </p:sp>
      <p:sp>
        <p:nvSpPr>
          <p:cNvPr id="12" name="Содержимое 11"/>
          <p:cNvSpPr>
            <a:spLocks noGrp="1"/>
          </p:cNvSpPr>
          <p:nvPr>
            <p:ph idx="1"/>
          </p:nvPr>
        </p:nvSpPr>
        <p:spPr>
          <a:xfrm>
            <a:off x="755650" y="1916113"/>
            <a:ext cx="8388350" cy="4525962"/>
          </a:xfrm>
        </p:spPr>
        <p:txBody>
          <a:bodyPr/>
          <a:lstStyle/>
          <a:p>
            <a:pPr eaLnBrk="1" hangingPunct="1"/>
            <a:r>
              <a:rPr lang="ru-RU" smtClean="0">
                <a:latin typeface="Times New Roman" pitchFamily="18" charset="0"/>
              </a:rPr>
              <a:t>учёт особенностей здоровья воспитанников</a:t>
            </a:r>
          </a:p>
          <a:p>
            <a:pPr eaLnBrk="1" hangingPunct="1"/>
            <a:r>
              <a:rPr lang="ru-RU" smtClean="0">
                <a:latin typeface="Times New Roman" pitchFamily="18" charset="0"/>
              </a:rPr>
              <a:t>учёт  интеллектуальных и творческих интересов воспитанников</a:t>
            </a:r>
          </a:p>
          <a:p>
            <a:pPr eaLnBrk="1" hangingPunct="1"/>
            <a:r>
              <a:rPr lang="ru-RU" smtClean="0">
                <a:latin typeface="Times New Roman" pitchFamily="18" charset="0"/>
              </a:rPr>
              <a:t>учёт уровня квалификации и творческих возможностей педагогического коллектива</a:t>
            </a:r>
          </a:p>
          <a:p>
            <a:pPr eaLnBrk="1" hangingPunct="1"/>
            <a:r>
              <a:rPr lang="ru-RU" smtClean="0">
                <a:latin typeface="Times New Roman" pitchFamily="18" charset="0"/>
              </a:rPr>
              <a:t>учёт условий, созданных в организации (предметно – пространственная среда)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C:\Users\Татьяна\Desktop\оформление\126 фоны для презентаций\Lab3.jpg"/>
          <p:cNvPicPr>
            <a:picLocks noChangeAspect="1" noChangeArrowheads="1"/>
          </p:cNvPicPr>
          <p:nvPr/>
        </p:nvPicPr>
        <p:blipFill>
          <a:blip r:embed="rId2"/>
          <a:srcRect l="29210" t="16052"/>
          <a:stretch>
            <a:fillRect/>
          </a:stretch>
        </p:blipFill>
        <p:spPr bwMode="auto">
          <a:xfrm>
            <a:off x="0" y="0"/>
            <a:ext cx="9144000" cy="695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Заголовок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200" b="1" smtClean="0">
                <a:latin typeface="Times New Roman" pitchFamily="18" charset="0"/>
              </a:rPr>
              <a:t>поддержка интересов </a:t>
            </a:r>
            <a:br>
              <a:rPr lang="ru-RU" sz="3200" b="1" smtClean="0">
                <a:latin typeface="Times New Roman" pitchFamily="18" charset="0"/>
              </a:rPr>
            </a:br>
            <a:r>
              <a:rPr lang="ru-RU" sz="3200" b="1" smtClean="0">
                <a:latin typeface="Times New Roman" pitchFamily="18" charset="0"/>
              </a:rPr>
              <a:t>педагогических работников</a:t>
            </a:r>
          </a:p>
        </p:txBody>
      </p:sp>
      <p:sp>
        <p:nvSpPr>
          <p:cNvPr id="12" name="Содержимое 11"/>
          <p:cNvSpPr>
            <a:spLocks noGrp="1"/>
          </p:cNvSpPr>
          <p:nvPr>
            <p:ph idx="1"/>
          </p:nvPr>
        </p:nvSpPr>
        <p:spPr>
          <a:xfrm>
            <a:off x="755650" y="1600200"/>
            <a:ext cx="7931150" cy="4525963"/>
          </a:xfrm>
        </p:spPr>
        <p:txBody>
          <a:bodyPr/>
          <a:lstStyle/>
          <a:p>
            <a:pPr eaLnBrk="1" hangingPunct="1"/>
            <a:r>
              <a:rPr lang="ru-RU" smtClean="0">
                <a:latin typeface="Times New Roman" pitchFamily="18" charset="0"/>
              </a:rPr>
              <a:t>использование кадровых возможностей (наличие  специалистов, педагогов дополнительного образования)</a:t>
            </a:r>
          </a:p>
          <a:p>
            <a:pPr eaLnBrk="1" hangingPunct="1"/>
            <a:r>
              <a:rPr lang="ru-RU" smtClean="0">
                <a:latin typeface="Times New Roman" pitchFamily="18" charset="0"/>
              </a:rPr>
              <a:t>использование творческого потенциала педагогов организации  </a:t>
            </a:r>
          </a:p>
          <a:p>
            <a:pPr eaLnBrk="1" hangingPunct="1"/>
            <a:r>
              <a:rPr lang="ru-RU" smtClean="0">
                <a:latin typeface="Times New Roman" pitchFamily="18" charset="0"/>
              </a:rPr>
              <a:t>включение традиционных для данной организации форм и методов методической работы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C:\Users\Татьяна\Desktop\оформление\126 фоны для презентаций\Lab3.jpg"/>
          <p:cNvPicPr>
            <a:picLocks noChangeAspect="1" noChangeArrowheads="1"/>
          </p:cNvPicPr>
          <p:nvPr/>
        </p:nvPicPr>
        <p:blipFill>
          <a:blip r:embed="rId2"/>
          <a:srcRect l="29210" t="16052"/>
          <a:stretch>
            <a:fillRect/>
          </a:stretch>
        </p:blipFill>
        <p:spPr bwMode="auto">
          <a:xfrm>
            <a:off x="0" y="0"/>
            <a:ext cx="9144000" cy="695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Заголовок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200" b="1" smtClean="0">
                <a:latin typeface="Times New Roman" pitchFamily="18" charset="0"/>
              </a:rPr>
              <a:t>национальные, социокультурные, </a:t>
            </a:r>
            <a:br>
              <a:rPr lang="ru-RU" sz="3200" b="1" smtClean="0">
                <a:latin typeface="Times New Roman" pitchFamily="18" charset="0"/>
              </a:rPr>
            </a:br>
            <a:r>
              <a:rPr lang="ru-RU" sz="3200" b="1" smtClean="0">
                <a:latin typeface="Times New Roman" pitchFamily="18" charset="0"/>
              </a:rPr>
              <a:t>экономические, климатические условия</a:t>
            </a:r>
          </a:p>
        </p:txBody>
      </p:sp>
      <p:sp>
        <p:nvSpPr>
          <p:cNvPr id="12" name="Содержимое 11"/>
          <p:cNvSpPr>
            <a:spLocks noGrp="1"/>
          </p:cNvSpPr>
          <p:nvPr>
            <p:ph idx="1"/>
          </p:nvPr>
        </p:nvSpPr>
        <p:spPr>
          <a:xfrm>
            <a:off x="755650" y="1557338"/>
            <a:ext cx="8388350" cy="4525962"/>
          </a:xfrm>
        </p:spPr>
        <p:txBody>
          <a:bodyPr/>
          <a:lstStyle/>
          <a:p>
            <a:pPr eaLnBrk="1" hangingPunct="1"/>
            <a:r>
              <a:rPr lang="ru-RU" smtClean="0">
                <a:latin typeface="Times New Roman" pitchFamily="18" charset="0"/>
              </a:rPr>
              <a:t>наличие среди воспитанников и родителей представителей различных наций, вероисповеданий</a:t>
            </a:r>
          </a:p>
          <a:p>
            <a:pPr eaLnBrk="1" hangingPunct="1"/>
            <a:r>
              <a:rPr lang="ru-RU" smtClean="0">
                <a:latin typeface="Times New Roman" pitchFamily="18" charset="0"/>
              </a:rPr>
              <a:t>наличие различных типов семей, уровень образования родителей, их социальный статус, экономическое положение</a:t>
            </a:r>
          </a:p>
          <a:p>
            <a:pPr eaLnBrk="1" hangingPunct="1"/>
            <a:r>
              <a:rPr lang="ru-RU" smtClean="0">
                <a:latin typeface="Times New Roman" pitchFamily="18" charset="0"/>
              </a:rPr>
              <a:t> учёт особых климатических условий местоположения дошкольной организации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C:\Users\Татьяна\Desktop\оформление\126 фоны для презентаций\Lab3.jpg"/>
          <p:cNvPicPr>
            <a:picLocks noChangeAspect="1" noChangeArrowheads="1"/>
          </p:cNvPicPr>
          <p:nvPr/>
        </p:nvPicPr>
        <p:blipFill>
          <a:blip r:embed="rId2"/>
          <a:srcRect l="29210" t="16052"/>
          <a:stretch>
            <a:fillRect/>
          </a:stretch>
        </p:blipFill>
        <p:spPr bwMode="auto">
          <a:xfrm>
            <a:off x="0" y="0"/>
            <a:ext cx="9144000" cy="695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Заголовок 10"/>
          <p:cNvSpPr>
            <a:spLocks noGrp="1"/>
          </p:cNvSpPr>
          <p:nvPr>
            <p:ph type="title"/>
          </p:nvPr>
        </p:nvSpPr>
        <p:spPr>
          <a:xfrm>
            <a:off x="611188" y="260350"/>
            <a:ext cx="8229600" cy="1143000"/>
          </a:xfrm>
        </p:spPr>
        <p:txBody>
          <a:bodyPr/>
          <a:lstStyle/>
          <a:p>
            <a:pPr eaLnBrk="1" hangingPunct="1"/>
            <a:r>
              <a:rPr lang="ru-RU" sz="3200" b="1" smtClean="0">
                <a:latin typeface="Times New Roman" pitchFamily="18" charset="0"/>
              </a:rPr>
              <a:t>сложившиеся традиции</a:t>
            </a:r>
          </a:p>
        </p:txBody>
      </p:sp>
      <p:sp>
        <p:nvSpPr>
          <p:cNvPr id="12" name="Содержимое 11"/>
          <p:cNvSpPr>
            <a:spLocks noGrp="1"/>
          </p:cNvSpPr>
          <p:nvPr>
            <p:ph idx="1"/>
          </p:nvPr>
        </p:nvSpPr>
        <p:spPr>
          <a:xfrm>
            <a:off x="684213" y="1600200"/>
            <a:ext cx="8208962" cy="4525963"/>
          </a:xfrm>
        </p:spPr>
        <p:txBody>
          <a:bodyPr/>
          <a:lstStyle/>
          <a:p>
            <a:pPr eaLnBrk="1" hangingPunct="1"/>
            <a:r>
              <a:rPr lang="ru-RU" sz="3000" smtClean="0">
                <a:latin typeface="Times New Roman" pitchFamily="18" charset="0"/>
              </a:rPr>
              <a:t>учёт приоритетных направлений региональной политики</a:t>
            </a:r>
          </a:p>
          <a:p>
            <a:pPr eaLnBrk="1" hangingPunct="1"/>
            <a:r>
              <a:rPr lang="ru-RU" sz="3000" smtClean="0">
                <a:latin typeface="Times New Roman" pitchFamily="18" charset="0"/>
              </a:rPr>
              <a:t>учёт основных мероприятий в муниципалитете, которые затрагивают деятельность дошкольного образования</a:t>
            </a:r>
          </a:p>
          <a:p>
            <a:pPr eaLnBrk="1" hangingPunct="1"/>
            <a:r>
              <a:rPr lang="ru-RU" sz="3000" smtClean="0">
                <a:latin typeface="Times New Roman" pitchFamily="18" charset="0"/>
              </a:rPr>
              <a:t>учёт традиций, сложившихся в данной организации (праздники и развлечения, тематические дни, мероприятия и формы работы с воспитанниками и родителями и т.п.)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 descr="C:\Users\Татьяна\Desktop\оформление\126 фоны для презентаций\Lab3.jpg"/>
          <p:cNvPicPr>
            <a:picLocks noChangeAspect="1" noChangeArrowheads="1"/>
          </p:cNvPicPr>
          <p:nvPr/>
        </p:nvPicPr>
        <p:blipFill>
          <a:blip r:embed="rId2"/>
          <a:srcRect l="29210" t="16052"/>
          <a:stretch>
            <a:fillRect/>
          </a:stretch>
        </p:blipFill>
        <p:spPr bwMode="auto">
          <a:xfrm>
            <a:off x="0" y="0"/>
            <a:ext cx="9144000" cy="695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Прямоугольник 1"/>
          <p:cNvSpPr>
            <a:spLocks noChangeArrowheads="1"/>
          </p:cNvSpPr>
          <p:nvPr/>
        </p:nvSpPr>
        <p:spPr bwMode="auto">
          <a:xfrm>
            <a:off x="1187450" y="428625"/>
            <a:ext cx="7272338" cy="556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2400" b="1">
                <a:solidFill>
                  <a:srgbClr val="2D2901"/>
                </a:solidFill>
                <a:latin typeface="Calibri" pitchFamily="34" charset="0"/>
                <a:cs typeface="Times New Roman" pitchFamily="18" charset="0"/>
              </a:rPr>
              <a:t>Организационный</a:t>
            </a:r>
            <a:r>
              <a:rPr lang="ru-RU" altLang="ru-RU" sz="2400" b="1">
                <a:solidFill>
                  <a:srgbClr val="2D2901"/>
                </a:solidFill>
                <a:latin typeface="Calibri" pitchFamily="34" charset="0"/>
                <a:ea typeface="Cambria Math" pitchFamily="18" charset="0"/>
                <a:cs typeface="Times New Roman" pitchFamily="18" charset="0"/>
              </a:rPr>
              <a:t> раздел </a:t>
            </a:r>
            <a:r>
              <a:rPr lang="ru-RU" altLang="ru-RU" sz="2400">
                <a:solidFill>
                  <a:srgbClr val="2D2901"/>
                </a:solidFill>
                <a:latin typeface="Calibri" pitchFamily="34" charset="0"/>
                <a:cs typeface="Times New Roman" pitchFamily="18" charset="0"/>
              </a:rPr>
              <a:t>включает</a:t>
            </a:r>
            <a:r>
              <a:rPr lang="ru-RU" altLang="ru-RU" sz="2400">
                <a:solidFill>
                  <a:srgbClr val="2D2901"/>
                </a:solidFill>
                <a:latin typeface="Calibri" pitchFamily="34" charset="0"/>
              </a:rPr>
              <a:t> условия реализации Программы: </a:t>
            </a:r>
          </a:p>
          <a:p>
            <a:pPr eaLnBrk="0" hangingPunct="0"/>
            <a:r>
              <a:rPr lang="ru-RU" altLang="ru-RU" sz="2400" u="sng">
                <a:solidFill>
                  <a:srgbClr val="2D2901"/>
                </a:solidFill>
                <a:latin typeface="Calibri" pitchFamily="34" charset="0"/>
              </a:rPr>
              <a:t>Общий  режим дня учреждения и режимы деятельности каждой группы. </a:t>
            </a:r>
            <a:endParaRPr lang="ru-RU" altLang="ru-RU" sz="2400">
              <a:solidFill>
                <a:srgbClr val="2D2901"/>
              </a:solidFill>
              <a:latin typeface="Calibri" pitchFamily="34" charset="0"/>
            </a:endParaRPr>
          </a:p>
          <a:p>
            <a:pPr eaLnBrk="0" hangingPunct="0"/>
            <a:r>
              <a:rPr lang="ru-RU" altLang="ru-RU" sz="2400" u="sng">
                <a:solidFill>
                  <a:srgbClr val="2D2901"/>
                </a:solidFill>
                <a:latin typeface="Calibri" pitchFamily="34" charset="0"/>
              </a:rPr>
              <a:t>Модель воспитательно-образовательного процесса.</a:t>
            </a:r>
            <a:r>
              <a:rPr lang="ru-RU" altLang="ru-RU" sz="2400" b="1" u="sng">
                <a:solidFill>
                  <a:srgbClr val="2D2901"/>
                </a:solidFill>
                <a:latin typeface="Calibri" pitchFamily="34" charset="0"/>
              </a:rPr>
              <a:t> </a:t>
            </a:r>
            <a:endParaRPr lang="ru-RU" altLang="ru-RU" sz="2400">
              <a:solidFill>
                <a:srgbClr val="2D2901"/>
              </a:solidFill>
              <a:latin typeface="Calibri" pitchFamily="34" charset="0"/>
            </a:endParaRPr>
          </a:p>
          <a:p>
            <a:pPr eaLnBrk="0" hangingPunct="0"/>
            <a:r>
              <a:rPr lang="ru-RU" altLang="ru-RU" sz="2400" u="sng">
                <a:solidFill>
                  <a:srgbClr val="2D2901"/>
                </a:solidFill>
                <a:latin typeface="Calibri" pitchFamily="34" charset="0"/>
              </a:rPr>
              <a:t>Комплексно-тематический план; расписание непосредственно-образовательной деятельности, формы образовательной деятельности в режимные моменты.</a:t>
            </a:r>
          </a:p>
          <a:p>
            <a:pPr eaLnBrk="0" hangingPunct="0"/>
            <a:r>
              <a:rPr lang="ru-RU" altLang="ru-RU" sz="2400" u="sng">
                <a:solidFill>
                  <a:srgbClr val="2D2901"/>
                </a:solidFill>
                <a:latin typeface="Calibri" pitchFamily="34" charset="0"/>
              </a:rPr>
              <a:t>Особенности организации развивающей предметно-пространственной среды.</a:t>
            </a:r>
            <a:endParaRPr lang="ru-RU" altLang="ru-RU" sz="2400">
              <a:solidFill>
                <a:srgbClr val="2D2901"/>
              </a:solidFill>
              <a:latin typeface="Calibri" pitchFamily="34" charset="0"/>
            </a:endParaRPr>
          </a:p>
          <a:p>
            <a:r>
              <a:rPr lang="ru-RU" altLang="ru-RU" sz="2400" u="sng">
                <a:solidFill>
                  <a:srgbClr val="2D2901"/>
                </a:solidFill>
                <a:latin typeface="Calibri" pitchFamily="34" charset="0"/>
              </a:rPr>
              <a:t>Кадровое обеспечение</a:t>
            </a:r>
            <a:endParaRPr lang="ru-RU" altLang="ru-RU" sz="2400">
              <a:solidFill>
                <a:srgbClr val="2D2901"/>
              </a:solidFill>
              <a:latin typeface="Calibri" pitchFamily="34" charset="0"/>
            </a:endParaRPr>
          </a:p>
          <a:p>
            <a:r>
              <a:rPr lang="ru-RU" altLang="ru-RU" sz="2400" u="sng">
                <a:solidFill>
                  <a:srgbClr val="2D2901"/>
                </a:solidFill>
                <a:latin typeface="Calibri" pitchFamily="34" charset="0"/>
              </a:rPr>
              <a:t>Описание материально-технического обеспечения Программы.</a:t>
            </a:r>
            <a:endParaRPr lang="ru-RU" altLang="ru-RU" sz="2400" b="1" u="sng">
              <a:solidFill>
                <a:srgbClr val="2D290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C:\Users\Татьяна\Desktop\оформление\126 фоны для презентаций\Lab3.jpg"/>
          <p:cNvPicPr>
            <a:picLocks noChangeAspect="1" noChangeArrowheads="1"/>
          </p:cNvPicPr>
          <p:nvPr/>
        </p:nvPicPr>
        <p:blipFill>
          <a:blip r:embed="rId2"/>
          <a:srcRect l="29210" t="16052"/>
          <a:stretch>
            <a:fillRect/>
          </a:stretch>
        </p:blipFill>
        <p:spPr bwMode="auto">
          <a:xfrm>
            <a:off x="0" y="0"/>
            <a:ext cx="9144000" cy="695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Заголовок 10"/>
          <p:cNvSpPr>
            <a:spLocks noGrp="1"/>
          </p:cNvSpPr>
          <p:nvPr>
            <p:ph type="title" idx="4294967295"/>
          </p:nvPr>
        </p:nvSpPr>
        <p:spPr>
          <a:xfrm>
            <a:off x="755650" y="620713"/>
            <a:ext cx="7942263" cy="782637"/>
          </a:xfrm>
        </p:spPr>
        <p:txBody>
          <a:bodyPr/>
          <a:lstStyle/>
          <a:p>
            <a:pPr eaLnBrk="1" hangingPunct="1"/>
            <a:r>
              <a:rPr lang="ru-RU" sz="3200" b="1" smtClean="0">
                <a:solidFill>
                  <a:schemeClr val="hlink"/>
                </a:solidFill>
                <a:latin typeface="Times New Roman" pitchFamily="18" charset="0"/>
              </a:rPr>
              <a:t>2.Требования к условиям реализации основной образовательной программы дошкольного образования</a:t>
            </a:r>
          </a:p>
        </p:txBody>
      </p:sp>
      <p:sp>
        <p:nvSpPr>
          <p:cNvPr id="12" name="Содержимое 11"/>
          <p:cNvSpPr>
            <a:spLocks noGrp="1"/>
          </p:cNvSpPr>
          <p:nvPr>
            <p:ph idx="4294967295"/>
          </p:nvPr>
        </p:nvSpPr>
        <p:spPr>
          <a:xfrm>
            <a:off x="900113" y="1916113"/>
            <a:ext cx="7993062" cy="421005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sz="3000" smtClean="0">
                <a:latin typeface="Times New Roman" pitchFamily="18" charset="0"/>
              </a:rPr>
              <a:t>Требования к условиям  реализации Программы включают требования к:</a:t>
            </a:r>
          </a:p>
          <a:p>
            <a:pPr eaLnBrk="1" hangingPunct="1"/>
            <a:r>
              <a:rPr lang="ru-RU" sz="3000" smtClean="0">
                <a:latin typeface="Times New Roman" pitchFamily="18" charset="0"/>
              </a:rPr>
              <a:t>психолого-педагогическим,</a:t>
            </a:r>
          </a:p>
          <a:p>
            <a:pPr eaLnBrk="1" hangingPunct="1"/>
            <a:r>
              <a:rPr lang="ru-RU" sz="3000" smtClean="0">
                <a:latin typeface="Times New Roman" pitchFamily="18" charset="0"/>
              </a:rPr>
              <a:t>кадровым,</a:t>
            </a:r>
          </a:p>
          <a:p>
            <a:pPr eaLnBrk="1" hangingPunct="1"/>
            <a:r>
              <a:rPr lang="ru-RU" sz="3000" smtClean="0">
                <a:latin typeface="Times New Roman" pitchFamily="18" charset="0"/>
              </a:rPr>
              <a:t>материально-техническим,</a:t>
            </a:r>
          </a:p>
          <a:p>
            <a:pPr eaLnBrk="1" hangingPunct="1"/>
            <a:r>
              <a:rPr lang="ru-RU" sz="3000" smtClean="0">
                <a:latin typeface="Times New Roman" pitchFamily="18" charset="0"/>
              </a:rPr>
              <a:t>финансовым условиям,</a:t>
            </a:r>
          </a:p>
          <a:p>
            <a:pPr eaLnBrk="1" hangingPunct="1"/>
            <a:r>
              <a:rPr lang="ru-RU" sz="3000" smtClean="0">
                <a:latin typeface="Times New Roman" pitchFamily="18" charset="0"/>
              </a:rPr>
              <a:t>предметно-пространственной среде.</a:t>
            </a:r>
          </a:p>
          <a:p>
            <a:pPr eaLnBrk="1" hangingPunct="1">
              <a:buFont typeface="Arial" charset="0"/>
              <a:buNone/>
            </a:pPr>
            <a:endParaRPr lang="ru-RU" sz="3000" smtClean="0"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C:\Users\Татьяна\Desktop\оформление\126 фоны для презентаций\Lab3.jpg"/>
          <p:cNvPicPr>
            <a:picLocks noChangeAspect="1" noChangeArrowheads="1"/>
          </p:cNvPicPr>
          <p:nvPr/>
        </p:nvPicPr>
        <p:blipFill>
          <a:blip r:embed="rId2"/>
          <a:srcRect l="29210" t="16052"/>
          <a:stretch>
            <a:fillRect/>
          </a:stretch>
        </p:blipFill>
        <p:spPr bwMode="auto">
          <a:xfrm>
            <a:off x="0" y="0"/>
            <a:ext cx="9144000" cy="695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Заголовок 10"/>
          <p:cNvSpPr>
            <a:spLocks noGrp="1"/>
          </p:cNvSpPr>
          <p:nvPr>
            <p:ph type="title" idx="4294967295"/>
          </p:nvPr>
        </p:nvSpPr>
        <p:spPr>
          <a:xfrm>
            <a:off x="755650" y="620713"/>
            <a:ext cx="7942263" cy="782637"/>
          </a:xfrm>
        </p:spPr>
        <p:txBody>
          <a:bodyPr/>
          <a:lstStyle/>
          <a:p>
            <a:pPr eaLnBrk="1" hangingPunct="1"/>
            <a:r>
              <a:rPr lang="ru-RU" sz="3200" b="1" smtClean="0">
                <a:solidFill>
                  <a:schemeClr val="hlink"/>
                </a:solidFill>
                <a:latin typeface="Times New Roman" pitchFamily="18" charset="0"/>
              </a:rPr>
              <a:t>3.Требования к результатам освоения основной образовательной программы дошкольного образования</a:t>
            </a:r>
          </a:p>
        </p:txBody>
      </p:sp>
      <p:sp>
        <p:nvSpPr>
          <p:cNvPr id="12" name="Содержимое 11"/>
          <p:cNvSpPr>
            <a:spLocks noGrp="1"/>
          </p:cNvSpPr>
          <p:nvPr>
            <p:ph idx="4294967295"/>
          </p:nvPr>
        </p:nvSpPr>
        <p:spPr>
          <a:xfrm>
            <a:off x="900113" y="1916113"/>
            <a:ext cx="7993062" cy="4210050"/>
          </a:xfrm>
        </p:spPr>
        <p:txBody>
          <a:bodyPr/>
          <a:lstStyle/>
          <a:p>
            <a:pPr eaLnBrk="1" hangingPunct="1"/>
            <a:r>
              <a:rPr lang="ru-RU" sz="2000" smtClean="0">
                <a:latin typeface="Times New Roman" pitchFamily="18" charset="0"/>
              </a:rPr>
              <a:t>Требования Стандарта к результатам освоения Программы представлены в виде целевых ориентиров дошкольного образования, которые представляют собой возрастные характеристики возможных достижений ребенка на этапе завершения уровня дошкольного образования.</a:t>
            </a:r>
          </a:p>
          <a:p>
            <a:pPr eaLnBrk="1" hangingPunct="1"/>
            <a:r>
              <a:rPr lang="ru-RU" sz="2000" smtClean="0">
                <a:latin typeface="Times New Roman" pitchFamily="18" charset="0"/>
              </a:rPr>
              <a:t>Целевые ориентиры не подлежат непосредственной оценке, в том числе, в виде педагогической диагностики, и не являются основанием для их формального сравнения с реальными достижениями детей. Они не являются основой объективной оценки соответствия установленным требованиям образовательной деятельности и подготовки воспитанников. Освоение Программы не сопровождается проведением промежуточных аттестаций и итоговой аттестации воспитанников. </a:t>
            </a:r>
          </a:p>
          <a:p>
            <a:pPr eaLnBrk="1" hangingPunct="1">
              <a:buFont typeface="Arial" charset="0"/>
              <a:buNone/>
            </a:pPr>
            <a:endParaRPr lang="ru-RU" sz="2000" smtClean="0"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C:\Users\Татьяна\Desktop\оформление\126 фоны для презентаций\Lab3.jpg"/>
          <p:cNvPicPr>
            <a:picLocks noChangeAspect="1" noChangeArrowheads="1"/>
          </p:cNvPicPr>
          <p:nvPr/>
        </p:nvPicPr>
        <p:blipFill>
          <a:blip r:embed="rId2"/>
          <a:srcRect l="29210" t="16052"/>
          <a:stretch>
            <a:fillRect/>
          </a:stretch>
        </p:blipFill>
        <p:spPr bwMode="auto">
          <a:xfrm>
            <a:off x="0" y="-93663"/>
            <a:ext cx="9144000" cy="695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428750" y="765175"/>
            <a:ext cx="7715250" cy="2519363"/>
          </a:xfrm>
        </p:spPr>
        <p:txBody>
          <a:bodyPr/>
          <a:lstStyle/>
          <a:p>
            <a:pPr eaLnBrk="1" hangingPunct="1"/>
            <a:r>
              <a:rPr lang="ru-RU" smtClean="0"/>
              <a:t>Этапы </a:t>
            </a:r>
            <a:br>
              <a:rPr lang="ru-RU" smtClean="0"/>
            </a:br>
            <a:endParaRPr lang="ru-RU" smtClean="0"/>
          </a:p>
        </p:txBody>
      </p:sp>
      <p:sp>
        <p:nvSpPr>
          <p:cNvPr id="4" name="Вертикальный свиток 3"/>
          <p:cNvSpPr/>
          <p:nvPr/>
        </p:nvSpPr>
        <p:spPr>
          <a:xfrm>
            <a:off x="2051050" y="477838"/>
            <a:ext cx="6408738" cy="5832475"/>
          </a:xfrm>
          <a:prstGeom prst="verticalScroll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000" b="1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Этапы </a:t>
            </a:r>
            <a:br>
              <a:rPr lang="ru-RU" sz="4000" b="1">
                <a:solidFill>
                  <a:schemeClr val="tx1"/>
                </a:solidFill>
                <a:latin typeface="Times New Roman" pitchFamily="18" charset="0"/>
                <a:cs typeface="Arial" charset="0"/>
              </a:rPr>
            </a:br>
            <a:r>
              <a:rPr lang="ru-RU" sz="4000" b="1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написания вариативной части образовательной Программы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C:\Users\Татьяна\Desktop\оформление\126 фоны для презентаций\Lab3.jpg"/>
          <p:cNvPicPr>
            <a:picLocks noChangeAspect="1" noChangeArrowheads="1"/>
          </p:cNvPicPr>
          <p:nvPr/>
        </p:nvPicPr>
        <p:blipFill>
          <a:blip r:embed="rId2"/>
          <a:srcRect l="29210" t="16052"/>
          <a:stretch>
            <a:fillRect/>
          </a:stretch>
        </p:blipFill>
        <p:spPr bwMode="auto">
          <a:xfrm>
            <a:off x="0" y="0"/>
            <a:ext cx="9144000" cy="695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Выноска со стрелкой вниз 3"/>
          <p:cNvSpPr/>
          <p:nvPr/>
        </p:nvSpPr>
        <p:spPr>
          <a:xfrm>
            <a:off x="1331913" y="433388"/>
            <a:ext cx="7056437" cy="1646237"/>
          </a:xfrm>
          <a:prstGeom prst="downArrowCallou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На начальном этапе создания данной части Программы необходимо провести мониторинг учета образовательных потребностей, интересов и мотивов воспитанников, членов их семей и педагогов.</a:t>
            </a:r>
            <a:r>
              <a:rPr lang="ru-RU">
                <a:solidFill>
                  <a:srgbClr val="C4BD97"/>
                </a:solidFill>
                <a:latin typeface="Times New Roman" pitchFamily="18" charset="0"/>
                <a:cs typeface="Arial" charset="0"/>
              </a:rPr>
              <a:t>.</a:t>
            </a:r>
          </a:p>
        </p:txBody>
      </p:sp>
      <p:sp>
        <p:nvSpPr>
          <p:cNvPr id="6" name="Выноска со стрелкой вниз 5"/>
          <p:cNvSpPr/>
          <p:nvPr/>
        </p:nvSpPr>
        <p:spPr>
          <a:xfrm>
            <a:off x="1077913" y="2060575"/>
            <a:ext cx="8066087" cy="2925763"/>
          </a:xfrm>
          <a:prstGeom prst="downArrowCallou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На следующем этапе необходимо провести отбор нескольких образовательных программ различной направленности из числа парциальных или созданных самостоятельно образовательной организацией и отвечающих требованиям всех участников согласно их запросов и мотивации. Определение форм и методов  организации работы с воспитанниками</a:t>
            </a:r>
            <a:r>
              <a:rPr lang="ru-RU">
                <a:solidFill>
                  <a:schemeClr val="tx1"/>
                </a:solidFill>
                <a:cs typeface="Arial" charset="0"/>
              </a:rPr>
              <a:t>.</a:t>
            </a:r>
          </a:p>
          <a:p>
            <a:pPr algn="ctr">
              <a:defRPr/>
            </a:pPr>
            <a:endParaRPr lang="ru-RU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7" name="Выноска со стрелкой вниз 6"/>
          <p:cNvSpPr/>
          <p:nvPr/>
        </p:nvSpPr>
        <p:spPr>
          <a:xfrm>
            <a:off x="1439863" y="5002213"/>
            <a:ext cx="7056437" cy="1800225"/>
          </a:xfrm>
          <a:prstGeom prst="downArrowCallou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</a:rPr>
              <a:t>Непосредственное написание части программы с учетом выбранных программ и форм организации  работы с воспитанниками.</a:t>
            </a:r>
            <a:endParaRPr lang="ru-RU" u="sng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C:\Users\Татьяна\Desktop\оформление\126 фоны для презентаций\Lab3.jpg"/>
          <p:cNvPicPr>
            <a:picLocks noChangeAspect="1" noChangeArrowheads="1"/>
          </p:cNvPicPr>
          <p:nvPr/>
        </p:nvPicPr>
        <p:blipFill>
          <a:blip r:embed="rId2"/>
          <a:srcRect l="29210" t="16052"/>
          <a:stretch>
            <a:fillRect/>
          </a:stretch>
        </p:blipFill>
        <p:spPr bwMode="auto">
          <a:xfrm>
            <a:off x="0" y="-393700"/>
            <a:ext cx="9144000" cy="725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200" b="1" smtClean="0">
                <a:solidFill>
                  <a:srgbClr val="FF0000"/>
                </a:solidFill>
                <a:latin typeface="Times New Roman" pitchFamily="18" charset="0"/>
              </a:rPr>
              <a:t>В Стандарте определены три  группы требований к образовательной программе:</a:t>
            </a:r>
          </a:p>
        </p:txBody>
      </p:sp>
      <p:sp>
        <p:nvSpPr>
          <p:cNvPr id="15368" name="Document"/>
          <p:cNvSpPr>
            <a:spLocks noEditPoints="1" noChangeArrowheads="1"/>
          </p:cNvSpPr>
          <p:nvPr/>
        </p:nvSpPr>
        <p:spPr bwMode="auto">
          <a:xfrm>
            <a:off x="1187450" y="2492375"/>
            <a:ext cx="2305050" cy="3384550"/>
          </a:xfrm>
          <a:custGeom>
            <a:avLst/>
            <a:gdLst>
              <a:gd name="T0" fmla="*/ 10757 w 21600"/>
              <a:gd name="T1" fmla="*/ 21632 h 21600"/>
              <a:gd name="T2" fmla="*/ 85 w 21600"/>
              <a:gd name="T3" fmla="*/ 10849 h 21600"/>
              <a:gd name="T4" fmla="*/ 10757 w 21600"/>
              <a:gd name="T5" fmla="*/ 81 h 21600"/>
              <a:gd name="T6" fmla="*/ 21706 w 21600"/>
              <a:gd name="T7" fmla="*/ 10652 h 21600"/>
              <a:gd name="T8" fmla="*/ 10757 w 21600"/>
              <a:gd name="T9" fmla="*/ 21632 h 21600"/>
              <a:gd name="T10" fmla="*/ 0 w 21600"/>
              <a:gd name="T11" fmla="*/ 0 h 21600"/>
              <a:gd name="T12" fmla="*/ 21600 w 21600"/>
              <a:gd name="T13" fmla="*/ 0 h 21600"/>
              <a:gd name="T14" fmla="*/ 21600 w 21600"/>
              <a:gd name="T15" fmla="*/ 21600 h 21600"/>
              <a:gd name="T16" fmla="*/ 977 w 21600"/>
              <a:gd name="T17" fmla="*/ 818 h 21600"/>
              <a:gd name="T18" fmla="*/ 20622 w 21600"/>
              <a:gd name="T19" fmla="*/ 1642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rgbClr val="E6F7A7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r>
              <a:rPr lang="ru-RU" sz="2000" b="1">
                <a:latin typeface="Times New Roman" pitchFamily="18" charset="0"/>
              </a:rPr>
              <a:t>1. Требования к структуре основной образовательной программы дошкольного образования</a:t>
            </a:r>
          </a:p>
        </p:txBody>
      </p:sp>
      <p:sp>
        <p:nvSpPr>
          <p:cNvPr id="15369" name="Document"/>
          <p:cNvSpPr>
            <a:spLocks noEditPoints="1" noChangeArrowheads="1"/>
          </p:cNvSpPr>
          <p:nvPr/>
        </p:nvSpPr>
        <p:spPr bwMode="auto">
          <a:xfrm>
            <a:off x="3995738" y="2276475"/>
            <a:ext cx="2162175" cy="3673475"/>
          </a:xfrm>
          <a:custGeom>
            <a:avLst/>
            <a:gdLst>
              <a:gd name="T0" fmla="*/ 10757 w 21600"/>
              <a:gd name="T1" fmla="*/ 21632 h 21600"/>
              <a:gd name="T2" fmla="*/ 85 w 21600"/>
              <a:gd name="T3" fmla="*/ 10849 h 21600"/>
              <a:gd name="T4" fmla="*/ 10757 w 21600"/>
              <a:gd name="T5" fmla="*/ 81 h 21600"/>
              <a:gd name="T6" fmla="*/ 21706 w 21600"/>
              <a:gd name="T7" fmla="*/ 10652 h 21600"/>
              <a:gd name="T8" fmla="*/ 10757 w 21600"/>
              <a:gd name="T9" fmla="*/ 21632 h 21600"/>
              <a:gd name="T10" fmla="*/ 0 w 21600"/>
              <a:gd name="T11" fmla="*/ 0 h 21600"/>
              <a:gd name="T12" fmla="*/ 21600 w 21600"/>
              <a:gd name="T13" fmla="*/ 0 h 21600"/>
              <a:gd name="T14" fmla="*/ 21600 w 21600"/>
              <a:gd name="T15" fmla="*/ 21600 h 21600"/>
              <a:gd name="T16" fmla="*/ 977 w 21600"/>
              <a:gd name="T17" fmla="*/ 818 h 21600"/>
              <a:gd name="T18" fmla="*/ 20622 w 21600"/>
              <a:gd name="T19" fmla="*/ 1642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rgbClr val="AFC9E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r>
              <a:rPr lang="ru-RU" sz="2000" b="1"/>
              <a:t>2.Требования к условиям  реализации основной образовательной программы дошкольного образования</a:t>
            </a:r>
          </a:p>
        </p:txBody>
      </p:sp>
      <p:sp>
        <p:nvSpPr>
          <p:cNvPr id="15370" name="Document"/>
          <p:cNvSpPr>
            <a:spLocks noEditPoints="1" noChangeArrowheads="1"/>
          </p:cNvSpPr>
          <p:nvPr/>
        </p:nvSpPr>
        <p:spPr bwMode="auto">
          <a:xfrm>
            <a:off x="6516688" y="2492375"/>
            <a:ext cx="2303462" cy="3673475"/>
          </a:xfrm>
          <a:custGeom>
            <a:avLst/>
            <a:gdLst>
              <a:gd name="T0" fmla="*/ 10757 w 21600"/>
              <a:gd name="T1" fmla="*/ 21632 h 21600"/>
              <a:gd name="T2" fmla="*/ 85 w 21600"/>
              <a:gd name="T3" fmla="*/ 10849 h 21600"/>
              <a:gd name="T4" fmla="*/ 10757 w 21600"/>
              <a:gd name="T5" fmla="*/ 81 h 21600"/>
              <a:gd name="T6" fmla="*/ 21706 w 21600"/>
              <a:gd name="T7" fmla="*/ 10652 h 21600"/>
              <a:gd name="T8" fmla="*/ 10757 w 21600"/>
              <a:gd name="T9" fmla="*/ 21632 h 21600"/>
              <a:gd name="T10" fmla="*/ 0 w 21600"/>
              <a:gd name="T11" fmla="*/ 0 h 21600"/>
              <a:gd name="T12" fmla="*/ 21600 w 21600"/>
              <a:gd name="T13" fmla="*/ 0 h 21600"/>
              <a:gd name="T14" fmla="*/ 21600 w 21600"/>
              <a:gd name="T15" fmla="*/ 21600 h 21600"/>
              <a:gd name="T16" fmla="*/ 977 w 21600"/>
              <a:gd name="T17" fmla="*/ 818 h 21600"/>
              <a:gd name="T18" fmla="*/ 20622 w 21600"/>
              <a:gd name="T19" fmla="*/ 1642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rgbClr val="E9B5DE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r>
              <a:rPr lang="ru-RU" sz="2000" b="1"/>
              <a:t>3. Требования к результатам освоения основной образовательной программы дошкольного образования</a:t>
            </a:r>
          </a:p>
          <a:p>
            <a:pPr>
              <a:defRPr/>
            </a:pPr>
            <a:endParaRPr lang="ru-RU"/>
          </a:p>
        </p:txBody>
      </p:sp>
      <p:sp>
        <p:nvSpPr>
          <p:cNvPr id="15366" name="AutoShape 14"/>
          <p:cNvSpPr>
            <a:spLocks noChangeArrowheads="1"/>
          </p:cNvSpPr>
          <p:nvPr/>
        </p:nvSpPr>
        <p:spPr bwMode="auto">
          <a:xfrm>
            <a:off x="4716463" y="1557338"/>
            <a:ext cx="701675" cy="576262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367" name="AutoShape 15"/>
          <p:cNvSpPr>
            <a:spLocks noChangeArrowheads="1"/>
          </p:cNvSpPr>
          <p:nvPr/>
        </p:nvSpPr>
        <p:spPr bwMode="auto">
          <a:xfrm>
            <a:off x="1763713" y="1557338"/>
            <a:ext cx="773112" cy="687387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" name="AutoShape 16"/>
          <p:cNvSpPr>
            <a:spLocks noChangeArrowheads="1"/>
          </p:cNvSpPr>
          <p:nvPr/>
        </p:nvSpPr>
        <p:spPr bwMode="auto">
          <a:xfrm>
            <a:off x="7308850" y="1557338"/>
            <a:ext cx="719138" cy="687387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 descr="C:\Users\Татьяна\Desktop\оформление\126 фоны для презентаций\Lab3.jpg"/>
          <p:cNvPicPr>
            <a:picLocks noChangeAspect="1" noChangeArrowheads="1"/>
          </p:cNvPicPr>
          <p:nvPr/>
        </p:nvPicPr>
        <p:blipFill>
          <a:blip r:embed="rId2"/>
          <a:srcRect l="29210" t="16052"/>
          <a:stretch>
            <a:fillRect/>
          </a:stretch>
        </p:blipFill>
        <p:spPr bwMode="auto">
          <a:xfrm>
            <a:off x="0" y="0"/>
            <a:ext cx="9144000" cy="695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8" name="Объект 1"/>
          <p:cNvSpPr>
            <a:spLocks noGrp="1"/>
          </p:cNvSpPr>
          <p:nvPr>
            <p:ph idx="1"/>
          </p:nvPr>
        </p:nvSpPr>
        <p:spPr>
          <a:xfrm>
            <a:off x="1258888" y="981075"/>
            <a:ext cx="7427912" cy="5145088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ru-RU" altLang="ru-RU" smtClean="0">
                <a:ea typeface="Cambria Math" pitchFamily="18" charset="0"/>
                <a:cs typeface="Calibri" pitchFamily="34" charset="0"/>
              </a:rPr>
              <a:t>Таким образом, программа должна показать как с учетом конкретных условий, особенностей контингента воспитанников, их индивидуальных особенностей и возможностей происходит обновление содержания образовательной деятельности детского сада, создается собственная  образовательная модель. </a:t>
            </a:r>
          </a:p>
          <a:p>
            <a:pPr marL="0" indent="0" eaLnBrk="1" hangingPunct="1"/>
            <a:endParaRPr lang="ru-RU" smtClean="0">
              <a:ea typeface="Cambria Math" pitchFamily="18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 descr="C:\Users\Татьяна\Desktop\оформление\126 фоны для презентаций\Lab3.jpg"/>
          <p:cNvPicPr>
            <a:picLocks noChangeAspect="1" noChangeArrowheads="1"/>
          </p:cNvPicPr>
          <p:nvPr/>
        </p:nvPicPr>
        <p:blipFill>
          <a:blip r:embed="rId2"/>
          <a:srcRect l="29210" t="16052"/>
          <a:stretch>
            <a:fillRect/>
          </a:stretch>
        </p:blipFill>
        <p:spPr bwMode="auto">
          <a:xfrm>
            <a:off x="0" y="-95250"/>
            <a:ext cx="9144000" cy="695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Прямоугольник 5"/>
          <p:cNvSpPr>
            <a:spLocks noChangeArrowheads="1"/>
          </p:cNvSpPr>
          <p:nvPr/>
        </p:nvSpPr>
        <p:spPr bwMode="auto">
          <a:xfrm>
            <a:off x="1403350" y="908050"/>
            <a:ext cx="6408738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3200" b="1">
                <a:solidFill>
                  <a:srgbClr val="2D2901"/>
                </a:solidFill>
                <a:latin typeface="Times New Roman" pitchFamily="18" charset="0"/>
              </a:rPr>
              <a:t>В вариативной части образовательной программы нашего образовательного учреждения «Детского сада№1 Теремок» в содержательном разделе отражена специфика деятельности ДОУ.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C:\Users\Татьяна\Desktop\оформление\126 фоны для презентаций\Lab3.jpg"/>
          <p:cNvPicPr>
            <a:picLocks noChangeAspect="1" noChangeArrowheads="1"/>
          </p:cNvPicPr>
          <p:nvPr/>
        </p:nvPicPr>
        <p:blipFill>
          <a:blip r:embed="rId2"/>
          <a:srcRect l="29210" t="16052"/>
          <a:stretch>
            <a:fillRect/>
          </a:stretch>
        </p:blipFill>
        <p:spPr bwMode="auto">
          <a:xfrm>
            <a:off x="0" y="-93663"/>
            <a:ext cx="9144000" cy="695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6" name="Прямоугольник 1"/>
          <p:cNvSpPr>
            <a:spLocks noChangeArrowheads="1"/>
          </p:cNvSpPr>
          <p:nvPr/>
        </p:nvSpPr>
        <p:spPr bwMode="auto">
          <a:xfrm>
            <a:off x="900113" y="188913"/>
            <a:ext cx="7848600" cy="593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solidFill>
                  <a:srgbClr val="03070D"/>
                </a:solidFill>
                <a:latin typeface="Times New Roman" pitchFamily="18" charset="0"/>
              </a:rPr>
              <a:t>Приоритетным направлением  деятельности нашего образовательного учреждения является осуществление </a:t>
            </a:r>
            <a:r>
              <a:rPr lang="ru-RU" sz="2400" b="1">
                <a:solidFill>
                  <a:srgbClr val="03070D"/>
                </a:solidFill>
                <a:latin typeface="Times New Roman" pitchFamily="18" charset="0"/>
              </a:rPr>
              <a:t>познавательно-речевого развития детей.</a:t>
            </a:r>
          </a:p>
          <a:p>
            <a:pPr algn="ctr"/>
            <a:r>
              <a:rPr lang="ru-RU" sz="2400">
                <a:solidFill>
                  <a:srgbClr val="03070D"/>
                </a:solidFill>
                <a:latin typeface="Times New Roman" pitchFamily="18" charset="0"/>
              </a:rPr>
              <a:t> Вариативная часть основана  на системе работы,   определяющей   построение образовательного процесса в ДОУ с позиций этого развития</a:t>
            </a:r>
          </a:p>
          <a:p>
            <a:pPr algn="ctr"/>
            <a:r>
              <a:rPr lang="ru-RU" sz="2400">
                <a:solidFill>
                  <a:srgbClr val="03070D"/>
                </a:solidFill>
                <a:latin typeface="Times New Roman" pitchFamily="18" charset="0"/>
              </a:rPr>
              <a:t> при условиях :</a:t>
            </a:r>
          </a:p>
          <a:p>
            <a:pPr algn="ctr"/>
            <a:r>
              <a:rPr lang="ru-RU" sz="2400">
                <a:solidFill>
                  <a:srgbClr val="03070D"/>
                </a:solidFill>
                <a:latin typeface="Times New Roman" pitchFamily="18" charset="0"/>
              </a:rPr>
              <a:t>- применение   оптимальных парциальных программ,  образовательных технологий по формированию предпосылок познавательного и речевого развития  у дошкольников;</a:t>
            </a:r>
          </a:p>
          <a:p>
            <a:pPr algn="ctr">
              <a:buFontTx/>
              <a:buChar char="-"/>
            </a:pPr>
            <a:r>
              <a:rPr lang="ru-RU" sz="2400">
                <a:solidFill>
                  <a:srgbClr val="03070D"/>
                </a:solidFill>
                <a:latin typeface="Times New Roman" pitchFamily="18" charset="0"/>
              </a:rPr>
              <a:t>продуктивное партнерское  взаимодействие педагогов и семьи в вопросах познавательного и речевого развития;</a:t>
            </a:r>
          </a:p>
          <a:p>
            <a:pPr algn="ctr">
              <a:buFontTx/>
              <a:buChar char="-"/>
            </a:pPr>
            <a:r>
              <a:rPr lang="ru-RU" sz="2400">
                <a:solidFill>
                  <a:srgbClr val="03070D"/>
                </a:solidFill>
                <a:latin typeface="Times New Roman" pitchFamily="18" charset="0"/>
              </a:rPr>
              <a:t>обогащение предметно-пространственной среды.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C:\Users\Татьяна\Desktop\оформление\126 фоны для презентаций\Lab3.jpg"/>
          <p:cNvPicPr>
            <a:picLocks noChangeAspect="1" noChangeArrowheads="1"/>
          </p:cNvPicPr>
          <p:nvPr/>
        </p:nvPicPr>
        <p:blipFill>
          <a:blip r:embed="rId2"/>
          <a:srcRect l="29210" t="16052"/>
          <a:stretch>
            <a:fillRect/>
          </a:stretch>
        </p:blipFill>
        <p:spPr bwMode="auto">
          <a:xfrm>
            <a:off x="0" y="-93663"/>
            <a:ext cx="9144000" cy="695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0" name="Прямоугольник 2"/>
          <p:cNvSpPr>
            <a:spLocks noChangeArrowheads="1"/>
          </p:cNvSpPr>
          <p:nvPr/>
        </p:nvSpPr>
        <p:spPr bwMode="auto">
          <a:xfrm>
            <a:off x="755650" y="404813"/>
            <a:ext cx="6102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Times New Roman" pitchFamily="18" charset="0"/>
                <a:cs typeface="Times New Roman" pitchFamily="18" charset="0"/>
              </a:rPr>
              <a:t> </a:t>
            </a:r>
            <a:endParaRPr lang="ru-RU">
              <a:solidFill>
                <a:srgbClr val="03070D"/>
              </a:solidFill>
              <a:latin typeface="Cambria Math" pitchFamily="18" charset="0"/>
            </a:endParaRPr>
          </a:p>
        </p:txBody>
      </p:sp>
      <p:sp>
        <p:nvSpPr>
          <p:cNvPr id="37891" name="Rectang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solidFill>
                  <a:srgbClr val="FF0000"/>
                </a:solidFill>
                <a:latin typeface="Times New Roman" pitchFamily="18" charset="0"/>
              </a:rPr>
              <a:t>Парциальные программы</a:t>
            </a:r>
          </a:p>
        </p:txBody>
      </p:sp>
      <p:pic>
        <p:nvPicPr>
          <p:cNvPr id="37892" name="Picture 7" descr="55f5f5cc1a0e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1341438"/>
            <a:ext cx="2311400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9" descr="100594722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00338" y="1844675"/>
            <a:ext cx="2389187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11" descr="55ed162cb462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6463" y="1341438"/>
            <a:ext cx="2432050" cy="374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13" descr="1279027700_25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27763" y="2636838"/>
            <a:ext cx="2381250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 descr="C:\Users\Татьяна\Desktop\оформление\126 фоны для презентаций\Lab3.jpg"/>
          <p:cNvPicPr>
            <a:picLocks noChangeAspect="1" noChangeArrowheads="1"/>
          </p:cNvPicPr>
          <p:nvPr/>
        </p:nvPicPr>
        <p:blipFill>
          <a:blip r:embed="rId2"/>
          <a:srcRect l="29210" t="16052"/>
          <a:stretch>
            <a:fillRect/>
          </a:stretch>
        </p:blipFill>
        <p:spPr bwMode="auto">
          <a:xfrm>
            <a:off x="0" y="-93663"/>
            <a:ext cx="9144000" cy="695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4" name="Прямоугольник 2"/>
          <p:cNvSpPr>
            <a:spLocks noChangeArrowheads="1"/>
          </p:cNvSpPr>
          <p:nvPr/>
        </p:nvSpPr>
        <p:spPr bwMode="auto">
          <a:xfrm>
            <a:off x="755650" y="404813"/>
            <a:ext cx="6102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Times New Roman" pitchFamily="18" charset="0"/>
                <a:cs typeface="Times New Roman" pitchFamily="18" charset="0"/>
              </a:rPr>
              <a:t> </a:t>
            </a:r>
            <a:endParaRPr lang="ru-RU">
              <a:solidFill>
                <a:srgbClr val="03070D"/>
              </a:solidFill>
              <a:latin typeface="Cambria Math" pitchFamily="18" charset="0"/>
            </a:endParaRPr>
          </a:p>
        </p:txBody>
      </p:sp>
      <p:sp>
        <p:nvSpPr>
          <p:cNvPr id="38915" name="Rectang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solidFill>
                  <a:srgbClr val="FF0000"/>
                </a:solidFill>
                <a:latin typeface="Times New Roman" pitchFamily="18" charset="0"/>
              </a:rPr>
              <a:t>Технологии</a:t>
            </a:r>
          </a:p>
        </p:txBody>
      </p:sp>
      <p:sp>
        <p:nvSpPr>
          <p:cNvPr id="38916" name="Rectangle 10"/>
          <p:cNvSpPr>
            <a:spLocks noChangeArrowheads="1"/>
          </p:cNvSpPr>
          <p:nvPr/>
        </p:nvSpPr>
        <p:spPr bwMode="auto">
          <a:xfrm>
            <a:off x="971550" y="1208088"/>
            <a:ext cx="7488238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tabLst>
                <a:tab pos="342900" algn="l"/>
              </a:tabLst>
            </a:pPr>
            <a:r>
              <a:rPr lang="ru-RU" sz="2400">
                <a:latin typeface="Times New Roman" pitchFamily="18" charset="0"/>
              </a:rPr>
              <a:t>- «Здоровьесберегающие технологии в ДОУ» Л.А.Гаврючиной направлены на сохранение и укрепление здоровья     </a:t>
            </a:r>
          </a:p>
          <a:p>
            <a:pPr algn="ctr">
              <a:tabLst>
                <a:tab pos="342900" algn="l"/>
              </a:tabLst>
            </a:pPr>
            <a:r>
              <a:rPr lang="ru-RU" sz="2400">
                <a:latin typeface="Times New Roman" pitchFamily="18" charset="0"/>
              </a:rPr>
              <a:t>     воспитанников ,</a:t>
            </a:r>
          </a:p>
          <a:p>
            <a:pPr algn="ctr">
              <a:tabLst>
                <a:tab pos="342900" algn="l"/>
              </a:tabLst>
            </a:pPr>
            <a:r>
              <a:rPr lang="ru-RU" sz="2400">
                <a:latin typeface="Times New Roman" pitchFamily="18" charset="0"/>
              </a:rPr>
              <a:t>- ТРИЗ- технологии Т.В. Владимировой направлены на развитие мыслительной активности, креативности детей дошкольного возраста ,</a:t>
            </a:r>
          </a:p>
          <a:p>
            <a:pPr algn="ctr">
              <a:tabLst>
                <a:tab pos="342900" algn="l"/>
              </a:tabLst>
            </a:pPr>
            <a:r>
              <a:rPr lang="ru-RU" sz="2400">
                <a:latin typeface="Times New Roman" pitchFamily="18" charset="0"/>
              </a:rPr>
              <a:t>- «От звука к букве» Е.В.Колесниковой направлена на обучение дошкольников элементам грамоты ,</a:t>
            </a:r>
          </a:p>
          <a:p>
            <a:pPr algn="ctr">
              <a:tabLst>
                <a:tab pos="342900" algn="l"/>
              </a:tabLst>
            </a:pPr>
            <a:r>
              <a:rPr lang="ru-RU" sz="2400">
                <a:latin typeface="Times New Roman" pitchFamily="18" charset="0"/>
              </a:rPr>
              <a:t>  -  Программа образования ребенка-дошкольника Л.В.Кузнецовой на формирование основ базовой культуры личности, национальной самобытности.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 descr="C:\Users\Татьяна\Desktop\оформление\126 фоны для презентаций\Lab3.jpg"/>
          <p:cNvPicPr>
            <a:picLocks noChangeAspect="1" noChangeArrowheads="1"/>
          </p:cNvPicPr>
          <p:nvPr/>
        </p:nvPicPr>
        <p:blipFill>
          <a:blip r:embed="rId2"/>
          <a:srcRect l="29210" t="16052"/>
          <a:stretch>
            <a:fillRect/>
          </a:stretch>
        </p:blipFill>
        <p:spPr bwMode="auto">
          <a:xfrm>
            <a:off x="0" y="-95250"/>
            <a:ext cx="9144000" cy="695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8" name="Прямоугольник 2"/>
          <p:cNvSpPr>
            <a:spLocks noChangeArrowheads="1"/>
          </p:cNvSpPr>
          <p:nvPr/>
        </p:nvSpPr>
        <p:spPr bwMode="auto">
          <a:xfrm>
            <a:off x="1116013" y="404813"/>
            <a:ext cx="7704137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2800">
              <a:latin typeface="Calibri" pitchFamily="34" charset="0"/>
            </a:endParaRPr>
          </a:p>
          <a:p>
            <a:pPr algn="ctr"/>
            <a:endParaRPr lang="ru-RU" sz="2800">
              <a:latin typeface="Calibri" pitchFamily="34" charset="0"/>
            </a:endParaRPr>
          </a:p>
          <a:p>
            <a:pPr algn="ctr"/>
            <a:endParaRPr lang="ru-RU" sz="2800">
              <a:latin typeface="Calibri" pitchFamily="34" charset="0"/>
            </a:endParaRPr>
          </a:p>
          <a:p>
            <a:pPr algn="ctr"/>
            <a:endParaRPr lang="ru-RU" sz="2800">
              <a:latin typeface="Calibri" pitchFamily="34" charset="0"/>
            </a:endParaRPr>
          </a:p>
          <a:p>
            <a:pPr algn="ctr"/>
            <a:r>
              <a:rPr lang="ru-RU" sz="3200" b="1">
                <a:solidFill>
                  <a:srgbClr val="FF0000"/>
                </a:solidFill>
                <a:latin typeface="Times New Roman" pitchFamily="18" charset="0"/>
              </a:rPr>
              <a:t>В ДОУ созданы оптимальные условия для реализации задач  приоритетного направления  деятельности нашего учреждения.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 descr="C:\Users\Татьяна\Desktop\оформление\126 фоны для презентаций\Lab3.jpg"/>
          <p:cNvPicPr>
            <a:picLocks noChangeAspect="1" noChangeArrowheads="1"/>
          </p:cNvPicPr>
          <p:nvPr/>
        </p:nvPicPr>
        <p:blipFill>
          <a:blip r:embed="rId2"/>
          <a:srcRect l="29210" t="16052"/>
          <a:stretch>
            <a:fillRect/>
          </a:stretch>
        </p:blipFill>
        <p:spPr bwMode="auto">
          <a:xfrm>
            <a:off x="0" y="-95250"/>
            <a:ext cx="9144000" cy="695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2" name="Прямоугольник 2"/>
          <p:cNvSpPr>
            <a:spLocks noChangeArrowheads="1"/>
          </p:cNvSpPr>
          <p:nvPr/>
        </p:nvSpPr>
        <p:spPr bwMode="auto">
          <a:xfrm>
            <a:off x="1116013" y="404813"/>
            <a:ext cx="7704137" cy="649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rgbClr val="FF0000"/>
                </a:solidFill>
                <a:latin typeface="Times New Roman" pitchFamily="18" charset="0"/>
              </a:rPr>
              <a:t>Для развития познавательной сферы детей в МБДОУ имеются:</a:t>
            </a:r>
          </a:p>
          <a:p>
            <a:r>
              <a:rPr lang="ru-RU" sz="2800">
                <a:latin typeface="Times New Roman" pitchFamily="18" charset="0"/>
              </a:rPr>
              <a:t>- познавательные центры,</a:t>
            </a:r>
          </a:p>
          <a:p>
            <a:pPr>
              <a:buFontTx/>
              <a:buChar char="-"/>
            </a:pPr>
            <a:r>
              <a:rPr lang="ru-RU" sz="2800">
                <a:latin typeface="Times New Roman" pitchFamily="18" charset="0"/>
              </a:rPr>
              <a:t>уголки экспериментирования (старшие группы), </a:t>
            </a:r>
          </a:p>
          <a:p>
            <a:r>
              <a:rPr lang="ru-RU" sz="2800">
                <a:latin typeface="Times New Roman" pitchFamily="18" charset="0"/>
              </a:rPr>
              <a:t>-мини-музеи,</a:t>
            </a:r>
          </a:p>
          <a:p>
            <a:r>
              <a:rPr lang="ru-RU" sz="2800">
                <a:latin typeface="Times New Roman" pitchFamily="18" charset="0"/>
              </a:rPr>
              <a:t>-макеты дорожного движения,</a:t>
            </a:r>
          </a:p>
          <a:p>
            <a:r>
              <a:rPr lang="ru-RU" sz="2800">
                <a:latin typeface="Times New Roman" pitchFamily="18" charset="0"/>
              </a:rPr>
              <a:t>- наборы блоков Дьенеша, палочек Кюйзенера,</a:t>
            </a:r>
          </a:p>
          <a:p>
            <a:r>
              <a:rPr lang="ru-RU" sz="2800">
                <a:latin typeface="Times New Roman" pitchFamily="18" charset="0"/>
              </a:rPr>
              <a:t>- развивающие ширмы,</a:t>
            </a:r>
          </a:p>
          <a:p>
            <a:r>
              <a:rPr lang="ru-RU" sz="2800">
                <a:latin typeface="Times New Roman" pitchFamily="18" charset="0"/>
              </a:rPr>
              <a:t>-библиотеки детских энциклопедий,</a:t>
            </a:r>
          </a:p>
          <a:p>
            <a:r>
              <a:rPr lang="ru-RU" sz="2800">
                <a:latin typeface="Times New Roman" pitchFamily="18" charset="0"/>
              </a:rPr>
              <a:t>-видеофильмы, презентации,</a:t>
            </a:r>
          </a:p>
          <a:p>
            <a:r>
              <a:rPr lang="ru-RU" sz="2800">
                <a:latin typeface="Times New Roman" pitchFamily="18" charset="0"/>
              </a:rPr>
              <a:t>-дидактические игры различного содержания и т.д.</a:t>
            </a:r>
          </a:p>
          <a:p>
            <a:pPr algn="ctr">
              <a:buFontTx/>
              <a:buChar char="-"/>
            </a:pPr>
            <a:endParaRPr lang="ru-RU" sz="2800"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 descr="C:\Users\Татьяна\Desktop\оформление\126 фоны для презентаций\Lab3.jpg"/>
          <p:cNvPicPr>
            <a:picLocks noChangeAspect="1" noChangeArrowheads="1"/>
          </p:cNvPicPr>
          <p:nvPr/>
        </p:nvPicPr>
        <p:blipFill>
          <a:blip r:embed="rId2"/>
          <a:srcRect l="29210" t="16052"/>
          <a:stretch>
            <a:fillRect/>
          </a:stretch>
        </p:blipFill>
        <p:spPr bwMode="auto">
          <a:xfrm>
            <a:off x="0" y="0"/>
            <a:ext cx="9144000" cy="695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Рисунок 1"/>
          <p:cNvPicPr>
            <a:picLocks noChangeAspect="1"/>
          </p:cNvPicPr>
          <p:nvPr/>
        </p:nvPicPr>
        <p:blipFill>
          <a:blip r:embed="rId3">
            <a:lum contrast="18000"/>
          </a:blip>
          <a:srcRect/>
          <a:stretch>
            <a:fillRect/>
          </a:stretch>
        </p:blipFill>
        <p:spPr bwMode="auto">
          <a:xfrm>
            <a:off x="1116013" y="549275"/>
            <a:ext cx="3611562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Рисунок 3"/>
          <p:cNvPicPr>
            <a:picLocks noChangeAspect="1"/>
          </p:cNvPicPr>
          <p:nvPr/>
        </p:nvPicPr>
        <p:blipFill>
          <a:blip r:embed="rId4">
            <a:lum contrast="18000"/>
          </a:blip>
          <a:srcRect/>
          <a:stretch>
            <a:fillRect/>
          </a:stretch>
        </p:blipFill>
        <p:spPr bwMode="auto">
          <a:xfrm>
            <a:off x="5219700" y="549275"/>
            <a:ext cx="3695700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Рисунок 1"/>
          <p:cNvPicPr>
            <a:picLocks noChangeAspect="1"/>
          </p:cNvPicPr>
          <p:nvPr/>
        </p:nvPicPr>
        <p:blipFill>
          <a:blip r:embed="rId5">
            <a:lum contrast="18000"/>
          </a:blip>
          <a:srcRect/>
          <a:stretch>
            <a:fillRect/>
          </a:stretch>
        </p:blipFill>
        <p:spPr bwMode="auto">
          <a:xfrm>
            <a:off x="2627313" y="3500438"/>
            <a:ext cx="4535487" cy="300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 descr="C:\Users\Татьяна\Desktop\оформление\126 фоны для презентаций\Lab3.jpg"/>
          <p:cNvPicPr>
            <a:picLocks noChangeAspect="1" noChangeArrowheads="1"/>
          </p:cNvPicPr>
          <p:nvPr/>
        </p:nvPicPr>
        <p:blipFill>
          <a:blip r:embed="rId2"/>
          <a:srcRect l="29210" t="16052"/>
          <a:stretch>
            <a:fillRect/>
          </a:stretch>
        </p:blipFill>
        <p:spPr bwMode="auto">
          <a:xfrm>
            <a:off x="0" y="0"/>
            <a:ext cx="9144000" cy="695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0" name="Прямоугольник 2"/>
          <p:cNvSpPr>
            <a:spLocks noChangeArrowheads="1"/>
          </p:cNvSpPr>
          <p:nvPr/>
        </p:nvSpPr>
        <p:spPr bwMode="auto">
          <a:xfrm>
            <a:off x="1331913" y="692150"/>
            <a:ext cx="6553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altLang="ru-RU" sz="3200" b="1" i="1">
              <a:solidFill>
                <a:srgbClr val="333A1D"/>
              </a:solidFill>
              <a:latin typeface="Calibri" pitchFamily="34" charset="0"/>
              <a:ea typeface="Cambria Math" pitchFamily="18" charset="0"/>
              <a:cs typeface="Calibri" pitchFamily="34" charset="0"/>
            </a:endParaRPr>
          </a:p>
        </p:txBody>
      </p:sp>
      <p:sp>
        <p:nvSpPr>
          <p:cNvPr id="43011" name="Rectangle 5"/>
          <p:cNvSpPr>
            <a:spLocks noGrp="1"/>
          </p:cNvSpPr>
          <p:nvPr>
            <p:ph type="title"/>
          </p:nvPr>
        </p:nvSpPr>
        <p:spPr>
          <a:xfrm>
            <a:off x="611188" y="692150"/>
            <a:ext cx="8075612" cy="792163"/>
          </a:xfrm>
        </p:spPr>
        <p:txBody>
          <a:bodyPr/>
          <a:lstStyle/>
          <a:p>
            <a:pPr eaLnBrk="1" hangingPunct="1"/>
            <a:r>
              <a:rPr lang="ru-RU" sz="4000" smtClean="0"/>
              <a:t/>
            </a:r>
            <a:br>
              <a:rPr lang="ru-RU" sz="4000" smtClean="0"/>
            </a:br>
            <a:r>
              <a:rPr lang="ru-RU" sz="3200" b="1" smtClean="0">
                <a:solidFill>
                  <a:srgbClr val="FF0000"/>
                </a:solidFill>
                <a:latin typeface="Times New Roman" pitchFamily="18" charset="0"/>
              </a:rPr>
              <a:t>Дополнительные образовательные услуги:</a:t>
            </a:r>
            <a:r>
              <a:rPr lang="ru-RU" sz="2800" smtClean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ru-RU" sz="280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ru-RU" sz="2800" smtClean="0">
                <a:latin typeface="Times New Roman" pitchFamily="18" charset="0"/>
              </a:rPr>
              <a:t>- «Логика» для детей 5-7 лет,</a:t>
            </a:r>
            <a:br>
              <a:rPr lang="ru-RU" sz="2800" smtClean="0">
                <a:latin typeface="Times New Roman" pitchFamily="18" charset="0"/>
              </a:rPr>
            </a:br>
            <a:r>
              <a:rPr lang="ru-RU" sz="2800" smtClean="0">
                <a:latin typeface="Times New Roman" pitchFamily="18" charset="0"/>
              </a:rPr>
              <a:t>- «Приобщение к народным промыслам»</a:t>
            </a:r>
          </a:p>
        </p:txBody>
      </p:sp>
      <p:pic>
        <p:nvPicPr>
          <p:cNvPr id="43012" name="Рисунок 4"/>
          <p:cNvPicPr>
            <a:picLocks noChangeAspect="1"/>
          </p:cNvPicPr>
          <p:nvPr/>
        </p:nvPicPr>
        <p:blipFill>
          <a:blip r:embed="rId3">
            <a:lum contrast="30000"/>
          </a:blip>
          <a:srcRect/>
          <a:stretch>
            <a:fillRect/>
          </a:stretch>
        </p:blipFill>
        <p:spPr bwMode="auto">
          <a:xfrm>
            <a:off x="755650" y="2636838"/>
            <a:ext cx="3875088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Рисунок 5"/>
          <p:cNvPicPr>
            <a:picLocks noChangeAspect="1"/>
          </p:cNvPicPr>
          <p:nvPr/>
        </p:nvPicPr>
        <p:blipFill>
          <a:blip r:embed="rId4">
            <a:lum contrast="30000"/>
          </a:blip>
          <a:srcRect/>
          <a:stretch>
            <a:fillRect/>
          </a:stretch>
        </p:blipFill>
        <p:spPr bwMode="auto">
          <a:xfrm>
            <a:off x="5003800" y="3644900"/>
            <a:ext cx="3935413" cy="295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 descr="C:\Users\Татьяна\Desktop\оформление\126 фоны для презентаций\Lab3.jpg"/>
          <p:cNvPicPr>
            <a:picLocks noChangeAspect="1" noChangeArrowheads="1"/>
          </p:cNvPicPr>
          <p:nvPr/>
        </p:nvPicPr>
        <p:blipFill>
          <a:blip r:embed="rId2"/>
          <a:srcRect l="29210" t="16052"/>
          <a:stretch>
            <a:fillRect/>
          </a:stretch>
        </p:blipFill>
        <p:spPr bwMode="auto">
          <a:xfrm>
            <a:off x="0" y="0"/>
            <a:ext cx="9144000" cy="695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4" name="Rectang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r>
              <a:rPr lang="ru-RU" sz="2800" b="1" smtClean="0">
                <a:solidFill>
                  <a:srgbClr val="FF0000"/>
                </a:solidFill>
                <a:latin typeface="Times New Roman" pitchFamily="18" charset="0"/>
              </a:rPr>
              <a:t>Для реализации речевого развития</a:t>
            </a:r>
            <a:r>
              <a:rPr lang="ru-RU" sz="280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ru-RU" sz="2800" b="1" smtClean="0">
                <a:solidFill>
                  <a:srgbClr val="FF0000"/>
                </a:solidFill>
                <a:latin typeface="Times New Roman" pitchFamily="18" charset="0"/>
              </a:rPr>
              <a:t>дошкольников в МБДОУ имеются:</a:t>
            </a:r>
            <a:br>
              <a:rPr lang="ru-RU" sz="2800" b="1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ru-RU" sz="2800" smtClean="0">
                <a:latin typeface="Times New Roman" pitchFamily="18" charset="0"/>
              </a:rPr>
              <a:t>- театральные уголки,</a:t>
            </a:r>
            <a:br>
              <a:rPr lang="ru-RU" sz="2800" smtClean="0">
                <a:latin typeface="Times New Roman" pitchFamily="18" charset="0"/>
              </a:rPr>
            </a:br>
            <a:r>
              <a:rPr lang="ru-RU" sz="2800" smtClean="0">
                <a:latin typeface="Times New Roman" pitchFamily="18" charset="0"/>
              </a:rPr>
              <a:t>- литературные центы, библиотеки детских книг,</a:t>
            </a:r>
            <a:br>
              <a:rPr lang="ru-RU" sz="2800" smtClean="0">
                <a:latin typeface="Times New Roman" pitchFamily="18" charset="0"/>
              </a:rPr>
            </a:br>
            <a:r>
              <a:rPr lang="ru-RU" sz="2800" smtClean="0">
                <a:latin typeface="Times New Roman" pitchFamily="18" charset="0"/>
              </a:rPr>
              <a:t>-дидактические игры и т.д.</a:t>
            </a:r>
            <a:br>
              <a:rPr lang="ru-RU" sz="2800" smtClean="0">
                <a:latin typeface="Times New Roman" pitchFamily="18" charset="0"/>
              </a:rPr>
            </a:br>
            <a:endParaRPr lang="ru-RU" sz="2800" smtClean="0">
              <a:latin typeface="Times New Roman" pitchFamily="18" charset="0"/>
            </a:endParaRPr>
          </a:p>
        </p:txBody>
      </p:sp>
      <p:pic>
        <p:nvPicPr>
          <p:cNvPr id="44035" name="Рисунок 3"/>
          <p:cNvPicPr>
            <a:picLocks noChangeAspect="1"/>
          </p:cNvPicPr>
          <p:nvPr/>
        </p:nvPicPr>
        <p:blipFill>
          <a:blip r:embed="rId3">
            <a:lum contrast="18000"/>
          </a:blip>
          <a:srcRect/>
          <a:stretch>
            <a:fillRect/>
          </a:stretch>
        </p:blipFill>
        <p:spPr bwMode="auto">
          <a:xfrm>
            <a:off x="1979613" y="3068638"/>
            <a:ext cx="5100637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C:\Users\Татьяна\Desktop\оформление\126 фоны для презентаций\Lab3.jpg"/>
          <p:cNvPicPr>
            <a:picLocks noChangeAspect="1" noChangeArrowheads="1"/>
          </p:cNvPicPr>
          <p:nvPr/>
        </p:nvPicPr>
        <p:blipFill>
          <a:blip r:embed="rId2"/>
          <a:srcRect l="29210" t="16052"/>
          <a:stretch>
            <a:fillRect/>
          </a:stretch>
        </p:blipFill>
        <p:spPr bwMode="auto">
          <a:xfrm>
            <a:off x="0" y="0"/>
            <a:ext cx="9144000" cy="695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827088" y="765175"/>
            <a:ext cx="7772400" cy="5759450"/>
          </a:xfrm>
        </p:spPr>
        <p:txBody>
          <a:bodyPr/>
          <a:lstStyle/>
          <a:p>
            <a:pPr marL="838200" indent="-838200" algn="l" eaLnBrk="1" hangingPunct="1">
              <a:buFontTx/>
              <a:buAutoNum type="arabicPeriod"/>
            </a:pPr>
            <a:r>
              <a:rPr lang="ru-RU" sz="2800" b="1" smtClean="0">
                <a:solidFill>
                  <a:schemeClr val="hlink"/>
                </a:solidFill>
                <a:latin typeface="Times New Roman" pitchFamily="18" charset="0"/>
              </a:rPr>
              <a:t>Требования к структуре основной образовательной программы дошкольного образования.</a:t>
            </a:r>
            <a:br>
              <a:rPr lang="ru-RU" sz="2800" b="1" smtClean="0">
                <a:solidFill>
                  <a:schemeClr val="hlink"/>
                </a:solidFill>
                <a:latin typeface="Times New Roman" pitchFamily="18" charset="0"/>
              </a:rPr>
            </a:br>
            <a:r>
              <a:rPr lang="ru-RU" sz="2800" smtClean="0">
                <a:latin typeface="Times New Roman" pitchFamily="18" charset="0"/>
              </a:rPr>
              <a:t>Содержание Программы должно обеспечивать развитие личности, мотивации и способностей детей в различных видах деятельности и охватывать следующие </a:t>
            </a:r>
            <a:r>
              <a:rPr lang="ru-RU" sz="2800" smtClean="0">
                <a:solidFill>
                  <a:srgbClr val="FF0000"/>
                </a:solidFill>
                <a:latin typeface="Times New Roman" pitchFamily="18" charset="0"/>
              </a:rPr>
              <a:t>образовательные области:</a:t>
            </a:r>
            <a:br>
              <a:rPr lang="ru-RU" sz="280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ru-RU" sz="2800" smtClean="0">
                <a:latin typeface="Times New Roman" pitchFamily="18" charset="0"/>
              </a:rPr>
              <a:t>- социально-коммуникативное развитие;</a:t>
            </a:r>
            <a:br>
              <a:rPr lang="ru-RU" sz="2800" smtClean="0">
                <a:latin typeface="Times New Roman" pitchFamily="18" charset="0"/>
              </a:rPr>
            </a:br>
            <a:r>
              <a:rPr lang="ru-RU" sz="2800" smtClean="0">
                <a:latin typeface="Times New Roman" pitchFamily="18" charset="0"/>
              </a:rPr>
              <a:t>- познавательное развитие;</a:t>
            </a:r>
            <a:br>
              <a:rPr lang="ru-RU" sz="2800" smtClean="0">
                <a:latin typeface="Times New Roman" pitchFamily="18" charset="0"/>
              </a:rPr>
            </a:br>
            <a:r>
              <a:rPr lang="ru-RU" sz="2800" smtClean="0">
                <a:latin typeface="Times New Roman" pitchFamily="18" charset="0"/>
              </a:rPr>
              <a:t>- речевое развитие;</a:t>
            </a:r>
            <a:br>
              <a:rPr lang="ru-RU" sz="2800" smtClean="0">
                <a:latin typeface="Times New Roman" pitchFamily="18" charset="0"/>
              </a:rPr>
            </a:br>
            <a:r>
              <a:rPr lang="ru-RU" sz="2800" smtClean="0">
                <a:latin typeface="Times New Roman" pitchFamily="18" charset="0"/>
              </a:rPr>
              <a:t>- художественно-эстетическое развитие;</a:t>
            </a:r>
            <a:br>
              <a:rPr lang="ru-RU" sz="2800" smtClean="0">
                <a:latin typeface="Times New Roman" pitchFamily="18" charset="0"/>
              </a:rPr>
            </a:br>
            <a:r>
              <a:rPr lang="ru-RU" sz="2800" smtClean="0">
                <a:latin typeface="Times New Roman" pitchFamily="18" charset="0"/>
              </a:rPr>
              <a:t>- физическое развитие.</a:t>
            </a:r>
            <a:r>
              <a:rPr lang="ru-RU" sz="2000" b="1" smtClean="0">
                <a:solidFill>
                  <a:schemeClr val="hlink"/>
                </a:solidFill>
                <a:latin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 descr="C:\Users\Татьяна\Desktop\оформление\126 фоны для презентаций\Lab3.jpg"/>
          <p:cNvPicPr>
            <a:picLocks noChangeAspect="1" noChangeArrowheads="1"/>
          </p:cNvPicPr>
          <p:nvPr/>
        </p:nvPicPr>
        <p:blipFill>
          <a:blip r:embed="rId2"/>
          <a:srcRect l="29210" t="16052"/>
          <a:stretch>
            <a:fillRect/>
          </a:stretch>
        </p:blipFill>
        <p:spPr bwMode="auto">
          <a:xfrm>
            <a:off x="0" y="0"/>
            <a:ext cx="9144000" cy="695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8" name="Прямоугольник 2"/>
          <p:cNvSpPr>
            <a:spLocks noChangeArrowheads="1"/>
          </p:cNvSpPr>
          <p:nvPr/>
        </p:nvSpPr>
        <p:spPr bwMode="auto">
          <a:xfrm>
            <a:off x="1331913" y="692150"/>
            <a:ext cx="6553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altLang="ru-RU" sz="3200" b="1" i="1">
              <a:solidFill>
                <a:srgbClr val="333A1D"/>
              </a:solidFill>
              <a:latin typeface="Calibri" pitchFamily="34" charset="0"/>
              <a:ea typeface="Cambria Math" pitchFamily="18" charset="0"/>
              <a:cs typeface="Calibri" pitchFamily="34" charset="0"/>
            </a:endParaRPr>
          </a:p>
        </p:txBody>
      </p:sp>
      <p:pic>
        <p:nvPicPr>
          <p:cNvPr id="45059" name="Picture 4" descr="изображение 005"/>
          <p:cNvPicPr>
            <a:picLocks noChangeAspect="1" noChangeArrowheads="1"/>
          </p:cNvPicPr>
          <p:nvPr/>
        </p:nvPicPr>
        <p:blipFill>
          <a:blip r:embed="rId3">
            <a:lum contrast="24000"/>
          </a:blip>
          <a:srcRect/>
          <a:stretch>
            <a:fillRect/>
          </a:stretch>
        </p:blipFill>
        <p:spPr bwMode="auto">
          <a:xfrm>
            <a:off x="684213" y="1268413"/>
            <a:ext cx="4608512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0" name="Rectangle 5"/>
          <p:cNvSpPr>
            <a:spLocks noGrp="1"/>
          </p:cNvSpPr>
          <p:nvPr>
            <p:ph type="title"/>
          </p:nvPr>
        </p:nvSpPr>
        <p:spPr>
          <a:xfrm>
            <a:off x="539750" y="260350"/>
            <a:ext cx="8229600" cy="1143000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rgbClr val="FF0000"/>
                </a:solidFill>
                <a:latin typeface="Times New Roman" pitchFamily="18" charset="0"/>
              </a:rPr>
              <a:t>Коррекция речевых недостатков</a:t>
            </a:r>
          </a:p>
        </p:txBody>
      </p:sp>
      <p:pic>
        <p:nvPicPr>
          <p:cNvPr id="45061" name="Picture 6" descr="изображение 009"/>
          <p:cNvPicPr>
            <a:picLocks noChangeAspect="1" noChangeArrowheads="1"/>
          </p:cNvPicPr>
          <p:nvPr/>
        </p:nvPicPr>
        <p:blipFill>
          <a:blip r:embed="rId4">
            <a:lum contrast="24000"/>
          </a:blip>
          <a:srcRect/>
          <a:stretch>
            <a:fillRect/>
          </a:stretch>
        </p:blipFill>
        <p:spPr bwMode="auto">
          <a:xfrm>
            <a:off x="4643438" y="3644900"/>
            <a:ext cx="4284662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 descr="C:\Users\Татьяна\Desktop\оформление\126 фоны для презентаций\Lab3.jpg"/>
          <p:cNvPicPr>
            <a:picLocks noChangeAspect="1" noChangeArrowheads="1"/>
          </p:cNvPicPr>
          <p:nvPr/>
        </p:nvPicPr>
        <p:blipFill>
          <a:blip r:embed="rId2"/>
          <a:srcRect l="29210" t="16052"/>
          <a:stretch>
            <a:fillRect/>
          </a:stretch>
        </p:blipFill>
        <p:spPr bwMode="auto">
          <a:xfrm>
            <a:off x="0" y="-95250"/>
            <a:ext cx="9144000" cy="695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2" name="Rectang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513" cy="2290762"/>
          </a:xfrm>
        </p:spPr>
        <p:txBody>
          <a:bodyPr/>
          <a:lstStyle/>
          <a:p>
            <a:pPr eaLnBrk="1" hangingPunct="1"/>
            <a:r>
              <a:rPr lang="ru-RU" sz="2800" b="1" smtClean="0">
                <a:solidFill>
                  <a:srgbClr val="FF0000"/>
                </a:solidFill>
                <a:latin typeface="Times New Roman" pitchFamily="18" charset="0"/>
              </a:rPr>
              <a:t>Реализация регионального компонента:</a:t>
            </a:r>
            <a:br>
              <a:rPr lang="ru-RU" sz="2800" b="1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ru-RU" sz="2000" smtClean="0">
                <a:latin typeface="Times New Roman" pitchFamily="18" charset="0"/>
              </a:rPr>
              <a:t> - уголки краеведения (образцы символики края, альбомы: профессии местности, родные фотопейзажи, гербарии растений, изделия и предметы декоративно-прикладного искусства: вышивка, посуда, народные игрушки, подборки иллюстративного материала региональной тематики и т.)</a:t>
            </a:r>
            <a:r>
              <a:rPr lang="ru-RU" sz="4000" smtClean="0"/>
              <a:t> </a:t>
            </a:r>
          </a:p>
        </p:txBody>
      </p:sp>
      <p:pic>
        <p:nvPicPr>
          <p:cNvPr id="46083" name="Picture 4" descr="Изображение 1255"/>
          <p:cNvPicPr>
            <a:picLocks noChangeAspect="1" noChangeArrowheads="1"/>
          </p:cNvPicPr>
          <p:nvPr/>
        </p:nvPicPr>
        <p:blipFill>
          <a:blip r:embed="rId3">
            <a:lum contrast="36000"/>
          </a:blip>
          <a:srcRect/>
          <a:stretch>
            <a:fillRect/>
          </a:stretch>
        </p:blipFill>
        <p:spPr bwMode="auto">
          <a:xfrm>
            <a:off x="2339975" y="2511425"/>
            <a:ext cx="5040313" cy="377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 descr="C:\Users\Татьяна\Desktop\оформление\126 фоны для презентаций\Lab3.jpg"/>
          <p:cNvPicPr>
            <a:picLocks noChangeAspect="1" noChangeArrowheads="1"/>
          </p:cNvPicPr>
          <p:nvPr/>
        </p:nvPicPr>
        <p:blipFill>
          <a:blip r:embed="rId2"/>
          <a:srcRect l="29210" t="16052"/>
          <a:stretch>
            <a:fillRect/>
          </a:stretch>
        </p:blipFill>
        <p:spPr bwMode="auto">
          <a:xfrm>
            <a:off x="0" y="0"/>
            <a:ext cx="9144000" cy="695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6" name="Прямоугольник 2"/>
          <p:cNvSpPr>
            <a:spLocks noChangeArrowheads="1"/>
          </p:cNvSpPr>
          <p:nvPr/>
        </p:nvSpPr>
        <p:spPr bwMode="auto">
          <a:xfrm>
            <a:off x="971550" y="476250"/>
            <a:ext cx="7056438" cy="436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2800" b="1">
              <a:solidFill>
                <a:srgbClr val="03070D"/>
              </a:solidFill>
              <a:latin typeface="Times New Roman" pitchFamily="18" charset="0"/>
            </a:endParaRPr>
          </a:p>
          <a:p>
            <a:pPr algn="ctr"/>
            <a:endParaRPr lang="ru-RU" sz="2800" b="1">
              <a:solidFill>
                <a:srgbClr val="03070D"/>
              </a:solidFill>
              <a:latin typeface="Times New Roman" pitchFamily="18" charset="0"/>
            </a:endParaRPr>
          </a:p>
          <a:p>
            <a:pPr algn="ctr"/>
            <a:endParaRPr lang="ru-RU" sz="2800" b="1">
              <a:solidFill>
                <a:srgbClr val="03070D"/>
              </a:solidFill>
              <a:latin typeface="Times New Roman" pitchFamily="18" charset="0"/>
            </a:endParaRPr>
          </a:p>
          <a:p>
            <a:pPr algn="ctr"/>
            <a:r>
              <a:rPr lang="ru-RU" sz="2800" b="1">
                <a:solidFill>
                  <a:srgbClr val="03070D"/>
                </a:solidFill>
                <a:latin typeface="Times New Roman" pitchFamily="18" charset="0"/>
              </a:rPr>
              <a:t>В данном разделе также отражены особенности  взаимодействия ДОУ с семьей, обеспечение преемственности детского сада и школы в развитии воспитанников, охватывающие  разнообразные формы работы.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 descr="C:\Users\Татьяна\Desktop\оформление\126 фоны для презентаций\Lab3.jpg"/>
          <p:cNvPicPr>
            <a:picLocks noChangeAspect="1" noChangeArrowheads="1"/>
          </p:cNvPicPr>
          <p:nvPr/>
        </p:nvPicPr>
        <p:blipFill>
          <a:blip r:embed="rId2"/>
          <a:srcRect l="29210" t="16052"/>
          <a:stretch>
            <a:fillRect/>
          </a:stretch>
        </p:blipFill>
        <p:spPr bwMode="auto">
          <a:xfrm>
            <a:off x="0" y="0"/>
            <a:ext cx="9144000" cy="695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0" name="Прямоугольник 2"/>
          <p:cNvSpPr>
            <a:spLocks noChangeArrowheads="1"/>
          </p:cNvSpPr>
          <p:nvPr/>
        </p:nvSpPr>
        <p:spPr bwMode="auto">
          <a:xfrm>
            <a:off x="1331913" y="692150"/>
            <a:ext cx="6553200" cy="447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3200" b="1">
                <a:latin typeface="Times New Roman" pitchFamily="18" charset="0"/>
                <a:ea typeface="Cambria Math" pitchFamily="18" charset="0"/>
                <a:cs typeface="Calibri" pitchFamily="34" charset="0"/>
              </a:rPr>
              <a:t>Работа по составлению вариативной части Программы требует большой углублённой и длительной  творческой работы всего педагогического коллектива учреждения. </a:t>
            </a:r>
          </a:p>
          <a:p>
            <a:pPr algn="ctr"/>
            <a:endParaRPr lang="ru-RU" altLang="ru-RU" sz="3200" b="1">
              <a:latin typeface="Times New Roman" pitchFamily="18" charset="0"/>
              <a:ea typeface="Cambria Math" pitchFamily="18" charset="0"/>
              <a:cs typeface="Calibri" pitchFamily="34" charset="0"/>
            </a:endParaRPr>
          </a:p>
          <a:p>
            <a:pPr algn="ctr"/>
            <a:endParaRPr lang="ru-RU" altLang="ru-RU" sz="3200" b="1">
              <a:latin typeface="Times New Roman" pitchFamily="18" charset="0"/>
              <a:ea typeface="Cambria Math" pitchFamily="18" charset="0"/>
              <a:cs typeface="Calibri" pitchFamily="34" charset="0"/>
            </a:endParaRPr>
          </a:p>
          <a:p>
            <a:pPr algn="ctr"/>
            <a:r>
              <a:rPr lang="ru-RU" altLang="ru-RU" sz="3200" b="1">
                <a:latin typeface="Times New Roman" pitchFamily="18" charset="0"/>
                <a:ea typeface="Cambria Math" pitchFamily="18" charset="0"/>
                <a:cs typeface="Calibri" pitchFamily="34" charset="0"/>
              </a:rPr>
              <a:t>               Желаем  успехов!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 descr="C:\Users\Татьяна\Desktop\оформление\126 фоны для презентаций\Lab3.jpg"/>
          <p:cNvPicPr>
            <a:picLocks noChangeAspect="1" noChangeArrowheads="1"/>
          </p:cNvPicPr>
          <p:nvPr/>
        </p:nvPicPr>
        <p:blipFill>
          <a:blip r:embed="rId2"/>
          <a:srcRect l="29210" t="16052"/>
          <a:stretch>
            <a:fillRect/>
          </a:stretch>
        </p:blipFill>
        <p:spPr bwMode="auto">
          <a:xfrm>
            <a:off x="0" y="0"/>
            <a:ext cx="9144000" cy="695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Текст 5"/>
          <p:cNvSpPr>
            <a:spLocks noGrp="1"/>
          </p:cNvSpPr>
          <p:nvPr>
            <p:ph type="body" idx="4294967295"/>
          </p:nvPr>
        </p:nvSpPr>
        <p:spPr>
          <a:xfrm>
            <a:off x="722313" y="620713"/>
            <a:ext cx="8421687" cy="3960812"/>
          </a:xfrm>
        </p:spPr>
        <p:txBody>
          <a:bodyPr rtlCol="0">
            <a:no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6000" b="1" dirty="0" smtClean="0">
              <a:solidFill>
                <a:schemeClr val="accent1">
                  <a:lumMod val="75000"/>
                </a:schemeClr>
              </a:solidFill>
              <a:latin typeface="BatangChe" pitchFamily="49" charset="-127"/>
              <a:ea typeface="BatangChe" pitchFamily="49" charset="-127"/>
              <a:cs typeface="AngsanaUPC" pitchFamily="18" charset="-34"/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6000" b="1" dirty="0" smtClean="0">
                <a:solidFill>
                  <a:schemeClr val="accent1">
                    <a:lumMod val="75000"/>
                  </a:schemeClr>
                </a:solidFill>
                <a:latin typeface="BatangChe" pitchFamily="49" charset="-127"/>
                <a:ea typeface="BatangChe" pitchFamily="49" charset="-127"/>
                <a:cs typeface="AngsanaUPC" pitchFamily="18" charset="-34"/>
              </a:rPr>
              <a:t>Спасибо 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6000" b="1" dirty="0" smtClean="0">
                <a:solidFill>
                  <a:schemeClr val="accent1">
                    <a:lumMod val="75000"/>
                  </a:schemeClr>
                </a:solidFill>
                <a:latin typeface="BatangChe" pitchFamily="49" charset="-127"/>
                <a:ea typeface="BatangChe" pitchFamily="49" charset="-127"/>
                <a:cs typeface="AngsanaUPC" pitchFamily="18" charset="-34"/>
              </a:rPr>
              <a:t>за </a:t>
            </a:r>
            <a:r>
              <a:rPr lang="ru-RU" sz="6000" b="1" dirty="0">
                <a:solidFill>
                  <a:schemeClr val="accent1">
                    <a:lumMod val="75000"/>
                  </a:schemeClr>
                </a:solidFill>
                <a:latin typeface="BatangChe" pitchFamily="49" charset="-127"/>
                <a:ea typeface="BatangChe" pitchFamily="49" charset="-127"/>
                <a:cs typeface="AngsanaUPC" pitchFamily="18" charset="-34"/>
              </a:rPr>
              <a:t>внимание!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6000" b="1" dirty="0">
              <a:solidFill>
                <a:schemeClr val="tx2">
                  <a:lumMod val="75000"/>
                </a:schemeClr>
              </a:solidFill>
              <a:latin typeface="Aquarelle" pitchFamily="66" charset="-5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C:\Users\Татьяна\Desktop\оформление\126 фоны для презентаций\Lab3.jpg"/>
          <p:cNvPicPr>
            <a:picLocks noChangeAspect="1" noChangeArrowheads="1"/>
          </p:cNvPicPr>
          <p:nvPr/>
        </p:nvPicPr>
        <p:blipFill>
          <a:blip r:embed="rId2"/>
          <a:srcRect l="29210" t="16052"/>
          <a:stretch>
            <a:fillRect/>
          </a:stretch>
        </p:blipFill>
        <p:spPr bwMode="auto">
          <a:xfrm>
            <a:off x="0" y="-93663"/>
            <a:ext cx="9144000" cy="695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Заголовок 4"/>
          <p:cNvSpPr>
            <a:spLocks noGrp="1"/>
          </p:cNvSpPr>
          <p:nvPr>
            <p:ph type="title"/>
          </p:nvPr>
        </p:nvSpPr>
        <p:spPr>
          <a:xfrm>
            <a:off x="755650" y="274638"/>
            <a:ext cx="8064500" cy="1930400"/>
          </a:xfrm>
        </p:spPr>
        <p:txBody>
          <a:bodyPr/>
          <a:lstStyle/>
          <a:p>
            <a:pPr eaLnBrk="1" hangingPunct="1"/>
            <a:r>
              <a:rPr lang="ru-RU" sz="2400" b="1" smtClean="0">
                <a:latin typeface="Times New Roman" pitchFamily="18" charset="0"/>
              </a:rPr>
              <a:t>В соответствии с ФГОС дошкольного образования основная образовательная программа дошкольного образования дошкольной образовательной организации (далее - Программа) должна содержать две части: </a:t>
            </a:r>
            <a:br>
              <a:rPr lang="ru-RU" sz="2400" b="1" smtClean="0">
                <a:latin typeface="Times New Roman" pitchFamily="18" charset="0"/>
              </a:rPr>
            </a:br>
            <a:endParaRPr lang="ru-RU" sz="2400" b="1" smtClean="0">
              <a:latin typeface="Times New Roman" pitchFamily="18" charset="0"/>
            </a:endParaRPr>
          </a:p>
        </p:txBody>
      </p:sp>
      <p:sp>
        <p:nvSpPr>
          <p:cNvPr id="13" name="Блок-схема: память с прямым доступом 12"/>
          <p:cNvSpPr/>
          <p:nvPr/>
        </p:nvSpPr>
        <p:spPr>
          <a:xfrm>
            <a:off x="611188" y="2565400"/>
            <a:ext cx="3816350" cy="2592388"/>
          </a:xfrm>
          <a:prstGeom prst="flowChartMagneticDrum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основная часть</a:t>
            </a:r>
          </a:p>
        </p:txBody>
      </p:sp>
      <p:sp>
        <p:nvSpPr>
          <p:cNvPr id="14" name="Блок-схема: память с прямым доступом 13"/>
          <p:cNvSpPr/>
          <p:nvPr/>
        </p:nvSpPr>
        <p:spPr>
          <a:xfrm>
            <a:off x="4500563" y="2565400"/>
            <a:ext cx="4427537" cy="2592388"/>
          </a:xfrm>
          <a:prstGeom prst="flowChartMagneticDrum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1"/>
                </a:solidFill>
              </a:rPr>
              <a:t>часть, формируемая участниками образовательных отношений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C:\Users\Татьяна\Desktop\оформление\126 фоны для презентаций\Lab3.jpg"/>
          <p:cNvPicPr>
            <a:picLocks noChangeAspect="1" noChangeArrowheads="1"/>
          </p:cNvPicPr>
          <p:nvPr/>
        </p:nvPicPr>
        <p:blipFill>
          <a:blip r:embed="rId2"/>
          <a:srcRect l="29210" t="16052"/>
          <a:stretch>
            <a:fillRect/>
          </a:stretch>
        </p:blipFill>
        <p:spPr bwMode="auto">
          <a:xfrm>
            <a:off x="0" y="0"/>
            <a:ext cx="9144000" cy="695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Заголовок 4"/>
          <p:cNvSpPr>
            <a:spLocks noGrp="1"/>
          </p:cNvSpPr>
          <p:nvPr>
            <p:ph type="title"/>
          </p:nvPr>
        </p:nvSpPr>
        <p:spPr>
          <a:xfrm>
            <a:off x="755650" y="274638"/>
            <a:ext cx="8064500" cy="1930400"/>
          </a:xfrm>
        </p:spPr>
        <p:txBody>
          <a:bodyPr/>
          <a:lstStyle/>
          <a:p>
            <a:pPr eaLnBrk="1" hangingPunct="1"/>
            <a:r>
              <a:rPr lang="ru-RU" sz="3200" b="1" smtClean="0">
                <a:latin typeface="Times New Roman" pitchFamily="18" charset="0"/>
              </a:rPr>
              <a:t>основная общеобразовательная программа дошкольного образования </a:t>
            </a:r>
            <a:br>
              <a:rPr lang="ru-RU" sz="3200" b="1" smtClean="0">
                <a:latin typeface="Times New Roman" pitchFamily="18" charset="0"/>
              </a:rPr>
            </a:br>
            <a:r>
              <a:rPr lang="ru-RU" sz="3200" b="1" smtClean="0">
                <a:latin typeface="Times New Roman" pitchFamily="18" charset="0"/>
              </a:rPr>
              <a:t>дошкольной образовательной организации</a:t>
            </a:r>
            <a:r>
              <a:rPr lang="ru-RU" sz="3200" b="1" smtClean="0"/>
              <a:t> </a:t>
            </a:r>
          </a:p>
        </p:txBody>
      </p:sp>
      <p:sp>
        <p:nvSpPr>
          <p:cNvPr id="13" name="Блок-схема: память с прямым доступом 12"/>
          <p:cNvSpPr/>
          <p:nvPr/>
        </p:nvSpPr>
        <p:spPr>
          <a:xfrm>
            <a:off x="1331913" y="2493963"/>
            <a:ext cx="4427537" cy="2592387"/>
          </a:xfrm>
          <a:prstGeom prst="flowChartMagneticDrum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основная часть</a:t>
            </a:r>
          </a:p>
          <a:p>
            <a:pPr algn="ctr">
              <a:defRPr/>
            </a:pPr>
            <a:r>
              <a:rPr lang="ru-RU" sz="3200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(не менее 60%)</a:t>
            </a:r>
          </a:p>
        </p:txBody>
      </p:sp>
      <p:sp>
        <p:nvSpPr>
          <p:cNvPr id="14" name="Блок-схема: память с прямым доступом 13"/>
          <p:cNvSpPr/>
          <p:nvPr/>
        </p:nvSpPr>
        <p:spPr>
          <a:xfrm>
            <a:off x="4284663" y="2493963"/>
            <a:ext cx="3527425" cy="2592387"/>
          </a:xfrm>
          <a:prstGeom prst="flowChartMagneticDrum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часть, формируемая участниками образовательных отношений (не более 40%)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C:\Users\Татьяна\Desktop\оформление\126 фоны для презентаций\Lab3.jpg"/>
          <p:cNvPicPr>
            <a:picLocks noChangeAspect="1" noChangeArrowheads="1"/>
          </p:cNvPicPr>
          <p:nvPr/>
        </p:nvPicPr>
        <p:blipFill>
          <a:blip r:embed="rId2"/>
          <a:srcRect l="29210" t="16052"/>
          <a:stretch>
            <a:fillRect/>
          </a:stretch>
        </p:blipFill>
        <p:spPr bwMode="auto">
          <a:xfrm>
            <a:off x="0" y="0"/>
            <a:ext cx="9144000" cy="695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трелка вниз 6"/>
          <p:cNvSpPr/>
          <p:nvPr/>
        </p:nvSpPr>
        <p:spPr>
          <a:xfrm>
            <a:off x="3059113" y="2565400"/>
            <a:ext cx="2952750" cy="5762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539750" y="3213100"/>
          <a:ext cx="8604250" cy="2016125"/>
        </p:xfrm>
        <a:graphic>
          <a:graphicData uri="http://schemas.openxmlformats.org/drawingml/2006/table">
            <a:tbl>
              <a:tblPr/>
              <a:tblGrid>
                <a:gridCol w="1773238"/>
                <a:gridCol w="3397250"/>
                <a:gridCol w="3433762"/>
              </a:tblGrid>
              <a:tr h="2016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целевой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содержательный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организационный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sp>
        <p:nvSpPr>
          <p:cNvPr id="19469" name="AutoShape 16"/>
          <p:cNvSpPr>
            <a:spLocks noChangeArrowheads="1"/>
          </p:cNvSpPr>
          <p:nvPr/>
        </p:nvSpPr>
        <p:spPr bwMode="auto">
          <a:xfrm>
            <a:off x="1187450" y="620713"/>
            <a:ext cx="6769100" cy="1185862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FF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ОБРАЗОВАТЕЛЬНАЯ</a:t>
            </a:r>
          </a:p>
          <a:p>
            <a:pPr algn="ctr"/>
            <a:r>
              <a:rPr lang="ru-RU" sz="2400" b="1"/>
              <a:t>ПРОГАММА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C:\Users\Татьяна\Desktop\оформление\126 фоны для презентаций\Lab3.jpg"/>
          <p:cNvPicPr>
            <a:picLocks noChangeAspect="1" noChangeArrowheads="1"/>
          </p:cNvPicPr>
          <p:nvPr/>
        </p:nvPicPr>
        <p:blipFill>
          <a:blip r:embed="rId2"/>
          <a:srcRect l="29210" t="16052"/>
          <a:stretch>
            <a:fillRect/>
          </a:stretch>
        </p:blipFill>
        <p:spPr bwMode="auto">
          <a:xfrm>
            <a:off x="0" y="0"/>
            <a:ext cx="9144000" cy="695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827088" y="765175"/>
            <a:ext cx="7772400" cy="5472113"/>
          </a:xfrm>
        </p:spPr>
        <p:txBody>
          <a:bodyPr/>
          <a:lstStyle/>
          <a:p>
            <a:pPr eaLnBrk="1" hangingPunct="1"/>
            <a:r>
              <a:rPr lang="en-US" sz="4000" smtClean="0"/>
              <a:t> </a:t>
            </a:r>
            <a:r>
              <a:rPr lang="ru-RU" sz="4000" smtClean="0"/>
              <a:t/>
            </a:r>
            <a:br>
              <a:rPr lang="ru-RU" sz="4000" smtClean="0"/>
            </a:b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</a:rPr>
              <a:t>Целевой раздел</a:t>
            </a:r>
            <a:r>
              <a:rPr lang="ru-RU" sz="2400" b="1" smtClean="0">
                <a:latin typeface="Times New Roman" pitchFamily="18" charset="0"/>
              </a:rPr>
              <a:t> включает в себя пояснительную записку и планируемые результаты освоения программы</a:t>
            </a:r>
            <a:br>
              <a:rPr lang="ru-RU" sz="2400" b="1" smtClean="0">
                <a:latin typeface="Times New Roman" pitchFamily="18" charset="0"/>
              </a:rPr>
            </a:br>
            <a:r>
              <a:rPr lang="ru-RU" sz="2400" b="1" i="1" smtClean="0">
                <a:latin typeface="Times New Roman" pitchFamily="18" charset="0"/>
              </a:rPr>
              <a:t>Пояснительная записка</a:t>
            </a:r>
            <a:r>
              <a:rPr lang="en-US" sz="2400" smtClean="0">
                <a:latin typeface="Times New Roman" pitchFamily="18" charset="0"/>
              </a:rPr>
              <a:t> </a:t>
            </a:r>
            <a:r>
              <a:rPr lang="ru-RU" sz="2400" smtClean="0">
                <a:latin typeface="Times New Roman" pitchFamily="18" charset="0"/>
              </a:rPr>
              <a:t>должна раскрывать:</a:t>
            </a:r>
            <a:br>
              <a:rPr lang="ru-RU" sz="2400" smtClean="0">
                <a:latin typeface="Times New Roman" pitchFamily="18" charset="0"/>
              </a:rPr>
            </a:br>
            <a:r>
              <a:rPr lang="en-US" sz="2400" smtClean="0">
                <a:latin typeface="Times New Roman" pitchFamily="18" charset="0"/>
              </a:rPr>
              <a:t>- </a:t>
            </a:r>
            <a:r>
              <a:rPr lang="ru-RU" sz="2400" smtClean="0">
                <a:latin typeface="Times New Roman" pitchFamily="18" charset="0"/>
              </a:rPr>
              <a:t>цели и задачи реализации Программы;</a:t>
            </a:r>
            <a:br>
              <a:rPr lang="ru-RU" sz="2400" smtClean="0">
                <a:latin typeface="Times New Roman" pitchFamily="18" charset="0"/>
              </a:rPr>
            </a:br>
            <a:r>
              <a:rPr lang="en-US" sz="2400" smtClean="0">
                <a:latin typeface="Times New Roman" pitchFamily="18" charset="0"/>
              </a:rPr>
              <a:t>- </a:t>
            </a:r>
            <a:r>
              <a:rPr lang="ru-RU" sz="2400" smtClean="0">
                <a:latin typeface="Times New Roman" pitchFamily="18" charset="0"/>
              </a:rPr>
              <a:t>принципы и подходы к формированию Программы;</a:t>
            </a:r>
            <a:br>
              <a:rPr lang="ru-RU" sz="2400" smtClean="0">
                <a:latin typeface="Times New Roman" pitchFamily="18" charset="0"/>
              </a:rPr>
            </a:br>
            <a:r>
              <a:rPr lang="en-US" sz="2400" smtClean="0">
                <a:latin typeface="Times New Roman" pitchFamily="18" charset="0"/>
              </a:rPr>
              <a:t>- </a:t>
            </a:r>
            <a:r>
              <a:rPr lang="ru-RU" sz="2400" smtClean="0">
                <a:latin typeface="Times New Roman" pitchFamily="18" charset="0"/>
              </a:rPr>
              <a:t>значимые для разработки и реализации Программы характеристики, в том числе характеристики особенностей развития детей раннего и дошкольного возраста.</a:t>
            </a:r>
            <a:br>
              <a:rPr lang="ru-RU" sz="2400" smtClean="0">
                <a:latin typeface="Times New Roman" pitchFamily="18" charset="0"/>
              </a:rPr>
            </a:br>
            <a:r>
              <a:rPr lang="ru-RU" sz="2400" b="1" i="1" smtClean="0">
                <a:latin typeface="Times New Roman" pitchFamily="18" charset="0"/>
              </a:rPr>
              <a:t>Планируемые результаты</a:t>
            </a:r>
            <a:r>
              <a:rPr lang="en-US" sz="2400" smtClean="0">
                <a:latin typeface="Times New Roman" pitchFamily="18" charset="0"/>
              </a:rPr>
              <a:t> </a:t>
            </a:r>
            <a:r>
              <a:rPr lang="ru-RU" sz="2400" smtClean="0">
                <a:latin typeface="Times New Roman" pitchFamily="18" charset="0"/>
              </a:rPr>
              <a:t>освоения Программы конкретизируют требования Стандарта к целевым ориентирам в обязательной части и части, формируемой участниками образовательных отношений, с учетом возрастных возможностей и индивидуальных различий детей, а также особенностей развития детей с ограниченными возможностями здоровья.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C:\Users\Татьяна\Desktop\оформление\126 фоны для презентаций\Lab3.jpg"/>
          <p:cNvPicPr>
            <a:picLocks noChangeAspect="1" noChangeArrowheads="1"/>
          </p:cNvPicPr>
          <p:nvPr/>
        </p:nvPicPr>
        <p:blipFill>
          <a:blip r:embed="rId2"/>
          <a:srcRect l="29210" t="16052"/>
          <a:stretch>
            <a:fillRect/>
          </a:stretch>
        </p:blipFill>
        <p:spPr bwMode="auto">
          <a:xfrm>
            <a:off x="0" y="0"/>
            <a:ext cx="9144000" cy="695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900113" y="333375"/>
            <a:ext cx="7699375" cy="6335713"/>
          </a:xfrm>
        </p:spPr>
        <p:txBody>
          <a:bodyPr/>
          <a:lstStyle/>
          <a:p>
            <a:pPr eaLnBrk="1" hangingPunct="1"/>
            <a:r>
              <a:rPr lang="ru-RU" sz="2000" b="1" smtClean="0">
                <a:latin typeface="Times New Roman" pitchFamily="18" charset="0"/>
              </a:rPr>
              <a:t>Содержательный раздел Программы должен включать:</a:t>
            </a:r>
            <a:r>
              <a:rPr lang="ru-RU" sz="2000" smtClean="0">
                <a:latin typeface="Times New Roman" pitchFamily="18" charset="0"/>
              </a:rPr>
              <a:t>                                -содержание образовательной работы по пяти образовательным областям с учётом используемых примерных основных образовательных программ дошкольного образования и методических пособий, обеспечивающих реализацию данного содержания;  </a:t>
            </a:r>
            <a:br>
              <a:rPr lang="ru-RU" sz="2000" smtClean="0">
                <a:latin typeface="Times New Roman" pitchFamily="18" charset="0"/>
              </a:rPr>
            </a:br>
            <a:r>
              <a:rPr lang="ru-RU" sz="2000" smtClean="0">
                <a:latin typeface="Times New Roman" pitchFamily="18" charset="0"/>
              </a:rPr>
              <a:t>-описание форм, способов, средств реализации программы с учётом возрастных и индивидуальных особенностей воспитанников, специфики их образовательных потребностей и интересов;                           -содержание работы по коррекции нарушений развития детей в случае, если эта работа предусмотрена Программой. </a:t>
            </a:r>
            <a:br>
              <a:rPr lang="ru-RU" sz="2000" smtClean="0">
                <a:latin typeface="Times New Roman" pitchFamily="18" charset="0"/>
              </a:rPr>
            </a:br>
            <a:r>
              <a:rPr lang="ru-RU" sz="2000" smtClean="0">
                <a:latin typeface="Times New Roman" pitchFamily="18" charset="0"/>
              </a:rPr>
              <a:t/>
            </a:r>
            <a:br>
              <a:rPr lang="ru-RU" sz="2000" smtClean="0">
                <a:latin typeface="Times New Roman" pitchFamily="18" charset="0"/>
              </a:rPr>
            </a:br>
            <a:r>
              <a:rPr lang="ru-RU" sz="2000" b="1" smtClean="0">
                <a:latin typeface="Times New Roman" pitchFamily="18" charset="0"/>
              </a:rPr>
              <a:t>В Содержательном разделе Программы должны быть представлены:</a:t>
            </a:r>
            <a:r>
              <a:rPr lang="ru-RU" sz="2000" smtClean="0">
                <a:latin typeface="Times New Roman" pitchFamily="18" charset="0"/>
              </a:rPr>
              <a:t>  </a:t>
            </a:r>
            <a:br>
              <a:rPr lang="ru-RU" sz="2000" smtClean="0">
                <a:latin typeface="Times New Roman" pitchFamily="18" charset="0"/>
              </a:rPr>
            </a:br>
            <a:r>
              <a:rPr lang="ru-RU" sz="2000" smtClean="0">
                <a:latin typeface="Times New Roman" pitchFamily="18" charset="0"/>
              </a:rPr>
              <a:t>особенности работы в пяти основных образовательных областях в разных видах деятельности;  особенности организации развивающей предметно-пространственной среды;  способы и направления поддержки детской инициативы;  особенности взаимодействия педагогического коллектива с семьями воспитанников.</a:t>
            </a:r>
            <a:endParaRPr lang="ru-RU" sz="4000" smtClean="0"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C:\Users\Татьяна\Desktop\оформление\126 фоны для презентаций\Lab3.jpg"/>
          <p:cNvPicPr>
            <a:picLocks noChangeAspect="1" noChangeArrowheads="1"/>
          </p:cNvPicPr>
          <p:nvPr/>
        </p:nvPicPr>
        <p:blipFill>
          <a:blip r:embed="rId2"/>
          <a:srcRect l="29210" t="16052"/>
          <a:stretch>
            <a:fillRect/>
          </a:stretch>
        </p:blipFill>
        <p:spPr bwMode="auto">
          <a:xfrm>
            <a:off x="0" y="0"/>
            <a:ext cx="9144000" cy="695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900113" y="1041400"/>
            <a:ext cx="2232025" cy="5102225"/>
          </a:xfr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ru-RU" altLang="ru-RU" sz="2000" b="1" smtClean="0">
                <a:solidFill>
                  <a:srgbClr val="333A1D"/>
                </a:solidFill>
                <a:latin typeface="Times New Roman" pitchFamily="18" charset="0"/>
              </a:rPr>
              <a:t>Вариативная </a:t>
            </a:r>
          </a:p>
          <a:p>
            <a:pPr marL="0" indent="0" eaLnBrk="1" hangingPunct="1">
              <a:buFont typeface="Arial" charset="0"/>
              <a:buNone/>
              <a:defRPr/>
            </a:pPr>
            <a:r>
              <a:rPr lang="ru-RU" altLang="ru-RU" sz="2000" b="1" smtClean="0">
                <a:solidFill>
                  <a:srgbClr val="333A1D"/>
                </a:solidFill>
                <a:latin typeface="Times New Roman" pitchFamily="18" charset="0"/>
              </a:rPr>
              <a:t>часть – </a:t>
            </a:r>
          </a:p>
          <a:p>
            <a:pPr marL="0" indent="0" eaLnBrk="1" hangingPunct="1">
              <a:buFont typeface="Arial" charset="0"/>
              <a:buNone/>
              <a:defRPr/>
            </a:pPr>
            <a:r>
              <a:rPr lang="ru-RU" altLang="ru-RU" sz="2000" b="1" smtClean="0">
                <a:solidFill>
                  <a:srgbClr val="333A1D"/>
                </a:solidFill>
                <a:latin typeface="Times New Roman" pitchFamily="18" charset="0"/>
              </a:rPr>
              <a:t>это </a:t>
            </a:r>
          </a:p>
          <a:p>
            <a:pPr marL="0" indent="0" eaLnBrk="1" hangingPunct="1">
              <a:buFont typeface="Arial" charset="0"/>
              <a:buNone/>
              <a:defRPr/>
            </a:pPr>
            <a:r>
              <a:rPr lang="ru-RU" altLang="ru-RU" sz="2000" b="1" smtClean="0">
                <a:solidFill>
                  <a:srgbClr val="333A1D"/>
                </a:solidFill>
                <a:latin typeface="Times New Roman" pitchFamily="18" charset="0"/>
              </a:rPr>
              <a:t>не отдельный документ в Программе, </a:t>
            </a:r>
          </a:p>
          <a:p>
            <a:pPr marL="0" indent="0" eaLnBrk="1" hangingPunct="1">
              <a:buFont typeface="Arial" charset="0"/>
              <a:buNone/>
              <a:defRPr/>
            </a:pPr>
            <a:r>
              <a:rPr lang="ru-RU" altLang="ru-RU" sz="2000" b="1" smtClean="0">
                <a:solidFill>
                  <a:srgbClr val="333A1D"/>
                </a:solidFill>
                <a:latin typeface="Times New Roman" pitchFamily="18" charset="0"/>
              </a:rPr>
              <a:t>а</a:t>
            </a:r>
          </a:p>
          <a:p>
            <a:pPr marL="0" indent="0" eaLnBrk="1" hangingPunct="1">
              <a:buFont typeface="Arial" charset="0"/>
              <a:buNone/>
              <a:defRPr/>
            </a:pPr>
            <a:r>
              <a:rPr lang="ru-RU" altLang="ru-RU" sz="2000" b="1" smtClean="0">
                <a:solidFill>
                  <a:srgbClr val="333A1D"/>
                </a:solidFill>
                <a:latin typeface="Times New Roman" pitchFamily="18" charset="0"/>
              </a:rPr>
              <a:t>часть</a:t>
            </a:r>
          </a:p>
          <a:p>
            <a:pPr marL="0" indent="0" eaLnBrk="1" hangingPunct="1">
              <a:buFont typeface="Arial" charset="0"/>
              <a:buNone/>
              <a:defRPr/>
            </a:pPr>
            <a:r>
              <a:rPr lang="ru-RU" altLang="ru-RU" sz="2000" b="1" smtClean="0">
                <a:solidFill>
                  <a:srgbClr val="333A1D"/>
                </a:solidFill>
                <a:latin typeface="Times New Roman" pitchFamily="18" charset="0"/>
              </a:rPr>
              <a:t> каждого</a:t>
            </a:r>
          </a:p>
          <a:p>
            <a:pPr marL="0" indent="0" eaLnBrk="1" hangingPunct="1">
              <a:buFont typeface="Arial" charset="0"/>
              <a:buNone/>
              <a:defRPr/>
            </a:pPr>
            <a:r>
              <a:rPr lang="ru-RU" altLang="ru-RU" sz="2000" b="1" smtClean="0">
                <a:solidFill>
                  <a:srgbClr val="333A1D"/>
                </a:solidFill>
                <a:latin typeface="Times New Roman" pitchFamily="18" charset="0"/>
              </a:rPr>
              <a:t> раздела </a:t>
            </a:r>
            <a:endParaRPr lang="ru-RU" altLang="ru-RU" sz="2000" smtClean="0">
              <a:solidFill>
                <a:srgbClr val="333A1D"/>
              </a:solidFill>
              <a:latin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87675" y="1412875"/>
            <a:ext cx="4424363" cy="134302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целевого</a:t>
            </a:r>
            <a:endParaRPr lang="ru-RU" sz="2400">
              <a:solidFill>
                <a:schemeClr val="tx1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87675" y="2733675"/>
            <a:ext cx="4824413" cy="112871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tx1"/>
                </a:solidFill>
              </a:rPr>
              <a:t>содержательного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87675" y="3825875"/>
            <a:ext cx="5329238" cy="135731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tx1"/>
                </a:solidFill>
              </a:rPr>
              <a:t>организационного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716</TotalTime>
  <Words>1089</Words>
  <Application>Microsoft Office PowerPoint</Application>
  <PresentationFormat>Экран (4:3)</PresentationFormat>
  <Paragraphs>123</Paragraphs>
  <Slides>34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Шаблон оформления</vt:lpstr>
      </vt:variant>
      <vt:variant>
        <vt:i4>12</vt:i4>
      </vt:variant>
      <vt:variant>
        <vt:lpstr>Заголовки слайдов</vt:lpstr>
      </vt:variant>
      <vt:variant>
        <vt:i4>34</vt:i4>
      </vt:variant>
    </vt:vector>
  </HeadingPairs>
  <TitlesOfParts>
    <vt:vector size="53" baseType="lpstr">
      <vt:lpstr>Arial</vt:lpstr>
      <vt:lpstr>Calibri</vt:lpstr>
      <vt:lpstr>Times New Roman</vt:lpstr>
      <vt:lpstr>Cambria Math</vt:lpstr>
      <vt:lpstr>BatangChe</vt:lpstr>
      <vt:lpstr>AngsanaUPC</vt:lpstr>
      <vt:lpstr>Aquarelle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  Требования к основной образовательной программе дошкольного образования. Основные подходы к формированию вариативной части.  Подготовила старший воспитатель  МБДОУ «Детский сад № 1 «Теремок»  Нуякшева Ольга Евгеньевна</vt:lpstr>
      <vt:lpstr>В Стандарте определены три  группы требований к образовательной программе:</vt:lpstr>
      <vt:lpstr>Требования к структуре основной образовательной программы дошкольного образования. Содержание Программы должно обеспечивать развитие личности, мотивации и способностей детей в различных видах деятельности и охватывать следующие образовательные области: - социально-коммуникативное развитие; - познавательное развитие; - речевое развитие; - художественно-эстетическое развитие; - физическое развитие. </vt:lpstr>
      <vt:lpstr>В соответствии с ФГОС дошкольного образования основная образовательная программа дошкольного образования дошкольной образовательной организации (далее - Программа) должна содержать две части:  </vt:lpstr>
      <vt:lpstr>основная общеобразовательная программа дошкольного образования  дошкольной образовательной организации </vt:lpstr>
      <vt:lpstr>Слайд 6</vt:lpstr>
      <vt:lpstr>  Целевой раздел включает в себя пояснительную записку и планируемые результаты освоения программы Пояснительная записка должна раскрывать: - цели и задачи реализации Программы; - принципы и подходы к формированию Программы; - значимые для разработки и реализации Программы характеристики, в том числе характеристики особенностей развития детей раннего и дошкольного возраста. Планируемые результаты освоения Программы конкретизируют требования Стандарта к целевым ориентирам в обязательной части и части, формируемой участниками образовательных отношений, с учетом возрастных возможностей и индивидуальных различий детей, а также особенностей развития детей с ограниченными возможностями здоровья.</vt:lpstr>
      <vt:lpstr>Содержательный раздел Программы должен включать:                                -содержание образовательной работы по пяти образовательным областям с учётом используемых примерных основных образовательных программ дошкольного образования и методических пособий, обеспечивающих реализацию данного содержания;   -описание форм, способов, средств реализации программы с учётом возрастных и индивидуальных особенностей воспитанников, специфики их образовательных потребностей и интересов;                           -содержание работы по коррекции нарушений развития детей в случае, если эта работа предусмотрена Программой.   В Содержательном разделе Программы должны быть представлены:   особенности работы в пяти основных образовательных областях в разных видах деятельности;  особенности организации развивающей предметно-пространственной среды;  способы и направления поддержки детской инициативы;  особенности взаимодействия педагогического коллектива с семьями воспитанников.</vt:lpstr>
      <vt:lpstr>Слайд 9</vt:lpstr>
      <vt:lpstr>В первую очередь, следует обратить внимание на то, что часть Программы, формируемая участниками образовательных отношений, обеспечивает вариативность современного дошкольного образования, так как отражает: </vt:lpstr>
      <vt:lpstr>соответствие потребностям и интересам воспитанников, возможностям педагогического коллектива</vt:lpstr>
      <vt:lpstr>поддержка интересов  педагогических работников</vt:lpstr>
      <vt:lpstr>национальные, социокультурные,  экономические, климатические условия</vt:lpstr>
      <vt:lpstr>сложившиеся традиции</vt:lpstr>
      <vt:lpstr>Слайд 15</vt:lpstr>
      <vt:lpstr>2.Требования к условиям реализации основной образовательной программы дошкольного образования</vt:lpstr>
      <vt:lpstr>3.Требования к результатам освоения основной образовательной программы дошкольного образования</vt:lpstr>
      <vt:lpstr>Этапы  </vt:lpstr>
      <vt:lpstr>Слайд 19</vt:lpstr>
      <vt:lpstr>Слайд 20</vt:lpstr>
      <vt:lpstr>Слайд 21</vt:lpstr>
      <vt:lpstr>Слайд 22</vt:lpstr>
      <vt:lpstr>Парциальные программы</vt:lpstr>
      <vt:lpstr>Технологии</vt:lpstr>
      <vt:lpstr>Слайд 25</vt:lpstr>
      <vt:lpstr>Слайд 26</vt:lpstr>
      <vt:lpstr>Слайд 27</vt:lpstr>
      <vt:lpstr> Дополнительные образовательные услуги: - «Логика» для детей 5-7 лет, - «Приобщение к народным промыслам»</vt:lpstr>
      <vt:lpstr>    Для реализации речевого развития дошкольников в МБДОУ имеются: - театральные уголки, - литературные центы, библиотеки детских книг, -дидактические игры и т.д. </vt:lpstr>
      <vt:lpstr>Коррекция речевых недостатков</vt:lpstr>
      <vt:lpstr>Реализация регионального компонента:  - уголки краеведения (образцы символики края, альбомы: профессии местности, родные фотопейзажи, гербарии растений, изделия и предметы декоративно-прикладного искусства: вышивка, посуда, народные игрушки, подборки иллюстративного материала региональной тематики и т.) </vt:lpstr>
      <vt:lpstr>Слайд 32</vt:lpstr>
      <vt:lpstr>Слайд 33</vt:lpstr>
      <vt:lpstr>Слайд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Разработка части, формируемой участниками образовательного процесса, в основной общеобразовательной программе дошкольного образования дошкольной организации </dc:title>
  <dc:creator>Татьяна</dc:creator>
  <cp:lastModifiedBy>ACER</cp:lastModifiedBy>
  <cp:revision>45</cp:revision>
  <dcterms:created xsi:type="dcterms:W3CDTF">2014-07-15T18:33:12Z</dcterms:created>
  <dcterms:modified xsi:type="dcterms:W3CDTF">2016-11-28T08:45:56Z</dcterms:modified>
</cp:coreProperties>
</file>