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8" r:id="rId4"/>
    <p:sldId id="258" r:id="rId5"/>
    <p:sldId id="265" r:id="rId6"/>
    <p:sldId id="266" r:id="rId7"/>
    <p:sldId id="260" r:id="rId8"/>
    <p:sldId id="264" r:id="rId9"/>
    <p:sldId id="263" r:id="rId10"/>
    <p:sldId id="269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34F6E2-ABF2-45AE-9442-6BB720F5628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83DED8-349F-4A10-AEC6-DC804AF8E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2088232"/>
          </a:xfrm>
        </p:spPr>
        <p:txBody>
          <a:bodyPr>
            <a:noAutofit/>
          </a:bodyPr>
          <a:lstStyle/>
          <a:p>
            <a:r>
              <a:rPr lang="ru-RU" sz="3600" dirty="0"/>
              <a:t>Взаимодействие Всех участников  инклюзивного образовательного процесса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356992"/>
            <a:ext cx="4275960" cy="2572338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 </a:t>
            </a:r>
          </a:p>
          <a:p>
            <a:pPr algn="r"/>
            <a:r>
              <a:rPr lang="ru-RU" sz="1800" dirty="0"/>
              <a:t>Подготовила:</a:t>
            </a:r>
          </a:p>
          <a:p>
            <a:pPr algn="r"/>
            <a:r>
              <a:rPr lang="ru-RU" sz="1800" dirty="0"/>
              <a:t>воспитатель </a:t>
            </a:r>
            <a:endParaRPr lang="ru-RU" sz="1800" dirty="0" smtClean="0"/>
          </a:p>
          <a:p>
            <a:pPr algn="r"/>
            <a:r>
              <a:rPr lang="ru-RU" sz="1800" dirty="0" smtClean="0"/>
              <a:t>МБДОУ « Детский сад №1 « Теремок»</a:t>
            </a:r>
          </a:p>
          <a:p>
            <a:pPr algn="r"/>
            <a:r>
              <a:rPr lang="ru-RU" sz="1800" dirty="0" smtClean="0"/>
              <a:t>Дубровская Л.В.</a:t>
            </a:r>
            <a:endParaRPr lang="ru-RU" sz="1800" dirty="0"/>
          </a:p>
          <a:p>
            <a:pPr algn="r"/>
            <a:endParaRPr lang="ru-RU" sz="2400" dirty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Барьеры развития инклюзивного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Профессиональная и психологическая неготовность педагогов к работе с детьми с ОВЗ (недостаточное владение специальными методами, приемами , средствами обучения, недостаточный уровень академической подготовки, психологическая неготовность педагогов)</a:t>
            </a:r>
          </a:p>
          <a:p>
            <a:pPr algn="just"/>
            <a:r>
              <a:rPr lang="ru-RU" dirty="0"/>
              <a:t>Психологические «барьеры,» связанные с общественным мнением ( отношение к инвалидам со стороны родителей детей без ОВЗ)</a:t>
            </a:r>
          </a:p>
          <a:p>
            <a:pPr algn="just"/>
            <a:r>
              <a:rPr lang="ru-RU" dirty="0"/>
              <a:t>Недостаточная обеспеченность учебно-методическими пособиями, программами  для работы с детьми с ОВЗ</a:t>
            </a:r>
          </a:p>
          <a:p>
            <a:pPr algn="just"/>
            <a:r>
              <a:rPr lang="ru-RU" dirty="0"/>
              <a:t>Неготовность ( неадаптированность ) архитектурной и материально-технической среды образовательных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362274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/>
              <a:t>«Предоставьте каждому человеку все те права, которыми бы вы хотели обладать сами»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700" i="1" dirty="0"/>
              <a:t>Роберт </a:t>
            </a:r>
            <a:r>
              <a:rPr lang="ru-RU" sz="2700" i="1" dirty="0" err="1"/>
              <a:t>Ингерсолли</a:t>
            </a:r>
            <a:endParaRPr lang="ru-RU" sz="2700" i="1" dirty="0"/>
          </a:p>
        </p:txBody>
      </p:sp>
      <p:pic>
        <p:nvPicPr>
          <p:cNvPr id="4" name="Содержимое 3" descr="inklyuziy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4392488" cy="46133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+mn-lt"/>
              </a:rPr>
              <a:t>Спасибо за </a:t>
            </a:r>
            <a:r>
              <a:rPr lang="ru-RU" sz="5400" dirty="0" smtClean="0">
                <a:latin typeface="+mn-lt"/>
              </a:rPr>
              <a:t>внимание!</a:t>
            </a:r>
            <a:endParaRPr lang="ru-RU" sz="5400" dirty="0">
              <a:latin typeface="+mn-lt"/>
            </a:endParaRPr>
          </a:p>
        </p:txBody>
      </p:sp>
      <p:pic>
        <p:nvPicPr>
          <p:cNvPr id="5" name="Содержимое 4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6856" y="3152760"/>
            <a:ext cx="8229600" cy="2508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>
                <a:latin typeface="+mn-lt"/>
              </a:rPr>
              <a:t>Инклюзивное образование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604448" cy="48245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600" dirty="0"/>
              <a:t>         Термин </a:t>
            </a:r>
            <a:r>
              <a:rPr lang="ru-RU" sz="2600" b="1" i="1" u="sng" dirty="0"/>
              <a:t>«инклюзия» </a:t>
            </a:r>
            <a:r>
              <a:rPr lang="ru-RU" sz="2600" dirty="0"/>
              <a:t>в переводе с английского  языка означает «включенность».</a:t>
            </a:r>
          </a:p>
          <a:p>
            <a:pPr algn="just">
              <a:buNone/>
            </a:pPr>
            <a:r>
              <a:rPr lang="ru-RU" sz="2600" b="1" i="1" dirty="0"/>
              <a:t>        </a:t>
            </a:r>
            <a:r>
              <a:rPr lang="ru-RU" sz="2600" b="1" i="1" u="sng" dirty="0"/>
              <a:t>Инклюзивное образование </a:t>
            </a:r>
            <a:r>
              <a:rPr lang="ru-RU" sz="2600" dirty="0"/>
              <a:t>– это такой процесс обучения и воспитания, при котором ВСЕ дети, в независимости от их физических, психических, интеллектуальных и иных особенностей, включены в общую систему образования и обучаются по месту жительства вместе со своими сверстниками в одних и тех же общеобразовательных учреждениях, которые учитывают их особые образовательные</a:t>
            </a:r>
          </a:p>
          <a:p>
            <a:pPr>
              <a:buNone/>
            </a:pPr>
            <a:r>
              <a:rPr lang="ru-RU" sz="2600" dirty="0"/>
              <a:t>      потребности и оказывают </a:t>
            </a:r>
          </a:p>
          <a:p>
            <a:pPr>
              <a:buNone/>
            </a:pPr>
            <a:r>
              <a:rPr lang="ru-RU" sz="2600" dirty="0"/>
              <a:t>      необходимую специальную</a:t>
            </a:r>
          </a:p>
          <a:p>
            <a:pPr>
              <a:buNone/>
            </a:pPr>
            <a:r>
              <a:rPr lang="ru-RU" sz="2600" dirty="0"/>
              <a:t>      поддержку.</a:t>
            </a:r>
          </a:p>
          <a:p>
            <a:pPr>
              <a:buNone/>
            </a:pPr>
            <a:r>
              <a:rPr lang="ru-RU" sz="2600" dirty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logo-deti-9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018789"/>
            <a:ext cx="4032448" cy="268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Восемь принципов инклюзивного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600200"/>
            <a:ext cx="5832648" cy="47091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Ценность человека не зависит от его способностей и достижений; </a:t>
            </a:r>
          </a:p>
          <a:p>
            <a:pPr algn="just"/>
            <a:r>
              <a:rPr lang="ru-RU" dirty="0"/>
              <a:t>Каждый человек способен думать и чувствовать;</a:t>
            </a:r>
          </a:p>
          <a:p>
            <a:pPr algn="just"/>
            <a:r>
              <a:rPr lang="ru-RU" dirty="0"/>
              <a:t> Каждый человек имеет право на общение и на то, чтобы быть услышанным;</a:t>
            </a:r>
          </a:p>
          <a:p>
            <a:pPr algn="just"/>
            <a:r>
              <a:rPr lang="ru-RU" dirty="0"/>
              <a:t> Все люди нуждаются друг в друге;</a:t>
            </a:r>
          </a:p>
          <a:p>
            <a:pPr algn="just"/>
            <a:r>
              <a:rPr lang="ru-RU" dirty="0"/>
              <a:t> Подлинное образование может осуществляться только в контексте реальных взаимоотношений; </a:t>
            </a:r>
          </a:p>
          <a:p>
            <a:pPr algn="just"/>
            <a:r>
              <a:rPr lang="ru-RU" dirty="0"/>
              <a:t>Для всех обучающихся достижение прогресса скорее может быть в том, что они могут делать, чем в том, что не могут; </a:t>
            </a:r>
          </a:p>
          <a:p>
            <a:pPr algn="just"/>
            <a:r>
              <a:rPr lang="ru-RU" dirty="0"/>
              <a:t>Разнообразие усиливает все стороны жизни человека.</a:t>
            </a:r>
          </a:p>
          <a:p>
            <a:pPr algn="just"/>
            <a:r>
              <a:rPr lang="ru-RU" dirty="0"/>
              <a:t> Все люди нуждаются в поддержке и дружбе сверстников;</a:t>
            </a:r>
          </a:p>
          <a:p>
            <a:pPr algn="just"/>
            <a:endParaRPr lang="ru-RU" dirty="0"/>
          </a:p>
        </p:txBody>
      </p:sp>
      <p:pic>
        <p:nvPicPr>
          <p:cNvPr id="4" name="Рисунок 3" descr="mezhdunarodnyy-den-invalid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2973710" cy="2973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Задачи инклюзивного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Создание адаптивной образовательной среды, обеспечивающей удовлетворение как общих, так и особых образовательных потребностей детей с ОВЗ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Обеспечение индивидуального педагогического подхода к ребенку с ОВЗ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Построение обучения особым образом – с выделением специальных задач, разделов содержания обучения, а также методов, приемов и средств достижения тех образовательных задач, которые в условиях нормы достигаются традиционными способами.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Участники инклюзивного образовательного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2322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Дети с ОВЗ и их родители</a:t>
            </a:r>
          </a:p>
          <a:p>
            <a:r>
              <a:rPr lang="ru-RU" dirty="0"/>
              <a:t>Дети с сохранным здоровьем и их родители</a:t>
            </a:r>
          </a:p>
          <a:p>
            <a:r>
              <a:rPr lang="ru-RU" dirty="0"/>
              <a:t>Педагоги</a:t>
            </a:r>
          </a:p>
          <a:p>
            <a:r>
              <a:rPr lang="ru-RU" dirty="0"/>
              <a:t>Специалисты сопровождения</a:t>
            </a:r>
          </a:p>
          <a:p>
            <a:r>
              <a:rPr lang="ru-RU" dirty="0"/>
              <a:t>Администрация</a:t>
            </a:r>
          </a:p>
        </p:txBody>
      </p:sp>
      <p:pic>
        <p:nvPicPr>
          <p:cNvPr id="4" name="Рисунок 3" descr="ин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284984"/>
            <a:ext cx="4496048" cy="3372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686800" cy="5976704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    Эффективная реализация включения особого ребенка в среду образовательного учреждения не возможна без специализированного психолого-педагогического сопровождения.</a:t>
            </a:r>
          </a:p>
        </p:txBody>
      </p:sp>
      <p:pic>
        <p:nvPicPr>
          <p:cNvPr id="4" name="Рисунок 3" descr="Карти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708920"/>
            <a:ext cx="5220072" cy="3477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Принципы психолого-педагогического сопровождения инклюзивного образовательного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u="sng" dirty="0"/>
              <a:t>Принцип непрерывности – </a:t>
            </a:r>
            <a:r>
              <a:rPr lang="ru-RU" sz="2600" dirty="0"/>
              <a:t>психолого-педагогическое сопровождение функционирует на всех ступенях образования.</a:t>
            </a:r>
          </a:p>
          <a:p>
            <a:pPr algn="just"/>
            <a:r>
              <a:rPr lang="ru-RU" sz="2600" dirty="0"/>
              <a:t>Принц</a:t>
            </a:r>
            <a:r>
              <a:rPr lang="ru-RU" sz="2600" u="sng" dirty="0"/>
              <a:t>ип системности </a:t>
            </a:r>
            <a:r>
              <a:rPr lang="ru-RU" sz="2600" dirty="0"/>
              <a:t>– значимость и продуктивность сопровождения определяется его системностью, вниманием к широкому кругу вопросов. Среди них семья, обустройство образовательной среды, обучение и воспитание, взаимодействие детей.</a:t>
            </a:r>
          </a:p>
          <a:p>
            <a:pPr algn="just"/>
            <a:r>
              <a:rPr lang="ru-RU" sz="2600" u="sng" dirty="0"/>
              <a:t>Эмоциональный комфорт всех участников образовательного процесса </a:t>
            </a:r>
            <a:r>
              <a:rPr lang="ru-RU" sz="2600" dirty="0"/>
              <a:t>– обеспечение положительного эмоционального самочувствия педагогов, воспитанников, родителей.</a:t>
            </a:r>
          </a:p>
          <a:p>
            <a:pPr algn="just"/>
            <a:r>
              <a:rPr lang="ru-RU" sz="2600" u="sng" dirty="0"/>
              <a:t>Индивидуальный подход</a:t>
            </a:r>
            <a:r>
              <a:rPr lang="ru-RU" sz="2600" dirty="0"/>
              <a:t>  к каждому ребенку и его семье.</a:t>
            </a:r>
          </a:p>
          <a:p>
            <a:pPr algn="just"/>
            <a:r>
              <a:rPr lang="ru-RU" sz="2600" u="sng" dirty="0"/>
              <a:t>Междисциплинарность и комплексный подход к сопровождению.</a:t>
            </a:r>
          </a:p>
          <a:p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97670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/>
              <a:t>       Инклюзивная образовательная среда формируется целой командой педагогов и специалистов – коллективом, работающим в </a:t>
            </a:r>
            <a:r>
              <a:rPr lang="ru-RU" b="1" u="sng" dirty="0"/>
              <a:t>междисциплинарном сотрудничестве</a:t>
            </a:r>
            <a:r>
              <a:rPr lang="ru-RU" dirty="0"/>
              <a:t>, проповедующим единые ценности, включенным в единую организационную модель и владеющим единой системой методов.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       Основная форма работы специалистов при организации социально-образовательной интеграции детей с ОВЗ – психо-медико-педагогический консилиум. ПМПК позволяет соединить медицинское, психологическое, социально-педагогическое, логопедическое, досуговое и реабилитационное направления сопровождения.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Программно-методическое обеспечение инклюзивного образовательного процесса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Программа коррекционной работы, которая является составной частью основной образовательной программы, разрабатываемой ДОУ на основе рекомендуемого перечня общеобразовательных программ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Адаптированная основная общеобразовательная программа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Адаптированная образовательная программа, разрабатываемая с учетом индивидуальных особенностей конкретного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574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Взаимодействие Всех участников  инклюзивного образовательного процесса</vt:lpstr>
      <vt:lpstr>Инклюзивное образование</vt:lpstr>
      <vt:lpstr>Восемь принципов инклюзивного образования</vt:lpstr>
      <vt:lpstr>Задачи инклюзивного образования</vt:lpstr>
      <vt:lpstr>Участники инклюзивного образовательного процесса</vt:lpstr>
      <vt:lpstr>Слайд 6</vt:lpstr>
      <vt:lpstr>Принципы психолого-педагогического сопровождения инклюзивного образовательного процесса</vt:lpstr>
      <vt:lpstr>Слайд 8</vt:lpstr>
      <vt:lpstr>Программно-методическое обеспечение инклюзивного образовательного процесса</vt:lpstr>
      <vt:lpstr>Барьеры развития инклюзивного образования</vt:lpstr>
      <vt:lpstr>«Предоставьте каждому человеку все те права, которыми бы вы хотели обладать сами»  Роберт Ингерсолли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01</cp:lastModifiedBy>
  <cp:revision>26</cp:revision>
  <dcterms:created xsi:type="dcterms:W3CDTF">2018-04-18T07:10:34Z</dcterms:created>
  <dcterms:modified xsi:type="dcterms:W3CDTF">2023-04-05T10:04:59Z</dcterms:modified>
</cp:coreProperties>
</file>