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81" r:id="rId22"/>
    <p:sldId id="282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99FF"/>
    <a:srgbClr val="006600"/>
    <a:srgbClr val="00CC00"/>
    <a:srgbClr val="3399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5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C853-7AB3-4546-A24F-91E7219630AF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5AFD-3BC7-4891-9ECB-E872E532F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9D3-B47A-4788-8FEB-45BF06F89FA2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270B-9BBD-4662-94B3-170E8DF43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93F2-7F06-4BFA-B1B8-A5F922AED8D3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A15-6649-4795-B148-8EB7A153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AE6B-C380-40C2-939F-30F23C7401AD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5328-E90D-43BD-97DD-2599EDBB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D8AC-6028-4D6C-B202-1F5651F56921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6425-4496-4F4F-839B-E3D94A23A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AD7A-5052-4EFC-8BB5-49162819C1AA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05E1-453C-4BE1-A675-1FE3A84E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03CE-8A3B-4686-9B11-7F3991D6E21C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6381-5B29-4E7F-A79F-8966A24A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AFCA-70B2-4417-A7E6-3F01B0469DA6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9FF3-00A7-4658-9685-8C4CB7AAE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1A29-254E-40AB-AD8A-B97977C0E3B5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54AF-372A-429B-9B75-9135055E5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8690-24B4-42F6-B03F-F3CF913BACB4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F1A9-F478-46D2-A724-140E6716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813C-10CE-4A2B-9CAA-89A9D30419AC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E38-5054-4DBC-9B21-0229640A5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0188D-C9AD-4222-ABAD-AEBE5C142D84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33EE4-BE0E-48DC-ADE4-B8565933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Основы взаимодействия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ДОУ </a:t>
            </a:r>
            <a:r>
              <a:rPr lang="ru-RU" b="1" dirty="0" smtClean="0">
                <a:solidFill>
                  <a:srgbClr val="006600"/>
                </a:solidFill>
              </a:rPr>
              <a:t>с семьей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429125"/>
            <a:ext cx="6400800" cy="18954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sd73_04_0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00240"/>
            <a:ext cx="4643470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0"/>
            <a:ext cx="8572500" cy="62865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семье формируются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фундаментальные ценностные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ориентации человека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играет большую роль в процессе социальной адаптации человека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kniga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785813"/>
            <a:ext cx="222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by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000504"/>
            <a:ext cx="287296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0"/>
            <a:ext cx="8358187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Условная классификация  современных родителей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Первая группа – это родители, очень занятые на работе, которым детский сад просто жизненно необходим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хороший присмотр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уход за ребенком;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полноценное развитие;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оздоровление;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 воспитание;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интересного досуга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организовать, так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называемые, «домашние задания», заранее объявлять о намеченных мероприятиях (например, о веселых стартах или субботнике)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5f9bbe6c979f04c3fba1c78321979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428868"/>
            <a:ext cx="3214710" cy="194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429625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/>
              <a:t>    </a:t>
            </a:r>
            <a:r>
              <a:rPr lang="ru-RU" sz="39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Вторая группа – это родители с удобным рабочим графиком, неработающими бабушками и дедушками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хотят лишать ребенка: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полноценного общения;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развития и обучения.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педагогов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 допустить,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эта родительская группа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осталась на позиции пассивного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наблюдателя, активизировать 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педагогические умения,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вовлечь в работу детского сада.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pic>
        <p:nvPicPr>
          <p:cNvPr id="4" name="Рисунок 3" descr="kindergar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14488"/>
            <a:ext cx="3486157" cy="261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358188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Третья группа – это семьи с неработающими мамами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ждут от детского сада: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интересного общения со сверстниками;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получения навыков поведения в коллективе;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соблюдения правильного режима дня;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обучения и развития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 воспитателя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выделить из этой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родительской группы энергичных мам,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станут членами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комитетов и активными помощниками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воспитателей. На эту родительскую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группу воспитателю необходимо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опираться в подготовке родительских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собраний, проведении праздников,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конкурсов, выставок и т.п.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7382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772" y="228599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643937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планировании содержания работы с родителями играет роль и приоритетное направление ДОУ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d5f548bf057a34442ef536674ee2ab3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854460" cy="2143140"/>
          </a:xfrm>
          <a:effectLst>
            <a:softEdge rad="112500"/>
          </a:effectLst>
        </p:spPr>
      </p:pic>
      <p:pic>
        <p:nvPicPr>
          <p:cNvPr id="7" name="Рисунок 6" descr="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3143240" cy="20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11\Downloads\0_1baa1_174e9d5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7496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11\Downloads\post-71710-1255780662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4214813"/>
            <a:ext cx="21605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11\Downloads\936147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500188"/>
            <a:ext cx="2193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50" y="214313"/>
            <a:ext cx="8572500" cy="642937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Формы общения педагога с родителями в ДОУ</a:t>
            </a:r>
            <a:endParaRPr lang="ru-RU" sz="3200" smtClean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1214438"/>
            <a:ext cx="5143500" cy="1000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428875"/>
            <a:ext cx="2571750" cy="92868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2428875"/>
            <a:ext cx="24288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2357438"/>
            <a:ext cx="2571750" cy="928687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250031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коллективные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242887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индивидуальные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88" y="2428875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наглядно-информационные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500" y="3571875"/>
            <a:ext cx="2428875" cy="28575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371475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групповые родительские собрания, конференции, «Круглые столы» и др.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86125" y="3571875"/>
            <a:ext cx="2428875" cy="2786063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43625" y="3500438"/>
            <a:ext cx="2428875" cy="2928937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75" y="3786188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педагогические беседы с родителями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3625" y="3571875"/>
            <a:ext cx="2357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аудио-видеофрагменты организации различных видов деятельности, режимных моментов, занятий; фотовыставки, стенды, ширмы, папки-передвижки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14313"/>
            <a:ext cx="8501063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000125" y="1500188"/>
            <a:ext cx="714375" cy="714375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7643813" y="1428750"/>
            <a:ext cx="642937" cy="785813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2143125"/>
            <a:ext cx="357188" cy="4286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Нетрадиционные формы общения с родителями</a:t>
            </a:r>
            <a:br>
              <a:rPr lang="ru-RU" sz="2800" b="1" smtClean="0">
                <a:solidFill>
                  <a:srgbClr val="006600"/>
                </a:solidFill>
              </a:rPr>
            </a:b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Автор Т.В. Кротова</a:t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(преподаватель факультета дошкольной педагогики МПГУ)</a:t>
            </a:r>
            <a:endParaRPr lang="ru-RU" sz="1800" b="1" i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357313"/>
          <a:ext cx="8229600" cy="5212080"/>
        </p:xfrm>
        <a:graphic>
          <a:graphicData uri="http://schemas.openxmlformats.org/drawingml/2006/table">
            <a:tbl>
              <a:tblPr/>
              <a:tblGrid>
                <a:gridCol w="2357438"/>
                <a:gridCol w="3128962"/>
                <a:gridCol w="27432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использования этой 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проведения  общения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интересов, потребностей, запросов родителей, уровня их педагогической грамотности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социологических срезов, опросов, «Почтовый ящик»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Досуговые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эмоционального контакта между педагогами, родителями, детьми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досуги, праздники, участие родителей и детей в выставках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50" y="357188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357188"/>
          <a:ext cx="8286750" cy="6143625"/>
        </p:xfrm>
        <a:graphic>
          <a:graphicData uri="http://schemas.openxmlformats.org/drawingml/2006/table">
            <a:tbl>
              <a:tblPr/>
              <a:tblGrid>
                <a:gridCol w="2571750"/>
                <a:gridCol w="2500313"/>
                <a:gridCol w="3214687"/>
              </a:tblGrid>
              <a:tr h="3333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Семинары-практикумы, педагогический брифинг, педагогическая гостиная, проведение собраний, консультаций в нетрадиционной форме, устные педагогические журналы, игры с педагогическим содержанием, педагогическая библиотека для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Наглядно-информационные: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информационно-ознакомительные;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информационно-просветительские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родителей с работой дошкольного учреждения, особенностями детей. Формирование у родителей знаний о воспитании и развитии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8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928934"/>
            <a:ext cx="3379217" cy="335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63" y="357188"/>
            <a:ext cx="70008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Важным моментом в предупреждении возникновения проблемных ситуаций являются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установление личного контакта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педагога с родителями,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ежедневное информирование родителей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 том, как ребенок провел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день, чему научился, </a:t>
            </a:r>
          </a:p>
          <a:p>
            <a:pPr indent="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каких успехов достиг.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14313"/>
            <a:ext cx="8501062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Принципы взаимодействия педагога с родителями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Доброжелательный стиль общения.</a:t>
            </a:r>
          </a:p>
          <a:p>
            <a:pPr eaLnBrk="1" hangingPunct="1"/>
            <a:r>
              <a:rPr lang="ru-RU" smtClean="0"/>
              <a:t>Индивидуальный подход.</a:t>
            </a:r>
          </a:p>
          <a:p>
            <a:pPr eaLnBrk="1" hangingPunct="1"/>
            <a:r>
              <a:rPr lang="ru-RU" smtClean="0"/>
              <a:t>Сотрудничество, а не наставничество</a:t>
            </a:r>
          </a:p>
          <a:p>
            <a:pPr eaLnBrk="1" hangingPunct="1"/>
            <a:r>
              <a:rPr lang="ru-RU" smtClean="0"/>
              <a:t>Тщательная подготовка</a:t>
            </a:r>
          </a:p>
          <a:p>
            <a:pPr eaLnBrk="1" hangingPunct="1"/>
            <a:r>
              <a:rPr lang="ru-RU" smtClean="0"/>
              <a:t>Динамичность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Рисунок 3" descr="sd73_04_0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429000"/>
            <a:ext cx="2825752" cy="30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285750"/>
            <a:ext cx="8358188" cy="6286500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ac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963996"/>
            <a:ext cx="1928826" cy="160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38" y="357188"/>
            <a:ext cx="8072437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Главным в работе любого ДОУ являются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</a:t>
            </a:r>
            <a:r>
              <a:rPr lang="ru-RU" sz="2400" b="1" dirty="0">
                <a:latin typeface="Monotype Corsiva" pitchFamily="66" charset="0"/>
                <a:cs typeface="+mn-cs"/>
              </a:rPr>
              <a:t>. </a:t>
            </a:r>
            <a:r>
              <a:rPr lang="ru-RU" sz="2400" dirty="0">
                <a:latin typeface="Monotype Corsiva" pitchFamily="66" charset="0"/>
                <a:cs typeface="+mn-cs"/>
              </a:rPr>
              <a:t>Успешное осуществление этой большой и ответственной работы невозможно в отрыве от семьи, ведь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родители – первые и главные воспитатели своего ребенка с момента рождения и на всю жизнь.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Актуальность данной темы в том, что современная семья отличается своей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нестабильностью</a:t>
            </a:r>
            <a:r>
              <a:rPr lang="ru-RU" sz="2400" dirty="0">
                <a:latin typeface="Monotype Corsiva" pitchFamily="66" charset="0"/>
                <a:cs typeface="+mn-cs"/>
              </a:rPr>
              <a:t>, развиваются процессы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кризисных явлений</a:t>
            </a:r>
            <a:r>
              <a:rPr lang="ru-RU" sz="2400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400" dirty="0">
                <a:latin typeface="Monotype Corsiva" pitchFamily="66" charset="0"/>
                <a:cs typeface="+mn-cs"/>
              </a:rPr>
              <a:t>в семье, увеличивается число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конфликтных семей,</a:t>
            </a:r>
            <a:r>
              <a:rPr lang="ru-RU" sz="2400" dirty="0">
                <a:latin typeface="Monotype Corsiva" pitchFamily="66" charset="0"/>
                <a:cs typeface="+mn-cs"/>
              </a:rPr>
              <a:t> где разногласия родителей между собой отражаются на воспитании детей. Увеличивается разница между прожиточным минимумом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богатых и бедных</a:t>
            </a:r>
            <a:r>
              <a:rPr lang="ru-RU" sz="2400" dirty="0">
                <a:latin typeface="Monotype Corsiva" pitchFamily="66" charset="0"/>
                <a:cs typeface="+mn-cs"/>
              </a:rPr>
              <a:t>, часть населения оказалась на грани нищенства, чаще всего это многодетные семьи.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В связи с таким положением появился термин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  <a:cs typeface="+mn-cs"/>
              </a:rPr>
              <a:t>«семьи группы риска»</a:t>
            </a:r>
            <a:r>
              <a:rPr lang="ru-RU" sz="2400" dirty="0">
                <a:latin typeface="Monotype Corsiva" pitchFamily="66" charset="0"/>
                <a:cs typeface="+mn-cs"/>
              </a:rPr>
              <a:t>, которые нуждаются в особой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 поддержке.</a:t>
            </a:r>
          </a:p>
          <a:p>
            <a:pPr indent="2746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Monotype Corsiva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Система работы с родителями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143932" cy="533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016"/>
                <a:gridCol w="3000396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Блоки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Основные задачи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просвещение родителей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грамотности родителей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Лекции, семинары, практические занятия, открытые занятия, конференции, работа творческих групп по интересам, педагогические советы, родительские собрания, консультации и др.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Включение родителей в деятельность ДОУ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05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Создание благоприятных условий для включения родителей в планирование, организацию и контроль за деятельностью дошкольного учреждения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Соревнования, кружки, выпуск газет, конкурсы, викторины, работа кружков, совместные мероприятия и др.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88" y="285750"/>
            <a:ext cx="8572500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 Причины отсутствия взаимодействия ДОУ с семьей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знание специфики семейного воспитания;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анализировать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уровень педагогической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культуры родителей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особенности воспитания  детей;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неумение планировать совместную работу с детьми и родителями. У отдельных, особенно молодых, воспитателей недостаточно развиты коммуникативные умения.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1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857364"/>
            <a:ext cx="1928826" cy="241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643937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Включение родителей в деятельность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Участие их в: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создание творческих групп, которые активно делятся своим опытом;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 современной социально – развивающей среды в группах;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оказания дополнительных услуг;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разработке планирования разных видов на всех уровнях: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общедошкольных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планов;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 детей;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совместной деятельности детей;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разработке собственных курсов, программ, планов для работы с родителями, детьми;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оценке и контролю за деятельностью ДОУ.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429000" y="5572125"/>
            <a:ext cx="2071688" cy="714375"/>
          </a:xfrm>
          <a:prstGeom prst="curvedDownArrow">
            <a:avLst>
              <a:gd name="adj1" fmla="val 25000"/>
              <a:gd name="adj2" fmla="val 1059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28625"/>
            <a:ext cx="8501062" cy="6143625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Monotype Corsiva" pitchFamily="66" charset="0"/>
              </a:rPr>
              <a:t>Мне очень хотелось бы, чтоб и воспитатели и родители всегда помнили, что семья для ребёнка – это 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источник общественного опыта</a:t>
            </a:r>
            <a:r>
              <a:rPr lang="ru-RU" dirty="0" smtClean="0">
                <a:latin typeface="Monotype Corsiva" pitchFamily="66" charset="0"/>
              </a:rPr>
              <a:t>. Здесь он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                     находит примеры для подражания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                    и здесь происходит его социальное рождение. И если мы хотим вырастить 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нравственно здоровое поколение</a:t>
            </a:r>
            <a:r>
              <a:rPr lang="ru-RU" dirty="0" smtClean="0">
                <a:latin typeface="Monotype Corsiva" pitchFamily="66" charset="0"/>
              </a:rPr>
              <a:t>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то должны решать эту проблему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  «всем миром»</a:t>
            </a:r>
            <a:r>
              <a:rPr lang="ru-RU" dirty="0" smtClean="0">
                <a:latin typeface="Monotype Corsiva" pitchFamily="66" charset="0"/>
              </a:rPr>
              <a:t>: детский сад, семья,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    общественность.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929b958ca8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056" y="3643314"/>
            <a:ext cx="277222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Заключение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695_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2135174" cy="14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357188"/>
            <a:ext cx="8501063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74295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70306090_1297005649_28948_200904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04"/>
            <a:ext cx="3143272" cy="25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8" y="3929063"/>
            <a:ext cx="8001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28688" y="4643438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выявление методов и форм взаимодействия педагогов ДОУ с «семьями группы риска»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3714750"/>
            <a:ext cx="350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285750"/>
            <a:ext cx="8429625" cy="6215063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500063"/>
            <a:ext cx="1785937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500188"/>
            <a:ext cx="2000250" cy="2214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9000" y="428625"/>
            <a:ext cx="1785938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25" y="500063"/>
            <a:ext cx="1785938" cy="1857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50" y="1643063"/>
            <a:ext cx="1928813" cy="2071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13" y="1714500"/>
            <a:ext cx="1928812" cy="2000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00313" y="714375"/>
            <a:ext cx="714375" cy="500063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57813" y="714375"/>
            <a:ext cx="642937" cy="428625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6429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5813" y="1500188"/>
            <a:ext cx="1857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методов и форм эффективного взаимодействия педагогов ДОУ с семьями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0438" y="6429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57625" y="2000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семья как система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7938" y="714375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15125" y="1928813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методы и формы</a:t>
            </a:r>
          </a:p>
        </p:txBody>
      </p:sp>
      <p:pic>
        <p:nvPicPr>
          <p:cNvPr id="25" name="Рисунок 24" descr="1193853260_dr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5" y="4572000"/>
            <a:ext cx="1285875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2" grpId="0" animBg="1"/>
      <p:bldP spid="13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задачи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дать </a:t>
            </a:r>
            <a:r>
              <a:rPr lang="ru-RU" b="1" dirty="0" smtClean="0">
                <a:solidFill>
                  <a:srgbClr val="006600"/>
                </a:solidFill>
              </a:rPr>
              <a:t>характеристику</a:t>
            </a:r>
            <a:r>
              <a:rPr lang="ru-RU" dirty="0" smtClean="0"/>
              <a:t> семье как педагогической системе;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выявить </a:t>
            </a:r>
            <a:r>
              <a:rPr lang="ru-RU" b="1" dirty="0" smtClean="0">
                <a:solidFill>
                  <a:srgbClr val="006600"/>
                </a:solidFill>
              </a:rPr>
              <a:t>формы и методы</a:t>
            </a:r>
            <a:r>
              <a:rPr lang="ru-RU" dirty="0" smtClean="0"/>
              <a:t> социально – педагогического </a:t>
            </a:r>
            <a:r>
              <a:rPr lang="ru-RU" b="1" dirty="0" smtClean="0">
                <a:solidFill>
                  <a:srgbClr val="006600"/>
                </a:solidFill>
              </a:rPr>
              <a:t>взаимодействия</a:t>
            </a:r>
            <a:r>
              <a:rPr lang="ru-RU" dirty="0" smtClean="0"/>
              <a:t> педагогов ДОУ с семьями;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охарактеризовать </a:t>
            </a:r>
            <a:r>
              <a:rPr lang="ru-RU" b="1" dirty="0" smtClean="0">
                <a:solidFill>
                  <a:srgbClr val="006600"/>
                </a:solidFill>
              </a:rPr>
              <a:t>основные подходы</a:t>
            </a:r>
            <a:r>
              <a:rPr lang="ru-RU" dirty="0" smtClean="0"/>
              <a:t> к определению и реализации роли родителей как субъектов дошкольного образования.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" name="Рисунок 6" descr="1905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1741713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50" y="428625"/>
            <a:ext cx="8572500" cy="607218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Семейное воспитание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– общее название для процессов воздействия на детей со стороны родителей и других членов семьи с целью достижения желаемых результатов</a:t>
            </a:r>
          </a:p>
        </p:txBody>
      </p:sp>
      <p:pic>
        <p:nvPicPr>
          <p:cNvPr id="4" name="Содержимое 3" descr="sem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857784" cy="3222371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14875" y="2071688"/>
            <a:ext cx="3929063" cy="4143375"/>
          </a:xfrm>
          <a:prstGeom prst="round2DiagRect">
            <a:avLst>
              <a:gd name="adj1" fmla="val 0"/>
              <a:gd name="adj2" fmla="val 13576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8625" y="2071688"/>
            <a:ext cx="4000500" cy="4214812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714875" y="1143000"/>
            <a:ext cx="3571875" cy="1000125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14375" y="1143000"/>
            <a:ext cx="3429000" cy="1071563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Сущность понятия «</a:t>
            </a:r>
            <a:r>
              <a:rPr lang="ru-RU" b="1" i="1" dirty="0" smtClean="0">
                <a:solidFill>
                  <a:srgbClr val="006600"/>
                </a:solidFill>
              </a:rPr>
              <a:t>Семья</a:t>
            </a:r>
            <a:r>
              <a:rPr lang="ru-RU" b="1" dirty="0" smtClean="0">
                <a:solidFill>
                  <a:srgbClr val="006600"/>
                </a:solidFill>
              </a:rPr>
              <a:t>»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63" y="1000125"/>
            <a:ext cx="3571875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Юридическое понятие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00488" cy="39512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«Семья – объединение чаще всего совместно проживающих лиц, связанных взаимными правами и обязанностями, возникающими из брака, родства, усыновления или иной формы устройства детей на воспитание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в семье»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000125"/>
            <a:ext cx="3786187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Социологическое понятие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5" y="2214563"/>
            <a:ext cx="3900488" cy="3951287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«Семья – это малая социальная группа, связанная брачными отношениями, общностью быта и взаимной моральной ответственностью перед обществом за воспроизводство населения»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А.Г.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российский социолог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214313"/>
            <a:ext cx="8643937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72074"/>
            <a:ext cx="19377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5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5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9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9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«семья социального риска»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семья, имеющая трудноразрешимые проблемы, ограничивающие её возможности в создании благоприятных условий для жизни и полноценного развития всех её членов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(Л. М. Шипицына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ректор Института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специальной педагогики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и психологии 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o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4381504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50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Семья – ведущий фактор развития личности ребенка, от которого во многом зависит дальнейшее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обеспечивает физическое и эмоциональное развитие человека;</a:t>
            </a:r>
          </a:p>
          <a:p>
            <a:pPr algn="just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влияет на формирование психологического пола ребенка</a:t>
            </a:r>
          </a:p>
        </p:txBody>
      </p:sp>
      <p:pic>
        <p:nvPicPr>
          <p:cNvPr id="5" name="Рисунок 4" descr="f0576611319232e90dbc0405237de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35743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4158824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357694"/>
            <a:ext cx="204047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4f1fb27410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4357694"/>
            <a:ext cx="16183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88" y="214313"/>
            <a:ext cx="8572500" cy="635793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1436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играет ведущую роль в умственном развитии ребенка, а также влияет на отношение детей к учебе и во многом определяет ее успешность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семья имеет важное значение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в овладении человеком социальных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норм, определяющих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исполнение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им семейных ролей</a:t>
            </a:r>
          </a:p>
        </p:txBody>
      </p:sp>
      <p:pic>
        <p:nvPicPr>
          <p:cNvPr id="4" name="Рисунок 3" descr="137284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85938"/>
            <a:ext cx="18986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54495"/>
            <a:ext cx="3214710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5" y="357188"/>
            <a:ext cx="8358188" cy="6215062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1191</Words>
  <Application>Microsoft Office PowerPoint</Application>
  <PresentationFormat>Экран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Основы взаимодействия  ДОУ с семьей </vt:lpstr>
      <vt:lpstr>Слайд 2</vt:lpstr>
      <vt:lpstr>Слайд 3</vt:lpstr>
      <vt:lpstr>задачи</vt:lpstr>
      <vt:lpstr>Семейное воспитание – общее название для процессов воздействия на детей со стороны родителей и других членов семьи с целью достижения желаемых результатов</vt:lpstr>
      <vt:lpstr>Сущность понятия «Семья» </vt:lpstr>
      <vt:lpstr>«семья социального риска»</vt:lpstr>
      <vt:lpstr>Семья – ведущий фактор развития личности ребенка, от которого во многом зависит дальнейшее человека</vt:lpstr>
      <vt:lpstr>Слайд 9</vt:lpstr>
      <vt:lpstr>Слайд 10</vt:lpstr>
      <vt:lpstr>Условная классификация  современных родителей</vt:lpstr>
      <vt:lpstr>Слайд 12</vt:lpstr>
      <vt:lpstr>Слайд 13</vt:lpstr>
      <vt:lpstr>В планировании содержания работы с родителями играет роль и приоритетное направление ДОУ</vt:lpstr>
      <vt:lpstr>Формы общения педагога с родителями в ДОУ</vt:lpstr>
      <vt:lpstr>Нетрадиционные формы общения с родителями Автор Т.В. Кротова  (преподаватель факультета дошкольной педагогики МПГУ)</vt:lpstr>
      <vt:lpstr>Слайд 17</vt:lpstr>
      <vt:lpstr>Слайд 18</vt:lpstr>
      <vt:lpstr>Принципы взаимодействия педагога с родителями</vt:lpstr>
      <vt:lpstr>Система работы с родителями</vt:lpstr>
      <vt:lpstr> Причины отсутствия взаимодействия ДОУ с семьей</vt:lpstr>
      <vt:lpstr>Включение родителей в деятельность ДОУ</vt:lpstr>
      <vt:lpstr>Заключение 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семьей</dc:title>
  <dc:creator>11</dc:creator>
  <cp:lastModifiedBy>Пользователь Windows</cp:lastModifiedBy>
  <cp:revision>102</cp:revision>
  <dcterms:created xsi:type="dcterms:W3CDTF">2011-08-25T15:32:02Z</dcterms:created>
  <dcterms:modified xsi:type="dcterms:W3CDTF">2018-01-18T18:15:55Z</dcterms:modified>
</cp:coreProperties>
</file>