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60" r:id="rId4"/>
    <p:sldId id="258" r:id="rId5"/>
    <p:sldId id="271" r:id="rId6"/>
    <p:sldId id="259" r:id="rId7"/>
    <p:sldId id="261" r:id="rId8"/>
    <p:sldId id="269" r:id="rId9"/>
    <p:sldId id="270" r:id="rId10"/>
    <p:sldId id="262" r:id="rId11"/>
    <p:sldId id="263" r:id="rId12"/>
    <p:sldId id="264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310DF7A-F447-4E9B-94A2-ACCD8377C857}" type="datetimeFigureOut">
              <a:rPr lang="ru-RU" smtClean="0"/>
              <a:pPr/>
              <a:t>10.02.2025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BE74C12-464B-4F3D-B443-E8827549BB44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pn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7.png"/><Relationship Id="rId11" Type="http://schemas.openxmlformats.org/officeDocument/2006/relationships/image" Target="../media/image22.wmf"/><Relationship Id="rId5" Type="http://schemas.openxmlformats.org/officeDocument/2006/relationships/image" Target="../media/image16.wmf"/><Relationship Id="rId15" Type="http://schemas.openxmlformats.org/officeDocument/2006/relationships/oleObject" Target="../embeddings/oleObject3.bin"/><Relationship Id="rId10" Type="http://schemas.openxmlformats.org/officeDocument/2006/relationships/image" Target="../media/image21.wmf"/><Relationship Id="rId4" Type="http://schemas.openxmlformats.org/officeDocument/2006/relationships/image" Target="../media/image15.wmf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2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632847" cy="4032448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Метод моделирования маленькими человечками</a:t>
            </a:r>
            <a:endParaRPr lang="ru-RU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5229200"/>
            <a:ext cx="5400600" cy="1196752"/>
          </a:xfrm>
        </p:spPr>
        <p:txBody>
          <a:bodyPr>
            <a:normAutofit/>
          </a:bodyPr>
          <a:lstStyle/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Составила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воспитатель МБДОУ «Детский сад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№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« Теремок» города Алатыря Чувашской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Республики</a:t>
            </a:r>
          </a:p>
          <a:p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Дубровская Л.В.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039824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TextBox 66"/>
          <p:cNvSpPr txBox="1"/>
          <p:nvPr/>
        </p:nvSpPr>
        <p:spPr>
          <a:xfrm>
            <a:off x="1181603" y="1295156"/>
            <a:ext cx="58059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ru-RU" sz="2400" i="1" dirty="0" smtClean="0"/>
              <a:t>Алгоритм знакомства с веществами</a:t>
            </a:r>
            <a:endParaRPr lang="ru-RU" sz="2400" i="1" dirty="0"/>
          </a:p>
        </p:txBody>
      </p:sp>
      <p:sp>
        <p:nvSpPr>
          <p:cNvPr id="16" name="Rectangle 7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8" name="TextBox 17"/>
          <p:cNvSpPr txBox="1"/>
          <p:nvPr/>
        </p:nvSpPr>
        <p:spPr>
          <a:xfrm>
            <a:off x="463468" y="2456270"/>
            <a:ext cx="71006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Представление о строении вещества и его свойствах</a:t>
            </a:r>
            <a:endParaRPr lang="ru-RU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467544" y="2011266"/>
            <a:ext cx="50914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Знакомство с маленькими человечками</a:t>
            </a:r>
            <a:endParaRPr lang="ru-RU" sz="2000" dirty="0"/>
          </a:p>
        </p:txBody>
      </p:sp>
      <p:sp>
        <p:nvSpPr>
          <p:cNvPr id="21" name="TextBox 20"/>
          <p:cNvSpPr txBox="1"/>
          <p:nvPr/>
        </p:nvSpPr>
        <p:spPr>
          <a:xfrm>
            <a:off x="467544" y="3035914"/>
            <a:ext cx="628370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Систематизация знаний о разнообразии  веществ</a:t>
            </a:r>
          </a:p>
          <a:p>
            <a:r>
              <a:rPr lang="ru-RU" sz="2000" dirty="0" smtClean="0"/>
              <a:t> и материалов природного и рукотворного мира</a:t>
            </a:r>
            <a:endParaRPr lang="ru-RU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463468" y="3697633"/>
            <a:ext cx="851021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Проведение сравнительного анализа свойств различных материалов</a:t>
            </a:r>
            <a:endParaRPr lang="ru-RU" sz="2000" dirty="0"/>
          </a:p>
        </p:txBody>
      </p:sp>
      <p:sp>
        <p:nvSpPr>
          <p:cNvPr id="23" name="TextBox 22"/>
          <p:cNvSpPr txBox="1"/>
          <p:nvPr/>
        </p:nvSpPr>
        <p:spPr>
          <a:xfrm>
            <a:off x="467544" y="4131590"/>
            <a:ext cx="836004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Умение обследовать вещество, ставить эксперимент, делать выводы</a:t>
            </a:r>
          </a:p>
          <a:p>
            <a:r>
              <a:rPr lang="ru-RU" sz="2000" dirty="0" smtClean="0"/>
              <a:t> по полученным результатам 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76837" y="5936516"/>
            <a:ext cx="582742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Применение полученных знаний на практике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463468" y="5005684"/>
            <a:ext cx="79565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Представление о процессе изготовления различных материалов</a:t>
            </a:r>
            <a:endParaRPr lang="ru-RU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463468" y="5432878"/>
            <a:ext cx="57739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§"/>
            </a:pPr>
            <a:r>
              <a:rPr lang="ru-RU" sz="2000" dirty="0" smtClean="0"/>
              <a:t>Воспитание бережного отношения к природе</a:t>
            </a:r>
            <a:endParaRPr lang="ru-RU" sz="2000" dirty="0"/>
          </a:p>
        </p:txBody>
      </p:sp>
    </p:spTree>
    <p:extLst>
      <p:ext uri="{BB962C8B-B14F-4D97-AF65-F5344CB8AC3E}">
        <p14:creationId xmlns="" xmlns:p14="http://schemas.microsoft.com/office/powerpoint/2010/main" val="83769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971600" y="908720"/>
            <a:ext cx="2918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1. Дерево </a:t>
            </a:r>
            <a:r>
              <a:rPr lang="ru-RU" b="1" i="1" dirty="0"/>
              <a:t>и его свойства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97259" y="127805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2. Как </a:t>
            </a:r>
            <a:r>
              <a:rPr lang="ru-RU" b="1" i="1" dirty="0"/>
              <a:t>человек использует свойства дерева</a:t>
            </a: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43607" y="1924383"/>
            <a:ext cx="44793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 smtClean="0"/>
              <a:t>3. Сравнение </a:t>
            </a:r>
            <a:r>
              <a:rPr lang="ru-RU" b="1" i="1" dirty="0"/>
              <a:t>свойств бумаги и дерева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43607" y="2415447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4. Что </a:t>
            </a:r>
            <a:r>
              <a:rPr lang="ru-RU" b="1" i="1" dirty="0"/>
              <a:t>можно сделать из </a:t>
            </a:r>
            <a:r>
              <a:rPr lang="ru-RU" b="1" i="1" dirty="0" smtClean="0"/>
              <a:t>бумаги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043607" y="2784779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5. Из </a:t>
            </a:r>
            <a:r>
              <a:rPr lang="ru-RU" b="1" i="1" dirty="0"/>
              <a:t>чего делают бумагу. Делаем бумагу сами</a:t>
            </a:r>
            <a:endParaRPr lang="ru-RU" dirty="0"/>
          </a:p>
        </p:txBody>
      </p:sp>
      <p:pic>
        <p:nvPicPr>
          <p:cNvPr id="5122" name="Picture 2" descr="D:\оля\Новая папка (2)\9k4NSBck9u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6462" y="908721"/>
            <a:ext cx="1881964" cy="26642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rk.karelia.ru/wp-content/uploads/2015/08/gorod-drevnej-rus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006" y="3965316"/>
            <a:ext cx="3555590" cy="1784907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rupurupu.com/wp-content/uploads/2016/03/pacific-rim-nursery-furniture-pacific-rim-ba-crib-arts-and-throughout-non-toxic-bedroom-furniture-pla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608086"/>
            <a:ext cx="3092299" cy="249936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152420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196752"/>
            <a:ext cx="51720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5736" y="2596262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5231044" y="2539777"/>
            <a:ext cx="89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бумага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711426" y="3131676"/>
            <a:ext cx="35853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i="1" dirty="0" smtClean="0"/>
              <a:t>При взаимодействии с водой:</a:t>
            </a:r>
            <a:endParaRPr lang="ru-RU" b="1" i="1" dirty="0"/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4113" y="3573016"/>
            <a:ext cx="5067300" cy="207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483768" y="5733256"/>
            <a:ext cx="898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дерево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400951" y="5649466"/>
            <a:ext cx="8937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бумага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659428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1520" y="1028110"/>
            <a:ext cx="8671028" cy="57246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/>
              <a:t>Рекомендуемые игры по ознакомлению с агрегатным состоянием</a:t>
            </a:r>
          </a:p>
          <a:p>
            <a:r>
              <a:rPr lang="ru-RU" sz="2000" i="1" dirty="0" smtClean="0"/>
              <a:t>  объектов неживой природы:</a:t>
            </a:r>
          </a:p>
          <a:p>
            <a:endParaRPr lang="ru-RU" sz="2000" i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«Мир вокруг нас»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«Подарки неживой природы»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«Теремок»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«Поезд времени»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«Мои друзья»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«Чем был, чем стал» (на изменение агрегатного состояния)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«Хорошо-плохо» (ветер, работа ветра, атмосфера)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«Что умеет превращаться»(переход из одного агрегатного состояния в другое)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«Ходим в гости»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«Я беру тебя с собой»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«Похищение радуги»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</a:t>
            </a:r>
            <a:r>
              <a:rPr lang="ru-RU" dirty="0" err="1" smtClean="0"/>
              <a:t>Превращалки</a:t>
            </a:r>
            <a:r>
              <a:rPr lang="ru-RU" dirty="0" smtClean="0"/>
              <a:t>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«Мир неживой природы потерял…вещество»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«Где живет..?» (проявление заданных явлений)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«Поделись с другом»</a:t>
            </a:r>
          </a:p>
          <a:p>
            <a:pPr marL="285750" indent="-285750">
              <a:buFont typeface="Arial" pitchFamily="34" charset="0"/>
              <a:buChar char="•"/>
            </a:pPr>
            <a:endParaRPr lang="ru-RU" dirty="0" smtClean="0"/>
          </a:p>
          <a:p>
            <a:pPr marL="285750" indent="-285750">
              <a:buFont typeface="Arial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05662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5776" y="2348880"/>
            <a:ext cx="316835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Спасибо за внимание</a:t>
            </a:r>
            <a:endParaRPr lang="ru-RU" sz="4400" dirty="0"/>
          </a:p>
        </p:txBody>
      </p:sp>
    </p:spTree>
    <p:extLst>
      <p:ext uri="{BB962C8B-B14F-4D97-AF65-F5344CB8AC3E}">
        <p14:creationId xmlns="" xmlns:p14="http://schemas.microsoft.com/office/powerpoint/2010/main" val="1630306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1124744"/>
            <a:ext cx="828092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Метод моделирования маленькими человечками (ММЧ)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 smtClean="0"/>
              <a:t> был разработан Г.С.Альтшуллером для решения изобретательских задач;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/>
              <a:t>п</a:t>
            </a:r>
            <a:r>
              <a:rPr lang="ru-RU" sz="3200" dirty="0" smtClean="0"/>
              <a:t>озволяет лучше понять физические процессы и явления, происходящие на микроуровне;</a:t>
            </a:r>
          </a:p>
          <a:p>
            <a:pPr marL="457200" indent="-457200">
              <a:buFont typeface="Wingdings" pitchFamily="2" charset="2"/>
              <a:buChar char="q"/>
            </a:pPr>
            <a:r>
              <a:rPr lang="ru-RU" sz="3200" dirty="0"/>
              <a:t>о</a:t>
            </a:r>
            <a:r>
              <a:rPr lang="ru-RU" sz="3200" dirty="0" smtClean="0"/>
              <a:t>снован на представлении о том, что все, что нас окружает, состоит из маленьких человечков.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118845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11560" y="2095401"/>
            <a:ext cx="799288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200" dirty="0" smtClean="0"/>
              <a:t>Цель: усвоение способа описания объектов неживой природы</a:t>
            </a:r>
            <a:endParaRPr lang="ru-RU" sz="3200" dirty="0"/>
          </a:p>
        </p:txBody>
      </p:sp>
    </p:spTree>
    <p:extLst>
      <p:ext uri="{BB962C8B-B14F-4D97-AF65-F5344CB8AC3E}">
        <p14:creationId xmlns="" xmlns:p14="http://schemas.microsoft.com/office/powerpoint/2010/main" val="2033491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6" name="Таблица 35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969686546"/>
              </p:ext>
            </p:extLst>
          </p:nvPr>
        </p:nvGraphicFramePr>
        <p:xfrm>
          <a:off x="827585" y="934784"/>
          <a:ext cx="7848871" cy="5468019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69833"/>
                <a:gridCol w="2746590"/>
                <a:gridCol w="2160240"/>
                <a:gridCol w="1872208"/>
              </a:tblGrid>
              <a:tr h="435724"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Вещество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>
                          <a:effectLst/>
                          <a:latin typeface="Times New Roman"/>
                          <a:ea typeface="Times New Roman"/>
                        </a:rPr>
                        <a:t>Особенности молекулярного строения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>
                          <a:effectLst/>
                          <a:latin typeface="Times New Roman"/>
                          <a:ea typeface="Times New Roman"/>
                        </a:rPr>
                        <a:t>Характер МЧ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>
                          <a:effectLst/>
                          <a:latin typeface="Times New Roman"/>
                          <a:ea typeface="Times New Roman"/>
                        </a:rPr>
                        <a:t>Символы МЧ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25031"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Газ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Расстояние между молекулами много больше размеров самих молекул.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Молекулы движутся во всех направлениях, почти не притягиваясь друг к другу.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Газообразные МЧ не дружат друг с другом. Они любят всюду бегать, потому что очень непослушные.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94"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Жидкость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Молекулы упакованы так плотно, что расстояние между молекулами меньше размеров молекул. 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Молекулы не расходятся на большое расстояние.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Притяжение молекул слабее, чем, у твердых веществ.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Жидкие МЧ дружные ребята, крепко держатся за руки, послушные, но могут отодвигаться друг от друга не разрывая рук.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42894"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Твердое тело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Молекулы располагаются очень близко друг к другу в правильном порядке притяжение между ними очень сильное. Каждая молекула движется около определенной точки и не может переместиться далеко от нее, то есть молекула колеблется.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Твердые МЧ очень дружные и очень крепко держатся за руки, очень послушные, стоят на одном месте, как солдаты в строю.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indent="228600">
                        <a:lnSpc>
                          <a:spcPct val="125000"/>
                        </a:lnSpc>
                        <a:spcAft>
                          <a:spcPts val="0"/>
                        </a:spcAft>
                        <a:tabLst>
                          <a:tab pos="457200" algn="l"/>
                        </a:tabLst>
                      </a:pPr>
                      <a:r>
                        <a:rPr lang="ru-RU" sz="12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2673" marR="52673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pSp>
        <p:nvGrpSpPr>
          <p:cNvPr id="37" name="Group 51"/>
          <p:cNvGrpSpPr>
            <a:grpSpLocks/>
          </p:cNvGrpSpPr>
          <p:nvPr/>
        </p:nvGrpSpPr>
        <p:grpSpPr bwMode="auto">
          <a:xfrm>
            <a:off x="7308304" y="1724885"/>
            <a:ext cx="558800" cy="777875"/>
            <a:chOff x="1455" y="6885"/>
            <a:chExt cx="2317" cy="3225"/>
          </a:xfrm>
        </p:grpSpPr>
        <p:sp>
          <p:nvSpPr>
            <p:cNvPr id="38" name="Oval 66"/>
            <p:cNvSpPr>
              <a:spLocks noChangeArrowheads="1"/>
            </p:cNvSpPr>
            <p:nvPr/>
          </p:nvSpPr>
          <p:spPr bwMode="auto">
            <a:xfrm>
              <a:off x="2445" y="6885"/>
              <a:ext cx="690" cy="69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9" name="Rectangle 65"/>
            <p:cNvSpPr>
              <a:spLocks noChangeArrowheads="1"/>
            </p:cNvSpPr>
            <p:nvPr/>
          </p:nvSpPr>
          <p:spPr bwMode="auto">
            <a:xfrm>
              <a:off x="2640" y="7455"/>
              <a:ext cx="270" cy="153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0" name="Line 64"/>
            <p:cNvSpPr>
              <a:spLocks noChangeShapeType="1"/>
            </p:cNvSpPr>
            <p:nvPr/>
          </p:nvSpPr>
          <p:spPr bwMode="auto">
            <a:xfrm flipH="1">
              <a:off x="2160" y="8925"/>
              <a:ext cx="525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1" name="Line 63"/>
            <p:cNvSpPr>
              <a:spLocks noChangeShapeType="1"/>
            </p:cNvSpPr>
            <p:nvPr/>
          </p:nvSpPr>
          <p:spPr bwMode="auto">
            <a:xfrm rot="4757040" flipH="1">
              <a:off x="1635" y="8925"/>
              <a:ext cx="525" cy="4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2" name="Line 62"/>
            <p:cNvSpPr>
              <a:spLocks noChangeShapeType="1"/>
            </p:cNvSpPr>
            <p:nvPr/>
          </p:nvSpPr>
          <p:spPr bwMode="auto">
            <a:xfrm flipH="1">
              <a:off x="1455" y="9000"/>
              <a:ext cx="180" cy="18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43" name="Group 58"/>
            <p:cNvGrpSpPr>
              <a:grpSpLocks/>
            </p:cNvGrpSpPr>
            <p:nvPr/>
          </p:nvGrpSpPr>
          <p:grpSpPr bwMode="auto">
            <a:xfrm rot="-5955489">
              <a:off x="2550" y="9232"/>
              <a:ext cx="1230" cy="525"/>
              <a:chOff x="1695" y="9142"/>
              <a:chExt cx="1230" cy="525"/>
            </a:xfrm>
          </p:grpSpPr>
          <p:sp>
            <p:nvSpPr>
              <p:cNvPr id="50" name="Line 61"/>
              <p:cNvSpPr>
                <a:spLocks noChangeShapeType="1"/>
              </p:cNvSpPr>
              <p:nvPr/>
            </p:nvSpPr>
            <p:spPr bwMode="auto">
              <a:xfrm flipH="1">
                <a:off x="2400" y="9165"/>
                <a:ext cx="525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60"/>
              <p:cNvSpPr>
                <a:spLocks noChangeShapeType="1"/>
              </p:cNvSpPr>
              <p:nvPr/>
            </p:nvSpPr>
            <p:spPr bwMode="auto">
              <a:xfrm rot="4757040" flipH="1">
                <a:off x="1875" y="9165"/>
                <a:ext cx="525" cy="4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59"/>
              <p:cNvSpPr>
                <a:spLocks noChangeShapeType="1"/>
              </p:cNvSpPr>
              <p:nvPr/>
            </p:nvSpPr>
            <p:spPr bwMode="auto">
              <a:xfrm flipH="1">
                <a:off x="1695" y="9240"/>
                <a:ext cx="180" cy="18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4" name="Group 55"/>
            <p:cNvGrpSpPr>
              <a:grpSpLocks/>
            </p:cNvGrpSpPr>
            <p:nvPr/>
          </p:nvGrpSpPr>
          <p:grpSpPr bwMode="auto">
            <a:xfrm>
              <a:off x="1965" y="7875"/>
              <a:ext cx="750" cy="885"/>
              <a:chOff x="1965" y="7875"/>
              <a:chExt cx="750" cy="885"/>
            </a:xfrm>
          </p:grpSpPr>
          <p:sp>
            <p:nvSpPr>
              <p:cNvPr id="48" name="Line 57"/>
              <p:cNvSpPr>
                <a:spLocks noChangeShapeType="1"/>
              </p:cNvSpPr>
              <p:nvPr/>
            </p:nvSpPr>
            <p:spPr bwMode="auto">
              <a:xfrm flipH="1">
                <a:off x="1995" y="7875"/>
                <a:ext cx="720" cy="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Line 56"/>
              <p:cNvSpPr>
                <a:spLocks noChangeShapeType="1"/>
              </p:cNvSpPr>
              <p:nvPr/>
            </p:nvSpPr>
            <p:spPr bwMode="auto">
              <a:xfrm>
                <a:off x="1965" y="8175"/>
                <a:ext cx="375" cy="5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" name="Group 52"/>
            <p:cNvGrpSpPr>
              <a:grpSpLocks/>
            </p:cNvGrpSpPr>
            <p:nvPr/>
          </p:nvGrpSpPr>
          <p:grpSpPr bwMode="auto">
            <a:xfrm rot="-5863154">
              <a:off x="2955" y="7755"/>
              <a:ext cx="750" cy="885"/>
              <a:chOff x="1965" y="7875"/>
              <a:chExt cx="750" cy="885"/>
            </a:xfrm>
          </p:grpSpPr>
          <p:sp>
            <p:nvSpPr>
              <p:cNvPr id="46" name="Line 54"/>
              <p:cNvSpPr>
                <a:spLocks noChangeShapeType="1"/>
              </p:cNvSpPr>
              <p:nvPr/>
            </p:nvSpPr>
            <p:spPr bwMode="auto">
              <a:xfrm flipH="1">
                <a:off x="1995" y="7875"/>
                <a:ext cx="720" cy="300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7" name="Line 53"/>
              <p:cNvSpPr>
                <a:spLocks noChangeShapeType="1"/>
              </p:cNvSpPr>
              <p:nvPr/>
            </p:nvSpPr>
            <p:spPr bwMode="auto">
              <a:xfrm>
                <a:off x="1965" y="8175"/>
                <a:ext cx="375" cy="585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53" name="Group 42"/>
          <p:cNvGrpSpPr>
            <a:grpSpLocks/>
          </p:cNvGrpSpPr>
          <p:nvPr/>
        </p:nvGrpSpPr>
        <p:grpSpPr bwMode="auto">
          <a:xfrm>
            <a:off x="7471040" y="3354569"/>
            <a:ext cx="438150" cy="877887"/>
            <a:chOff x="2025" y="6707"/>
            <a:chExt cx="1620" cy="3253"/>
          </a:xfrm>
        </p:grpSpPr>
        <p:sp>
          <p:nvSpPr>
            <p:cNvPr id="54" name="Oval 50"/>
            <p:cNvSpPr>
              <a:spLocks noChangeArrowheads="1"/>
            </p:cNvSpPr>
            <p:nvPr/>
          </p:nvSpPr>
          <p:spPr bwMode="auto">
            <a:xfrm>
              <a:off x="2497" y="6707"/>
              <a:ext cx="690" cy="69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5" name="Rectangle 49"/>
            <p:cNvSpPr>
              <a:spLocks noChangeArrowheads="1"/>
            </p:cNvSpPr>
            <p:nvPr/>
          </p:nvSpPr>
          <p:spPr bwMode="auto">
            <a:xfrm>
              <a:off x="2692" y="7277"/>
              <a:ext cx="270" cy="153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6" name="Line 48"/>
            <p:cNvSpPr>
              <a:spLocks noChangeShapeType="1"/>
            </p:cNvSpPr>
            <p:nvPr/>
          </p:nvSpPr>
          <p:spPr bwMode="auto">
            <a:xfrm>
              <a:off x="2910" y="8730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7" name="Line 47"/>
            <p:cNvSpPr>
              <a:spLocks noChangeShapeType="1"/>
            </p:cNvSpPr>
            <p:nvPr/>
          </p:nvSpPr>
          <p:spPr bwMode="auto">
            <a:xfrm flipH="1">
              <a:off x="2250" y="8730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8" name="Line 46"/>
            <p:cNvSpPr>
              <a:spLocks noChangeShapeType="1"/>
            </p:cNvSpPr>
            <p:nvPr/>
          </p:nvSpPr>
          <p:spPr bwMode="auto">
            <a:xfrm>
              <a:off x="3360" y="9945"/>
              <a:ext cx="2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59" name="Line 45"/>
            <p:cNvSpPr>
              <a:spLocks noChangeShapeType="1"/>
            </p:cNvSpPr>
            <p:nvPr/>
          </p:nvSpPr>
          <p:spPr bwMode="auto">
            <a:xfrm flipH="1">
              <a:off x="2025" y="996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0" name="Line 44"/>
            <p:cNvSpPr>
              <a:spLocks noChangeShapeType="1"/>
            </p:cNvSpPr>
            <p:nvPr/>
          </p:nvSpPr>
          <p:spPr bwMode="auto">
            <a:xfrm>
              <a:off x="2880" y="7470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1" name="Line 43"/>
            <p:cNvSpPr>
              <a:spLocks noChangeShapeType="1"/>
            </p:cNvSpPr>
            <p:nvPr/>
          </p:nvSpPr>
          <p:spPr bwMode="auto">
            <a:xfrm flipH="1">
              <a:off x="2280" y="7455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grpSp>
        <p:nvGrpSpPr>
          <p:cNvPr id="62" name="Group 34"/>
          <p:cNvGrpSpPr>
            <a:grpSpLocks/>
          </p:cNvGrpSpPr>
          <p:nvPr/>
        </p:nvGrpSpPr>
        <p:grpSpPr bwMode="auto">
          <a:xfrm>
            <a:off x="7505524" y="5131965"/>
            <a:ext cx="476250" cy="909637"/>
            <a:chOff x="7065" y="1580"/>
            <a:chExt cx="1710" cy="3253"/>
          </a:xfrm>
        </p:grpSpPr>
        <p:sp>
          <p:nvSpPr>
            <p:cNvPr id="63" name="Oval 41"/>
            <p:cNvSpPr>
              <a:spLocks noChangeArrowheads="1"/>
            </p:cNvSpPr>
            <p:nvPr/>
          </p:nvSpPr>
          <p:spPr bwMode="auto">
            <a:xfrm>
              <a:off x="7572" y="1580"/>
              <a:ext cx="690" cy="69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4" name="Rectangle 40"/>
            <p:cNvSpPr>
              <a:spLocks noChangeArrowheads="1"/>
            </p:cNvSpPr>
            <p:nvPr/>
          </p:nvSpPr>
          <p:spPr bwMode="auto">
            <a:xfrm>
              <a:off x="7767" y="2150"/>
              <a:ext cx="270" cy="153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5" name="Line 39"/>
            <p:cNvSpPr>
              <a:spLocks noChangeShapeType="1"/>
            </p:cNvSpPr>
            <p:nvPr/>
          </p:nvSpPr>
          <p:spPr bwMode="auto">
            <a:xfrm>
              <a:off x="7985" y="3603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6" name="Line 38"/>
            <p:cNvSpPr>
              <a:spLocks noChangeShapeType="1"/>
            </p:cNvSpPr>
            <p:nvPr/>
          </p:nvSpPr>
          <p:spPr bwMode="auto">
            <a:xfrm flipH="1">
              <a:off x="7325" y="3603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7" name="Line 37"/>
            <p:cNvSpPr>
              <a:spLocks noChangeShapeType="1"/>
            </p:cNvSpPr>
            <p:nvPr/>
          </p:nvSpPr>
          <p:spPr bwMode="auto">
            <a:xfrm>
              <a:off x="8435" y="4818"/>
              <a:ext cx="2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8" name="Line 36"/>
            <p:cNvSpPr>
              <a:spLocks noChangeShapeType="1"/>
            </p:cNvSpPr>
            <p:nvPr/>
          </p:nvSpPr>
          <p:spPr bwMode="auto">
            <a:xfrm flipH="1">
              <a:off x="7100" y="4833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69" name="Oval 35"/>
            <p:cNvSpPr>
              <a:spLocks noChangeArrowheads="1"/>
            </p:cNvSpPr>
            <p:nvPr/>
          </p:nvSpPr>
          <p:spPr bwMode="auto">
            <a:xfrm>
              <a:off x="7065" y="2370"/>
              <a:ext cx="1710" cy="660"/>
            </a:xfrm>
            <a:prstGeom prst="ellips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16814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8082" y="2002278"/>
            <a:ext cx="2411759" cy="180881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326314" y="2002278"/>
            <a:ext cx="2411761" cy="180882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918" y="1700808"/>
            <a:ext cx="3979397" cy="24042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509120"/>
            <a:ext cx="2502024" cy="187651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15849" y="4835311"/>
            <a:ext cx="1632182" cy="122413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28017" y="4835314"/>
            <a:ext cx="1632179" cy="122413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4631288"/>
            <a:ext cx="2176243" cy="163218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71600" y="836712"/>
            <a:ext cx="66425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dirty="0" smtClean="0"/>
              <a:t>Три агрегатных состояния веществ </a:t>
            </a:r>
          </a:p>
          <a:p>
            <a:pPr algn="ctr"/>
            <a:r>
              <a:rPr lang="ru-RU" dirty="0" smtClean="0"/>
              <a:t>(твердые МЧ, жидкие МЧ, газообразные МЧ)познаем в играх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45011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9632" y="908720"/>
            <a:ext cx="727280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 smtClean="0"/>
              <a:t>Средний возраст </a:t>
            </a:r>
          </a:p>
          <a:p>
            <a:r>
              <a:rPr lang="ru-RU" sz="2000" dirty="0" smtClean="0"/>
              <a:t>Систематизация знаний об органах чувств и осознание возможностей анализаторов</a:t>
            </a:r>
            <a:endParaRPr lang="ru-RU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1259632" y="2187910"/>
            <a:ext cx="2704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ru-RU" sz="2400" dirty="0" smtClean="0"/>
              <a:t>Что могут глаза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40635" y="2852936"/>
            <a:ext cx="26680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 Что могут руки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1422516" y="3645024"/>
            <a:ext cx="25042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Что могут уши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1432134" y="4350370"/>
            <a:ext cx="249465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Что может нос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21917" y="4941168"/>
            <a:ext cx="268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 smtClean="0"/>
              <a:t>Что может язык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612381" y="2364785"/>
            <a:ext cx="2269240" cy="170193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383" y="2081130"/>
            <a:ext cx="1690408" cy="226924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432134" y="5718447"/>
            <a:ext cx="4710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i="1" dirty="0" smtClean="0"/>
              <a:t>Свойства твердого вещества</a:t>
            </a:r>
            <a:endParaRPr lang="ru-RU" sz="2400" i="1" dirty="0"/>
          </a:p>
        </p:txBody>
      </p:sp>
      <p:graphicFrame>
        <p:nvGraphicFramePr>
          <p:cNvPr id="13" name="Объект 12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3566714632"/>
              </p:ext>
            </p:extLst>
          </p:nvPr>
        </p:nvGraphicFramePr>
        <p:xfrm>
          <a:off x="6659563" y="4941888"/>
          <a:ext cx="1150937" cy="1065212"/>
        </p:xfrm>
        <a:graphic>
          <a:graphicData uri="http://schemas.openxmlformats.org/presentationml/2006/ole">
            <p:oleObj spid="_x0000_s5134" name="Точечный рисунок" r:id="rId5" imgW="743054" imgH="809738" progId="PBrush">
              <p:embed/>
            </p:oleObj>
          </a:graphicData>
        </a:graphic>
      </p:graphicFrame>
    </p:spTree>
    <p:extLst>
      <p:ext uri="{BB962C8B-B14F-4D97-AF65-F5344CB8AC3E}">
        <p14:creationId xmlns="" xmlns:p14="http://schemas.microsoft.com/office/powerpoint/2010/main" val="369751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8" grpId="0"/>
      <p:bldP spid="9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31338774"/>
              </p:ext>
            </p:extLst>
          </p:nvPr>
        </p:nvGraphicFramePr>
        <p:xfrm>
          <a:off x="899592" y="1064227"/>
          <a:ext cx="7416826" cy="1440160"/>
        </p:xfrm>
        <a:graphic>
          <a:graphicData uri="http://schemas.openxmlformats.org/drawingml/2006/table">
            <a:tbl>
              <a:tblPr/>
              <a:tblGrid>
                <a:gridCol w="1172952"/>
                <a:gridCol w="1040151"/>
                <a:gridCol w="1040151"/>
                <a:gridCol w="1040893"/>
                <a:gridCol w="1040893"/>
                <a:gridCol w="1040893"/>
                <a:gridCol w="1040893"/>
              </a:tblGrid>
              <a:tr h="7076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3247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4800" dirty="0"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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AutoShape 3"/>
          <p:cNvSpPr>
            <a:spLocks noEditPoints="1" noChangeArrowheads="1"/>
          </p:cNvSpPr>
          <p:nvPr/>
        </p:nvSpPr>
        <p:spPr bwMode="auto">
          <a:xfrm>
            <a:off x="4480806" y="1855984"/>
            <a:ext cx="396875" cy="595312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00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Litebulb"/>
          <p:cNvSpPr>
            <a:spLocks noEditPoints="1" noChangeArrowheads="1"/>
          </p:cNvSpPr>
          <p:nvPr/>
        </p:nvSpPr>
        <p:spPr bwMode="auto">
          <a:xfrm>
            <a:off x="5508104" y="1836030"/>
            <a:ext cx="395287" cy="593725"/>
          </a:xfrm>
          <a:custGeom>
            <a:avLst/>
            <a:gdLst>
              <a:gd name="T0" fmla="*/ 10800 w 21600"/>
              <a:gd name="T1" fmla="*/ 0 h 21600"/>
              <a:gd name="T2" fmla="*/ 21600 w 21600"/>
              <a:gd name="T3" fmla="*/ 7782 h 21600"/>
              <a:gd name="T4" fmla="*/ 0 w 21600"/>
              <a:gd name="T5" fmla="*/ 7782 h 21600"/>
              <a:gd name="T6" fmla="*/ 10800 w 21600"/>
              <a:gd name="T7" fmla="*/ 21600 h 21600"/>
              <a:gd name="T8" fmla="*/ 3556 w 21600"/>
              <a:gd name="T9" fmla="*/ 2188 h 21600"/>
              <a:gd name="T10" fmla="*/ 18277 w 21600"/>
              <a:gd name="T11" fmla="*/ 9282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0825" y="21723"/>
                </a:moveTo>
                <a:lnTo>
                  <a:pt x="11215" y="21723"/>
                </a:lnTo>
                <a:lnTo>
                  <a:pt x="11552" y="21688"/>
                </a:lnTo>
                <a:lnTo>
                  <a:pt x="11916" y="21617"/>
                </a:lnTo>
                <a:lnTo>
                  <a:pt x="12253" y="21547"/>
                </a:lnTo>
                <a:lnTo>
                  <a:pt x="12617" y="21441"/>
                </a:lnTo>
                <a:lnTo>
                  <a:pt x="12902" y="21317"/>
                </a:lnTo>
                <a:lnTo>
                  <a:pt x="13162" y="21176"/>
                </a:lnTo>
                <a:lnTo>
                  <a:pt x="13396" y="21000"/>
                </a:lnTo>
                <a:lnTo>
                  <a:pt x="13655" y="20841"/>
                </a:lnTo>
                <a:lnTo>
                  <a:pt x="13863" y="20629"/>
                </a:lnTo>
                <a:lnTo>
                  <a:pt x="14045" y="20435"/>
                </a:lnTo>
                <a:lnTo>
                  <a:pt x="14200" y="20223"/>
                </a:lnTo>
                <a:lnTo>
                  <a:pt x="14356" y="19994"/>
                </a:lnTo>
                <a:lnTo>
                  <a:pt x="14460" y="19747"/>
                </a:lnTo>
                <a:lnTo>
                  <a:pt x="14512" y="19482"/>
                </a:lnTo>
                <a:lnTo>
                  <a:pt x="14512" y="19235"/>
                </a:lnTo>
                <a:lnTo>
                  <a:pt x="14512" y="19147"/>
                </a:lnTo>
                <a:lnTo>
                  <a:pt x="14512" y="18900"/>
                </a:lnTo>
                <a:lnTo>
                  <a:pt x="14512" y="18529"/>
                </a:lnTo>
                <a:lnTo>
                  <a:pt x="14512" y="18052"/>
                </a:lnTo>
                <a:lnTo>
                  <a:pt x="14512" y="17505"/>
                </a:lnTo>
                <a:lnTo>
                  <a:pt x="14512" y="16976"/>
                </a:lnTo>
                <a:lnTo>
                  <a:pt x="14512" y="16464"/>
                </a:lnTo>
                <a:lnTo>
                  <a:pt x="14512" y="15952"/>
                </a:lnTo>
                <a:lnTo>
                  <a:pt x="14512" y="15758"/>
                </a:lnTo>
                <a:lnTo>
                  <a:pt x="14616" y="15547"/>
                </a:lnTo>
                <a:lnTo>
                  <a:pt x="14694" y="15352"/>
                </a:lnTo>
                <a:lnTo>
                  <a:pt x="14798" y="15141"/>
                </a:lnTo>
                <a:lnTo>
                  <a:pt x="15161" y="14735"/>
                </a:lnTo>
                <a:lnTo>
                  <a:pt x="15602" y="14329"/>
                </a:lnTo>
                <a:lnTo>
                  <a:pt x="16745" y="13552"/>
                </a:lnTo>
                <a:lnTo>
                  <a:pt x="18043" y="12670"/>
                </a:lnTo>
                <a:lnTo>
                  <a:pt x="18744" y="12194"/>
                </a:lnTo>
                <a:lnTo>
                  <a:pt x="19341" y="11647"/>
                </a:lnTo>
                <a:lnTo>
                  <a:pt x="19938" y="11099"/>
                </a:lnTo>
                <a:lnTo>
                  <a:pt x="20483" y="10464"/>
                </a:lnTo>
                <a:lnTo>
                  <a:pt x="20743" y="10164"/>
                </a:lnTo>
                <a:lnTo>
                  <a:pt x="20950" y="9794"/>
                </a:lnTo>
                <a:lnTo>
                  <a:pt x="21132" y="9441"/>
                </a:lnTo>
                <a:lnTo>
                  <a:pt x="21288" y="9035"/>
                </a:lnTo>
                <a:lnTo>
                  <a:pt x="21444" y="8664"/>
                </a:lnTo>
                <a:lnTo>
                  <a:pt x="21548" y="8223"/>
                </a:lnTo>
                <a:lnTo>
                  <a:pt x="21600" y="7782"/>
                </a:lnTo>
                <a:lnTo>
                  <a:pt x="21600" y="7341"/>
                </a:lnTo>
                <a:lnTo>
                  <a:pt x="21600" y="6935"/>
                </a:lnTo>
                <a:lnTo>
                  <a:pt x="21548" y="6564"/>
                </a:lnTo>
                <a:lnTo>
                  <a:pt x="21496" y="6229"/>
                </a:lnTo>
                <a:lnTo>
                  <a:pt x="21392" y="5858"/>
                </a:lnTo>
                <a:lnTo>
                  <a:pt x="21288" y="5523"/>
                </a:lnTo>
                <a:lnTo>
                  <a:pt x="21132" y="5135"/>
                </a:lnTo>
                <a:lnTo>
                  <a:pt x="20950" y="4800"/>
                </a:lnTo>
                <a:lnTo>
                  <a:pt x="20743" y="4464"/>
                </a:lnTo>
                <a:lnTo>
                  <a:pt x="20535" y="4164"/>
                </a:lnTo>
                <a:lnTo>
                  <a:pt x="20301" y="3847"/>
                </a:lnTo>
                <a:lnTo>
                  <a:pt x="20042" y="3547"/>
                </a:lnTo>
                <a:lnTo>
                  <a:pt x="19782" y="3247"/>
                </a:lnTo>
                <a:lnTo>
                  <a:pt x="19133" y="2664"/>
                </a:lnTo>
                <a:lnTo>
                  <a:pt x="18458" y="2152"/>
                </a:lnTo>
                <a:lnTo>
                  <a:pt x="17705" y="1694"/>
                </a:lnTo>
                <a:lnTo>
                  <a:pt x="16849" y="1252"/>
                </a:lnTo>
                <a:lnTo>
                  <a:pt x="16407" y="1076"/>
                </a:lnTo>
                <a:lnTo>
                  <a:pt x="15940" y="900"/>
                </a:lnTo>
                <a:lnTo>
                  <a:pt x="15499" y="741"/>
                </a:lnTo>
                <a:lnTo>
                  <a:pt x="15057" y="600"/>
                </a:lnTo>
                <a:lnTo>
                  <a:pt x="14564" y="458"/>
                </a:lnTo>
                <a:lnTo>
                  <a:pt x="14045" y="335"/>
                </a:lnTo>
                <a:lnTo>
                  <a:pt x="13500" y="229"/>
                </a:lnTo>
                <a:lnTo>
                  <a:pt x="13006" y="158"/>
                </a:lnTo>
                <a:lnTo>
                  <a:pt x="12461" y="88"/>
                </a:lnTo>
                <a:lnTo>
                  <a:pt x="11968" y="52"/>
                </a:lnTo>
                <a:lnTo>
                  <a:pt x="11423" y="17"/>
                </a:lnTo>
                <a:lnTo>
                  <a:pt x="10825" y="17"/>
                </a:lnTo>
                <a:lnTo>
                  <a:pt x="10254" y="17"/>
                </a:lnTo>
                <a:lnTo>
                  <a:pt x="9709" y="52"/>
                </a:lnTo>
                <a:lnTo>
                  <a:pt x="9216" y="88"/>
                </a:lnTo>
                <a:lnTo>
                  <a:pt x="8671" y="158"/>
                </a:lnTo>
                <a:lnTo>
                  <a:pt x="8177" y="229"/>
                </a:lnTo>
                <a:lnTo>
                  <a:pt x="7632" y="335"/>
                </a:lnTo>
                <a:lnTo>
                  <a:pt x="7113" y="458"/>
                </a:lnTo>
                <a:lnTo>
                  <a:pt x="6620" y="600"/>
                </a:lnTo>
                <a:lnTo>
                  <a:pt x="6178" y="741"/>
                </a:lnTo>
                <a:lnTo>
                  <a:pt x="5737" y="900"/>
                </a:lnTo>
                <a:lnTo>
                  <a:pt x="5270" y="1076"/>
                </a:lnTo>
                <a:lnTo>
                  <a:pt x="4828" y="1252"/>
                </a:lnTo>
                <a:lnTo>
                  <a:pt x="3972" y="1694"/>
                </a:lnTo>
                <a:lnTo>
                  <a:pt x="3219" y="2152"/>
                </a:lnTo>
                <a:lnTo>
                  <a:pt x="2544" y="2664"/>
                </a:lnTo>
                <a:lnTo>
                  <a:pt x="1895" y="3247"/>
                </a:lnTo>
                <a:lnTo>
                  <a:pt x="1635" y="3547"/>
                </a:lnTo>
                <a:lnTo>
                  <a:pt x="1375" y="3847"/>
                </a:lnTo>
                <a:lnTo>
                  <a:pt x="1142" y="4164"/>
                </a:lnTo>
                <a:lnTo>
                  <a:pt x="934" y="4464"/>
                </a:lnTo>
                <a:lnTo>
                  <a:pt x="726" y="4800"/>
                </a:lnTo>
                <a:lnTo>
                  <a:pt x="545" y="5135"/>
                </a:lnTo>
                <a:lnTo>
                  <a:pt x="389" y="5523"/>
                </a:lnTo>
                <a:lnTo>
                  <a:pt x="285" y="5858"/>
                </a:lnTo>
                <a:lnTo>
                  <a:pt x="181" y="6229"/>
                </a:lnTo>
                <a:lnTo>
                  <a:pt x="129" y="6564"/>
                </a:lnTo>
                <a:lnTo>
                  <a:pt x="77" y="6935"/>
                </a:lnTo>
                <a:lnTo>
                  <a:pt x="77" y="7341"/>
                </a:lnTo>
                <a:lnTo>
                  <a:pt x="77" y="7782"/>
                </a:lnTo>
                <a:lnTo>
                  <a:pt x="129" y="8223"/>
                </a:lnTo>
                <a:lnTo>
                  <a:pt x="233" y="8664"/>
                </a:lnTo>
                <a:lnTo>
                  <a:pt x="389" y="9035"/>
                </a:lnTo>
                <a:lnTo>
                  <a:pt x="545" y="9441"/>
                </a:lnTo>
                <a:lnTo>
                  <a:pt x="726" y="9794"/>
                </a:lnTo>
                <a:lnTo>
                  <a:pt x="934" y="10164"/>
                </a:lnTo>
                <a:lnTo>
                  <a:pt x="1194" y="10464"/>
                </a:lnTo>
                <a:lnTo>
                  <a:pt x="1739" y="11099"/>
                </a:lnTo>
                <a:lnTo>
                  <a:pt x="2336" y="11647"/>
                </a:lnTo>
                <a:lnTo>
                  <a:pt x="2933" y="12194"/>
                </a:lnTo>
                <a:lnTo>
                  <a:pt x="3634" y="12670"/>
                </a:lnTo>
                <a:lnTo>
                  <a:pt x="4932" y="13552"/>
                </a:lnTo>
                <a:lnTo>
                  <a:pt x="6075" y="14329"/>
                </a:lnTo>
                <a:lnTo>
                  <a:pt x="6516" y="14735"/>
                </a:lnTo>
                <a:lnTo>
                  <a:pt x="6879" y="15141"/>
                </a:lnTo>
                <a:lnTo>
                  <a:pt x="6983" y="15352"/>
                </a:lnTo>
                <a:lnTo>
                  <a:pt x="7061" y="15547"/>
                </a:lnTo>
                <a:lnTo>
                  <a:pt x="7165" y="15758"/>
                </a:lnTo>
                <a:lnTo>
                  <a:pt x="7165" y="15952"/>
                </a:lnTo>
                <a:lnTo>
                  <a:pt x="7165" y="16464"/>
                </a:lnTo>
                <a:lnTo>
                  <a:pt x="7165" y="16976"/>
                </a:lnTo>
                <a:lnTo>
                  <a:pt x="7165" y="17505"/>
                </a:lnTo>
                <a:lnTo>
                  <a:pt x="7165" y="18052"/>
                </a:lnTo>
                <a:lnTo>
                  <a:pt x="7165" y="18529"/>
                </a:lnTo>
                <a:lnTo>
                  <a:pt x="7165" y="18900"/>
                </a:lnTo>
                <a:lnTo>
                  <a:pt x="7165" y="19147"/>
                </a:lnTo>
                <a:lnTo>
                  <a:pt x="7165" y="19235"/>
                </a:lnTo>
                <a:lnTo>
                  <a:pt x="7165" y="19482"/>
                </a:lnTo>
                <a:lnTo>
                  <a:pt x="7217" y="19747"/>
                </a:lnTo>
                <a:lnTo>
                  <a:pt x="7321" y="19994"/>
                </a:lnTo>
                <a:lnTo>
                  <a:pt x="7476" y="20223"/>
                </a:lnTo>
                <a:lnTo>
                  <a:pt x="7632" y="20435"/>
                </a:lnTo>
                <a:lnTo>
                  <a:pt x="7814" y="20629"/>
                </a:lnTo>
                <a:lnTo>
                  <a:pt x="8022" y="20841"/>
                </a:lnTo>
                <a:lnTo>
                  <a:pt x="8281" y="21000"/>
                </a:lnTo>
                <a:lnTo>
                  <a:pt x="8515" y="21176"/>
                </a:lnTo>
                <a:lnTo>
                  <a:pt x="8775" y="21317"/>
                </a:lnTo>
                <a:lnTo>
                  <a:pt x="9060" y="21441"/>
                </a:lnTo>
                <a:lnTo>
                  <a:pt x="9424" y="21547"/>
                </a:lnTo>
                <a:lnTo>
                  <a:pt x="9761" y="21617"/>
                </a:lnTo>
                <a:lnTo>
                  <a:pt x="10125" y="21688"/>
                </a:lnTo>
                <a:lnTo>
                  <a:pt x="10462" y="21723"/>
                </a:lnTo>
                <a:lnTo>
                  <a:pt x="10825" y="21723"/>
                </a:lnTo>
                <a:close/>
              </a:path>
              <a:path w="21600" h="21600" extrusionOk="0">
                <a:moveTo>
                  <a:pt x="9242" y="14417"/>
                </a:moveTo>
                <a:lnTo>
                  <a:pt x="8541" y="12035"/>
                </a:lnTo>
                <a:lnTo>
                  <a:pt x="7295" y="10129"/>
                </a:lnTo>
                <a:lnTo>
                  <a:pt x="6905" y="9652"/>
                </a:lnTo>
                <a:lnTo>
                  <a:pt x="8541" y="10182"/>
                </a:lnTo>
                <a:lnTo>
                  <a:pt x="9787" y="9547"/>
                </a:lnTo>
                <a:lnTo>
                  <a:pt x="11189" y="10129"/>
                </a:lnTo>
                <a:lnTo>
                  <a:pt x="12279" y="9547"/>
                </a:lnTo>
                <a:lnTo>
                  <a:pt x="13370" y="10076"/>
                </a:lnTo>
                <a:lnTo>
                  <a:pt x="14850" y="9652"/>
                </a:lnTo>
                <a:lnTo>
                  <a:pt x="12902" y="12247"/>
                </a:lnTo>
                <a:lnTo>
                  <a:pt x="12357" y="14417"/>
                </a:lnTo>
                <a:moveTo>
                  <a:pt x="7191" y="15952"/>
                </a:moveTo>
                <a:lnTo>
                  <a:pt x="14512" y="15952"/>
                </a:lnTo>
                <a:lnTo>
                  <a:pt x="14512" y="17064"/>
                </a:lnTo>
                <a:lnTo>
                  <a:pt x="7191" y="17047"/>
                </a:lnTo>
                <a:lnTo>
                  <a:pt x="7191" y="18123"/>
                </a:lnTo>
                <a:lnTo>
                  <a:pt x="14512" y="18158"/>
                </a:lnTo>
                <a:lnTo>
                  <a:pt x="14538" y="19182"/>
                </a:lnTo>
                <a:lnTo>
                  <a:pt x="7217" y="19182"/>
                </a:lnTo>
              </a:path>
            </a:pathLst>
          </a:custGeom>
          <a:solidFill>
            <a:srgbClr val="FFFFCC"/>
          </a:solidFill>
          <a:ln w="57150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73" name="Picture 1" descr="огон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160" y="1789131"/>
            <a:ext cx="396875" cy="6477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3383584" y="1966315"/>
            <a:ext cx="457200" cy="457200"/>
          </a:xfrm>
          <a:prstGeom prst="star8">
            <a:avLst>
              <a:gd name="adj" fmla="val 38250"/>
            </a:avLst>
          </a:prstGeom>
          <a:solidFill>
            <a:srgbClr val="80808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4"/>
          <p:cNvSpPr>
            <a:spLocks noChangeArrowheads="1"/>
          </p:cNvSpPr>
          <p:nvPr/>
        </p:nvSpPr>
        <p:spPr bwMode="auto">
          <a:xfrm>
            <a:off x="2339752" y="1923453"/>
            <a:ext cx="457200" cy="457200"/>
          </a:xfrm>
          <a:prstGeom prst="star8">
            <a:avLst>
              <a:gd name="adj" fmla="val 38250"/>
            </a:avLst>
          </a:prstGeom>
          <a:solidFill>
            <a:srgbClr val="00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pSp>
        <p:nvGrpSpPr>
          <p:cNvPr id="7" name="Group 6"/>
          <p:cNvGrpSpPr>
            <a:grpSpLocks/>
          </p:cNvGrpSpPr>
          <p:nvPr/>
        </p:nvGrpSpPr>
        <p:grpSpPr bwMode="auto">
          <a:xfrm>
            <a:off x="1256760" y="1238336"/>
            <a:ext cx="533400" cy="471488"/>
            <a:chOff x="2651" y="2934"/>
            <a:chExt cx="2459" cy="2178"/>
          </a:xfrm>
        </p:grpSpPr>
        <p:sp>
          <p:nvSpPr>
            <p:cNvPr id="8" name="AutoShape 20"/>
            <p:cNvSpPr>
              <a:spLocks noChangeArrowheads="1"/>
            </p:cNvSpPr>
            <p:nvPr/>
          </p:nvSpPr>
          <p:spPr bwMode="auto">
            <a:xfrm rot="10800000">
              <a:off x="2651" y="2934"/>
              <a:ext cx="2459" cy="2177"/>
            </a:xfrm>
            <a:prstGeom prst="triangle">
              <a:avLst>
                <a:gd name="adj" fmla="val 50000"/>
              </a:avLst>
            </a:prstGeom>
            <a:solidFill>
              <a:srgbClr val="FF00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AutoShape 19"/>
            <p:cNvSpPr>
              <a:spLocks noChangeArrowheads="1"/>
            </p:cNvSpPr>
            <p:nvPr/>
          </p:nvSpPr>
          <p:spPr bwMode="auto">
            <a:xfrm rot="10800000">
              <a:off x="2813" y="3224"/>
              <a:ext cx="2133" cy="1888"/>
            </a:xfrm>
            <a:prstGeom prst="triangle">
              <a:avLst>
                <a:gd name="adj" fmla="val 50000"/>
              </a:avLst>
            </a:prstGeom>
            <a:solidFill>
              <a:srgbClr val="FF66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AutoShape 18"/>
            <p:cNvSpPr>
              <a:spLocks noChangeArrowheads="1"/>
            </p:cNvSpPr>
            <p:nvPr/>
          </p:nvSpPr>
          <p:spPr bwMode="auto">
            <a:xfrm rot="10800000">
              <a:off x="2994" y="3546"/>
              <a:ext cx="1769" cy="1566"/>
            </a:xfrm>
            <a:prstGeom prst="triangle">
              <a:avLst>
                <a:gd name="adj" fmla="val 50000"/>
              </a:avLst>
            </a:prstGeom>
            <a:solidFill>
              <a:srgbClr val="FF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AutoShape 17"/>
            <p:cNvSpPr>
              <a:spLocks noChangeArrowheads="1"/>
            </p:cNvSpPr>
            <p:nvPr/>
          </p:nvSpPr>
          <p:spPr bwMode="auto">
            <a:xfrm rot="10800000">
              <a:off x="3171" y="3856"/>
              <a:ext cx="1418" cy="1255"/>
            </a:xfrm>
            <a:prstGeom prst="triangle">
              <a:avLst>
                <a:gd name="adj" fmla="val 50000"/>
              </a:avLst>
            </a:prstGeom>
            <a:solidFill>
              <a:srgbClr val="00FF0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AutoShape 16"/>
            <p:cNvSpPr>
              <a:spLocks noChangeArrowheads="1"/>
            </p:cNvSpPr>
            <p:nvPr/>
          </p:nvSpPr>
          <p:spPr bwMode="auto">
            <a:xfrm rot="10800000">
              <a:off x="3362" y="4196"/>
              <a:ext cx="1035" cy="916"/>
            </a:xfrm>
            <a:prstGeom prst="triangle">
              <a:avLst>
                <a:gd name="adj" fmla="val 50000"/>
              </a:avLst>
            </a:prstGeom>
            <a:solidFill>
              <a:srgbClr val="33CCCC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AutoShape 15"/>
            <p:cNvSpPr>
              <a:spLocks noChangeArrowheads="1"/>
            </p:cNvSpPr>
            <p:nvPr/>
          </p:nvSpPr>
          <p:spPr bwMode="auto">
            <a:xfrm rot="10800000">
              <a:off x="3538" y="4508"/>
              <a:ext cx="683" cy="604"/>
            </a:xfrm>
            <a:prstGeom prst="triangle">
              <a:avLst>
                <a:gd name="adj" fmla="val 50000"/>
              </a:avLst>
            </a:prstGeom>
            <a:solidFill>
              <a:srgbClr val="0000FF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AutoShape 14"/>
            <p:cNvSpPr>
              <a:spLocks noChangeArrowheads="1"/>
            </p:cNvSpPr>
            <p:nvPr/>
          </p:nvSpPr>
          <p:spPr bwMode="auto">
            <a:xfrm rot="10800000" flipH="1">
              <a:off x="3702" y="4796"/>
              <a:ext cx="356" cy="315"/>
            </a:xfrm>
            <a:prstGeom prst="triangle">
              <a:avLst>
                <a:gd name="adj" fmla="val 50000"/>
              </a:avLst>
            </a:prstGeom>
            <a:solidFill>
              <a:srgbClr val="800080"/>
            </a:solidFill>
            <a:ln w="317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15" name="Group 7"/>
            <p:cNvGrpSpPr>
              <a:grpSpLocks/>
            </p:cNvGrpSpPr>
            <p:nvPr/>
          </p:nvGrpSpPr>
          <p:grpSpPr bwMode="auto">
            <a:xfrm rot="10800000">
              <a:off x="2839" y="3219"/>
              <a:ext cx="2081" cy="1578"/>
              <a:chOff x="1446" y="1890"/>
              <a:chExt cx="3315" cy="2730"/>
            </a:xfrm>
          </p:grpSpPr>
          <p:sp>
            <p:nvSpPr>
              <p:cNvPr id="16" name="Line 13"/>
              <p:cNvSpPr>
                <a:spLocks noChangeShapeType="1"/>
              </p:cNvSpPr>
              <p:nvPr/>
            </p:nvSpPr>
            <p:spPr bwMode="auto">
              <a:xfrm flipH="1">
                <a:off x="2811" y="1890"/>
                <a:ext cx="60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7" name="Line 12"/>
              <p:cNvSpPr>
                <a:spLocks noChangeShapeType="1"/>
              </p:cNvSpPr>
              <p:nvPr/>
            </p:nvSpPr>
            <p:spPr bwMode="auto">
              <a:xfrm flipH="1">
                <a:off x="2616" y="2415"/>
                <a:ext cx="100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8" name="Line 11"/>
              <p:cNvSpPr>
                <a:spLocks noChangeShapeType="1"/>
              </p:cNvSpPr>
              <p:nvPr/>
            </p:nvSpPr>
            <p:spPr bwMode="auto">
              <a:xfrm flipH="1">
                <a:off x="2316" y="2970"/>
                <a:ext cx="159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9" name="Line 10"/>
              <p:cNvSpPr>
                <a:spLocks noChangeShapeType="1"/>
              </p:cNvSpPr>
              <p:nvPr/>
            </p:nvSpPr>
            <p:spPr bwMode="auto">
              <a:xfrm flipH="1">
                <a:off x="2031" y="3525"/>
                <a:ext cx="21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0" name="Line 9"/>
              <p:cNvSpPr>
                <a:spLocks noChangeShapeType="1"/>
              </p:cNvSpPr>
              <p:nvPr/>
            </p:nvSpPr>
            <p:spPr bwMode="auto">
              <a:xfrm flipH="1">
                <a:off x="1701" y="4065"/>
                <a:ext cx="277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" name="Line 8"/>
              <p:cNvSpPr>
                <a:spLocks noChangeShapeType="1"/>
              </p:cNvSpPr>
              <p:nvPr/>
            </p:nvSpPr>
            <p:spPr bwMode="auto">
              <a:xfrm flipH="1">
                <a:off x="1446" y="4620"/>
                <a:ext cx="331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aphicFrame>
        <p:nvGraphicFramePr>
          <p:cNvPr id="27" name="Таблица 2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5160057"/>
              </p:ext>
            </p:extLst>
          </p:nvPr>
        </p:nvGraphicFramePr>
        <p:xfrm>
          <a:off x="863158" y="2708920"/>
          <a:ext cx="7381251" cy="1440160"/>
        </p:xfrm>
        <a:graphic>
          <a:graphicData uri="http://schemas.openxmlformats.org/drawingml/2006/table">
            <a:tbl>
              <a:tblPr/>
              <a:tblGrid>
                <a:gridCol w="674930"/>
                <a:gridCol w="801033"/>
                <a:gridCol w="737982"/>
                <a:gridCol w="737982"/>
                <a:gridCol w="738698"/>
                <a:gridCol w="737982"/>
                <a:gridCol w="737982"/>
                <a:gridCol w="737982"/>
                <a:gridCol w="737982"/>
                <a:gridCol w="738698"/>
              </a:tblGrid>
              <a:tr h="674101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>
                          <a:effectLst/>
                          <a:latin typeface="Times New Roman"/>
                          <a:ea typeface="Times New Roman"/>
                          <a:sym typeface="Webdings"/>
                        </a:rPr>
                        <a:t>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2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0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605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 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3600" dirty="0" smtClean="0">
                          <a:effectLst/>
                          <a:latin typeface="Times New Roman"/>
                          <a:ea typeface="Times New Roman"/>
                          <a:sym typeface="Wingdings"/>
                        </a:rPr>
                        <a:t> 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000" kern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/>
                          <a:ea typeface="Times New Roman"/>
                          <a:sym typeface="Webdings"/>
                        </a:rPr>
                        <a:t>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600" kern="1200" dirty="0">
                          <a:effectLst/>
                          <a:latin typeface="Times New Roman"/>
                          <a:ea typeface="Times New Roman"/>
                        </a:rPr>
                        <a:t>    </a:t>
                      </a:r>
                      <a:r>
                        <a:rPr lang="ru-RU" sz="1600" kern="1200" dirty="0">
                          <a:effectLst/>
                          <a:latin typeface="Times New Roman"/>
                          <a:ea typeface="Times New Roman"/>
                          <a:sym typeface="Wingdings 2"/>
                        </a:rPr>
                        <a:t>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2600" dirty="0">
                          <a:effectLst/>
                          <a:latin typeface="Times New Roman"/>
                          <a:ea typeface="Times New Roman"/>
                          <a:sym typeface="Webdings"/>
                        </a:rPr>
                        <a:t>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8" name="Tree"/>
          <p:cNvSpPr>
            <a:spLocks noEditPoints="1" noChangeArrowheads="1"/>
          </p:cNvSpPr>
          <p:nvPr/>
        </p:nvSpPr>
        <p:spPr bwMode="auto">
          <a:xfrm>
            <a:off x="7169813" y="3487873"/>
            <a:ext cx="134937" cy="185737"/>
          </a:xfrm>
          <a:custGeom>
            <a:avLst/>
            <a:gdLst>
              <a:gd name="G0" fmla="+- 0 0 0"/>
              <a:gd name="G1" fmla="*/ 18900 1 3"/>
              <a:gd name="G2" fmla="*/ 18900 2 3"/>
              <a:gd name="G3" fmla="+- 18900 0 0"/>
              <a:gd name="T0" fmla="*/ 10800 w 21600"/>
              <a:gd name="T1" fmla="*/ 0 h 21600"/>
              <a:gd name="T2" fmla="*/ 6171 w 21600"/>
              <a:gd name="T3" fmla="*/ 6300 h 21600"/>
              <a:gd name="T4" fmla="*/ 3086 w 21600"/>
              <a:gd name="T5" fmla="*/ 12600 h 21600"/>
              <a:gd name="T6" fmla="*/ 0 w 21600"/>
              <a:gd name="T7" fmla="*/ 18900 h 21600"/>
              <a:gd name="T8" fmla="*/ 15429 w 21600"/>
              <a:gd name="T9" fmla="*/ 6300 h 21600"/>
              <a:gd name="T10" fmla="*/ 18514 w 21600"/>
              <a:gd name="T11" fmla="*/ 12600 h 21600"/>
              <a:gd name="T12" fmla="*/ 21600 w 21600"/>
              <a:gd name="T13" fmla="*/ 18900 h 21600"/>
              <a:gd name="T14" fmla="*/ 17694720 60000 65536"/>
              <a:gd name="T15" fmla="*/ 11796480 60000 65536"/>
              <a:gd name="T16" fmla="*/ 11796480 60000 65536"/>
              <a:gd name="T17" fmla="*/ 11796480 60000 65536"/>
              <a:gd name="T18" fmla="*/ 0 60000 65536"/>
              <a:gd name="T19" fmla="*/ 0 60000 65536"/>
              <a:gd name="T20" fmla="*/ 0 60000 65536"/>
              <a:gd name="T21" fmla="*/ 761 w 21600"/>
              <a:gd name="T22" fmla="*/ 22454 h 21600"/>
              <a:gd name="T23" fmla="*/ 21069 w 21600"/>
              <a:gd name="T24" fmla="*/ 28282 h 21600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1600" h="21600">
                <a:moveTo>
                  <a:pt x="0" y="18900"/>
                </a:moveTo>
                <a:lnTo>
                  <a:pt x="9257" y="18900"/>
                </a:lnTo>
                <a:lnTo>
                  <a:pt x="9257" y="21600"/>
                </a:lnTo>
                <a:lnTo>
                  <a:pt x="12343" y="21600"/>
                </a:lnTo>
                <a:lnTo>
                  <a:pt x="12343" y="18900"/>
                </a:lnTo>
                <a:lnTo>
                  <a:pt x="21600" y="18900"/>
                </a:lnTo>
                <a:lnTo>
                  <a:pt x="12343" y="12600"/>
                </a:lnTo>
                <a:lnTo>
                  <a:pt x="18514" y="12600"/>
                </a:lnTo>
                <a:lnTo>
                  <a:pt x="12343" y="6300"/>
                </a:lnTo>
                <a:lnTo>
                  <a:pt x="15429" y="6300"/>
                </a:lnTo>
                <a:lnTo>
                  <a:pt x="10800" y="0"/>
                </a:lnTo>
                <a:lnTo>
                  <a:pt x="6171" y="6300"/>
                </a:lnTo>
                <a:lnTo>
                  <a:pt x="9257" y="6300"/>
                </a:lnTo>
                <a:lnTo>
                  <a:pt x="3086" y="12600"/>
                </a:lnTo>
                <a:lnTo>
                  <a:pt x="9257" y="12600"/>
                </a:lnTo>
                <a:close/>
              </a:path>
            </a:pathLst>
          </a:custGeom>
          <a:solidFill>
            <a:srgbClr val="008000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109" name="Picture 37" descr="MC900425740[1]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589" y="3571620"/>
            <a:ext cx="670799" cy="46611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8" name="Picture 36" descr="MC900424444[1]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9075" y="3468196"/>
            <a:ext cx="549275" cy="6797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5" name="Picture 33" descr="MC900441798[1]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958" y="3466133"/>
            <a:ext cx="616122" cy="61612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1052" y="3487154"/>
            <a:ext cx="654002" cy="5951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9" name="Group 29"/>
          <p:cNvGrpSpPr>
            <a:grpSpLocks/>
          </p:cNvGrpSpPr>
          <p:nvPr/>
        </p:nvGrpSpPr>
        <p:grpSpPr bwMode="auto">
          <a:xfrm>
            <a:off x="6312076" y="3571280"/>
            <a:ext cx="149225" cy="454025"/>
            <a:chOff x="8740" y="14274"/>
            <a:chExt cx="365" cy="896"/>
          </a:xfrm>
        </p:grpSpPr>
        <p:sp>
          <p:nvSpPr>
            <p:cNvPr id="30" name="Line 31"/>
            <p:cNvSpPr>
              <a:spLocks noChangeShapeType="1"/>
            </p:cNvSpPr>
            <p:nvPr/>
          </p:nvSpPr>
          <p:spPr bwMode="auto">
            <a:xfrm>
              <a:off x="9105" y="14450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" name="Line 30"/>
            <p:cNvSpPr>
              <a:spLocks noChangeShapeType="1"/>
            </p:cNvSpPr>
            <p:nvPr/>
          </p:nvSpPr>
          <p:spPr bwMode="auto">
            <a:xfrm flipV="1">
              <a:off x="8740" y="14274"/>
              <a:ext cx="0" cy="720"/>
            </a:xfrm>
            <a:prstGeom prst="line">
              <a:avLst/>
            </a:prstGeom>
            <a:noFill/>
            <a:ln w="381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2" name="Line 34"/>
          <p:cNvSpPr>
            <a:spLocks noChangeShapeType="1"/>
          </p:cNvSpPr>
          <p:nvPr/>
        </p:nvSpPr>
        <p:spPr bwMode="auto">
          <a:xfrm flipH="1">
            <a:off x="4014759" y="3543562"/>
            <a:ext cx="344488" cy="346075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Line 35"/>
          <p:cNvSpPr>
            <a:spLocks noChangeShapeType="1"/>
          </p:cNvSpPr>
          <p:nvPr/>
        </p:nvSpPr>
        <p:spPr bwMode="auto">
          <a:xfrm>
            <a:off x="3971793" y="3536490"/>
            <a:ext cx="381000" cy="3810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40" name="Таблица 39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1901525423"/>
              </p:ext>
            </p:extLst>
          </p:nvPr>
        </p:nvGraphicFramePr>
        <p:xfrm>
          <a:off x="863159" y="4437112"/>
          <a:ext cx="7453257" cy="1800200"/>
        </p:xfrm>
        <a:graphic>
          <a:graphicData uri="http://schemas.openxmlformats.org/drawingml/2006/table">
            <a:tbl>
              <a:tblPr/>
              <a:tblGrid>
                <a:gridCol w="948779"/>
                <a:gridCol w="949785"/>
                <a:gridCol w="949785"/>
                <a:gridCol w="949785"/>
                <a:gridCol w="949785"/>
                <a:gridCol w="949785"/>
                <a:gridCol w="949785"/>
                <a:gridCol w="805768"/>
              </a:tblGrid>
              <a:tr h="88264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41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5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175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7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>
                        <a:solidFill>
                          <a:srgbClr val="FF99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700" kern="1200" dirty="0">
                        <a:solidFill>
                          <a:srgbClr val="FF99CC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solidFill>
                            <a:srgbClr val="FF99CC"/>
                          </a:solidFill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kern="1200" dirty="0">
                          <a:effectLst/>
                          <a:latin typeface="Times New Roman"/>
                          <a:ea typeface="Times New Roman"/>
                        </a:rPr>
                        <a:t> </a:t>
                      </a:r>
                      <a:endParaRPr lang="ru-RU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 kern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58822" marR="5882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1" name="Рисунок 40"/>
          <p:cNvPicPr/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11" y="4520318"/>
            <a:ext cx="812675" cy="785229"/>
          </a:xfrm>
          <a:prstGeom prst="rect">
            <a:avLst/>
          </a:prstGeom>
        </p:spPr>
      </p:pic>
      <p:pic>
        <p:nvPicPr>
          <p:cNvPr id="42" name="Рисунок 12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160" y="5420014"/>
            <a:ext cx="814483" cy="7831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Рисунок 125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256" y="5563297"/>
            <a:ext cx="694928" cy="45973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Рисунок 126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621" y="5466753"/>
            <a:ext cx="860320" cy="68967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Рисунок 127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29" y="5496380"/>
            <a:ext cx="630423" cy="63042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6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47" y="5409222"/>
            <a:ext cx="680942" cy="74720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4" name="Объект 33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583243550"/>
              </p:ext>
            </p:extLst>
          </p:nvPr>
        </p:nvGraphicFramePr>
        <p:xfrm>
          <a:off x="6620160" y="5477307"/>
          <a:ext cx="700588" cy="631717"/>
        </p:xfrm>
        <a:graphic>
          <a:graphicData uri="http://schemas.openxmlformats.org/presentationml/2006/ole">
            <p:oleObj spid="_x0000_s3138" name="Точечный рисунок" r:id="rId14" imgW="2133898" imgH="1590897" progId="PBrush">
              <p:embed/>
            </p:oleObj>
          </a:graphicData>
        </a:graphic>
      </p:graphicFrame>
      <p:graphicFrame>
        <p:nvGraphicFramePr>
          <p:cNvPr id="35" name="Объект 34"/>
          <p:cNvGraphicFramePr>
            <a:graphicFrameLocks noChangeAspect="1"/>
          </p:cNvGraphicFramePr>
          <p:nvPr>
            <p:extLst>
              <p:ext uri="{D42A27DB-BD31-4B8C-83A1-F6EECF244321}">
                <p14:modId xmlns="" xmlns:p14="http://schemas.microsoft.com/office/powerpoint/2010/main" val="2196327645"/>
              </p:ext>
            </p:extLst>
          </p:nvPr>
        </p:nvGraphicFramePr>
        <p:xfrm>
          <a:off x="7524329" y="5479725"/>
          <a:ext cx="720080" cy="684137"/>
        </p:xfrm>
        <a:graphic>
          <a:graphicData uri="http://schemas.openxmlformats.org/presentationml/2006/ole">
            <p:oleObj spid="_x0000_s3139" name="Точечный рисунок" r:id="rId15" imgW="1714649" imgH="1280271" progId="PBrush">
              <p:embed/>
            </p:oleObj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863158" y="620688"/>
            <a:ext cx="77549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Символы имен и значений признаков, воспринимаемых анализаторами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429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340768"/>
            <a:ext cx="241232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Старшая группа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010853" y="2574024"/>
            <a:ext cx="44167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Знакомство с жидкими человечками  </a:t>
            </a:r>
            <a:endParaRPr lang="ru-RU" dirty="0"/>
          </a:p>
        </p:txBody>
      </p:sp>
      <p:sp>
        <p:nvSpPr>
          <p:cNvPr id="5" name="Rectangle 1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6" name="Group 3"/>
          <p:cNvGrpSpPr>
            <a:grpSpLocks/>
          </p:cNvGrpSpPr>
          <p:nvPr/>
        </p:nvGrpSpPr>
        <p:grpSpPr bwMode="auto">
          <a:xfrm>
            <a:off x="5724128" y="1340768"/>
            <a:ext cx="438150" cy="877888"/>
            <a:chOff x="2025" y="6707"/>
            <a:chExt cx="1620" cy="3253"/>
          </a:xfrm>
        </p:grpSpPr>
        <p:sp>
          <p:nvSpPr>
            <p:cNvPr id="7" name="Oval 11"/>
            <p:cNvSpPr>
              <a:spLocks noChangeArrowheads="1"/>
            </p:cNvSpPr>
            <p:nvPr/>
          </p:nvSpPr>
          <p:spPr bwMode="auto">
            <a:xfrm>
              <a:off x="2497" y="6707"/>
              <a:ext cx="690" cy="690"/>
            </a:xfrm>
            <a:prstGeom prst="ellipse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8" name="Rectangle 10"/>
            <p:cNvSpPr>
              <a:spLocks noChangeArrowheads="1"/>
            </p:cNvSpPr>
            <p:nvPr/>
          </p:nvSpPr>
          <p:spPr bwMode="auto">
            <a:xfrm>
              <a:off x="2692" y="7277"/>
              <a:ext cx="270" cy="1530"/>
            </a:xfrm>
            <a:prstGeom prst="rect">
              <a:avLst/>
            </a:prstGeom>
            <a:solidFill>
              <a:srgbClr val="000000"/>
            </a:solidFill>
            <a:ln w="190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9" name="Line 9"/>
            <p:cNvSpPr>
              <a:spLocks noChangeShapeType="1"/>
            </p:cNvSpPr>
            <p:nvPr/>
          </p:nvSpPr>
          <p:spPr bwMode="auto">
            <a:xfrm>
              <a:off x="2910" y="8730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Line 8"/>
            <p:cNvSpPr>
              <a:spLocks noChangeShapeType="1"/>
            </p:cNvSpPr>
            <p:nvPr/>
          </p:nvSpPr>
          <p:spPr bwMode="auto">
            <a:xfrm flipH="1">
              <a:off x="2250" y="8730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Line 7"/>
            <p:cNvSpPr>
              <a:spLocks noChangeShapeType="1"/>
            </p:cNvSpPr>
            <p:nvPr/>
          </p:nvSpPr>
          <p:spPr bwMode="auto">
            <a:xfrm>
              <a:off x="3360" y="9945"/>
              <a:ext cx="28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Line 6"/>
            <p:cNvSpPr>
              <a:spLocks noChangeShapeType="1"/>
            </p:cNvSpPr>
            <p:nvPr/>
          </p:nvSpPr>
          <p:spPr bwMode="auto">
            <a:xfrm flipH="1">
              <a:off x="2025" y="9960"/>
              <a:ext cx="255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Line 5"/>
            <p:cNvSpPr>
              <a:spLocks noChangeShapeType="1"/>
            </p:cNvSpPr>
            <p:nvPr/>
          </p:nvSpPr>
          <p:spPr bwMode="auto">
            <a:xfrm>
              <a:off x="2880" y="7470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Line 4"/>
            <p:cNvSpPr>
              <a:spLocks noChangeShapeType="1"/>
            </p:cNvSpPr>
            <p:nvPr/>
          </p:nvSpPr>
          <p:spPr bwMode="auto">
            <a:xfrm flipH="1">
              <a:off x="2280" y="7455"/>
              <a:ext cx="480" cy="121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046828" y="2978368"/>
            <a:ext cx="20187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Свойства воды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1112834" y="3347700"/>
            <a:ext cx="23055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Другие жидкости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005937" y="1840801"/>
            <a:ext cx="24454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Тепловые явления </a:t>
            </a:r>
            <a:endParaRPr lang="ru-RU" dirty="0"/>
          </a:p>
        </p:txBody>
      </p:sp>
      <p:sp>
        <p:nvSpPr>
          <p:cNvPr id="18" name="TextBox 17"/>
          <p:cNvSpPr txBox="1"/>
          <p:nvPr/>
        </p:nvSpPr>
        <p:spPr>
          <a:xfrm>
            <a:off x="1023876" y="2266521"/>
            <a:ext cx="12291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Трение</a:t>
            </a:r>
            <a:endParaRPr lang="ru-RU" dirty="0"/>
          </a:p>
        </p:txBody>
      </p:sp>
      <p:grpSp>
        <p:nvGrpSpPr>
          <p:cNvPr id="19" name="Group 13"/>
          <p:cNvGrpSpPr>
            <a:grpSpLocks/>
          </p:cNvGrpSpPr>
          <p:nvPr/>
        </p:nvGrpSpPr>
        <p:grpSpPr bwMode="auto">
          <a:xfrm>
            <a:off x="4766734" y="4386123"/>
            <a:ext cx="1835164" cy="720080"/>
            <a:chOff x="1163" y="3040"/>
            <a:chExt cx="3300" cy="1102"/>
          </a:xfrm>
        </p:grpSpPr>
        <p:grpSp>
          <p:nvGrpSpPr>
            <p:cNvPr id="20" name="Group 14"/>
            <p:cNvGrpSpPr>
              <a:grpSpLocks/>
            </p:cNvGrpSpPr>
            <p:nvPr/>
          </p:nvGrpSpPr>
          <p:grpSpPr bwMode="auto">
            <a:xfrm>
              <a:off x="3908" y="3086"/>
              <a:ext cx="555" cy="1056"/>
              <a:chOff x="7065" y="1580"/>
              <a:chExt cx="1710" cy="3253"/>
            </a:xfrm>
          </p:grpSpPr>
          <p:sp>
            <p:nvSpPr>
              <p:cNvPr id="35" name="Oval 15"/>
              <p:cNvSpPr>
                <a:spLocks noChangeArrowheads="1"/>
              </p:cNvSpPr>
              <p:nvPr/>
            </p:nvSpPr>
            <p:spPr bwMode="auto">
              <a:xfrm>
                <a:off x="7572" y="1580"/>
                <a:ext cx="690" cy="69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6" name="Rectangle 16"/>
              <p:cNvSpPr>
                <a:spLocks noChangeArrowheads="1"/>
              </p:cNvSpPr>
              <p:nvPr/>
            </p:nvSpPr>
            <p:spPr bwMode="auto">
              <a:xfrm>
                <a:off x="7767" y="2150"/>
                <a:ext cx="270" cy="15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7" name="Line 17"/>
              <p:cNvSpPr>
                <a:spLocks noChangeShapeType="1"/>
              </p:cNvSpPr>
              <p:nvPr/>
            </p:nvSpPr>
            <p:spPr bwMode="auto">
              <a:xfrm>
                <a:off x="7985" y="3603"/>
                <a:ext cx="480" cy="1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8" name="Line 18"/>
              <p:cNvSpPr>
                <a:spLocks noChangeShapeType="1"/>
              </p:cNvSpPr>
              <p:nvPr/>
            </p:nvSpPr>
            <p:spPr bwMode="auto">
              <a:xfrm flipH="1">
                <a:off x="7325" y="3603"/>
                <a:ext cx="480" cy="1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9" name="Line 19"/>
              <p:cNvSpPr>
                <a:spLocks noChangeShapeType="1"/>
              </p:cNvSpPr>
              <p:nvPr/>
            </p:nvSpPr>
            <p:spPr bwMode="auto">
              <a:xfrm>
                <a:off x="8435" y="4818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0" name="Line 20"/>
              <p:cNvSpPr>
                <a:spLocks noChangeShapeType="1"/>
              </p:cNvSpPr>
              <p:nvPr/>
            </p:nvSpPr>
            <p:spPr bwMode="auto">
              <a:xfrm flipH="1">
                <a:off x="7100" y="4833"/>
                <a:ext cx="2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1" name="Oval 21"/>
              <p:cNvSpPr>
                <a:spLocks noChangeArrowheads="1"/>
              </p:cNvSpPr>
              <p:nvPr/>
            </p:nvSpPr>
            <p:spPr bwMode="auto">
              <a:xfrm>
                <a:off x="7065" y="2370"/>
                <a:ext cx="1710" cy="6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21" name="Group 22"/>
            <p:cNvGrpSpPr>
              <a:grpSpLocks/>
            </p:cNvGrpSpPr>
            <p:nvPr/>
          </p:nvGrpSpPr>
          <p:grpSpPr bwMode="auto">
            <a:xfrm>
              <a:off x="1163" y="3040"/>
              <a:ext cx="540" cy="1084"/>
              <a:chOff x="2025" y="6707"/>
              <a:chExt cx="1620" cy="3253"/>
            </a:xfrm>
          </p:grpSpPr>
          <p:sp>
            <p:nvSpPr>
              <p:cNvPr id="27" name="Oval 23"/>
              <p:cNvSpPr>
                <a:spLocks noChangeArrowheads="1"/>
              </p:cNvSpPr>
              <p:nvPr/>
            </p:nvSpPr>
            <p:spPr bwMode="auto">
              <a:xfrm>
                <a:off x="2497" y="6707"/>
                <a:ext cx="690" cy="69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2692" y="7277"/>
                <a:ext cx="270" cy="153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9" name="Line 25"/>
              <p:cNvSpPr>
                <a:spLocks noChangeShapeType="1"/>
              </p:cNvSpPr>
              <p:nvPr/>
            </p:nvSpPr>
            <p:spPr bwMode="auto">
              <a:xfrm>
                <a:off x="2910" y="8730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0" name="Line 26"/>
              <p:cNvSpPr>
                <a:spLocks noChangeShapeType="1"/>
              </p:cNvSpPr>
              <p:nvPr/>
            </p:nvSpPr>
            <p:spPr bwMode="auto">
              <a:xfrm flipH="1">
                <a:off x="2250" y="8730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1" name="Line 27"/>
              <p:cNvSpPr>
                <a:spLocks noChangeShapeType="1"/>
              </p:cNvSpPr>
              <p:nvPr/>
            </p:nvSpPr>
            <p:spPr bwMode="auto">
              <a:xfrm>
                <a:off x="3360" y="9945"/>
                <a:ext cx="28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2" name="Line 28"/>
              <p:cNvSpPr>
                <a:spLocks noChangeShapeType="1"/>
              </p:cNvSpPr>
              <p:nvPr/>
            </p:nvSpPr>
            <p:spPr bwMode="auto">
              <a:xfrm flipH="1">
                <a:off x="2025" y="9960"/>
                <a:ext cx="25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3" name="Line 29"/>
              <p:cNvSpPr>
                <a:spLocks noChangeShapeType="1"/>
              </p:cNvSpPr>
              <p:nvPr/>
            </p:nvSpPr>
            <p:spPr bwMode="auto">
              <a:xfrm>
                <a:off x="2880" y="7470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34" name="Line 30"/>
              <p:cNvSpPr>
                <a:spLocks noChangeShapeType="1"/>
              </p:cNvSpPr>
              <p:nvPr/>
            </p:nvSpPr>
            <p:spPr bwMode="auto">
              <a:xfrm flipH="1">
                <a:off x="2280" y="7455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22" name="Line 31"/>
            <p:cNvSpPr>
              <a:spLocks noChangeShapeType="1"/>
            </p:cNvSpPr>
            <p:nvPr/>
          </p:nvSpPr>
          <p:spPr bwMode="auto">
            <a:xfrm>
              <a:off x="1913" y="3824"/>
              <a:ext cx="1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grpSp>
          <p:nvGrpSpPr>
            <p:cNvPr id="23" name="Group 32"/>
            <p:cNvGrpSpPr>
              <a:grpSpLocks/>
            </p:cNvGrpSpPr>
            <p:nvPr/>
          </p:nvGrpSpPr>
          <p:grpSpPr bwMode="auto">
            <a:xfrm>
              <a:off x="2443" y="3156"/>
              <a:ext cx="486" cy="519"/>
              <a:chOff x="6373" y="2445"/>
              <a:chExt cx="1026" cy="1095"/>
            </a:xfrm>
          </p:grpSpPr>
          <p:sp>
            <p:nvSpPr>
              <p:cNvPr id="24" name="Line 33"/>
              <p:cNvSpPr>
                <a:spLocks noChangeShapeType="1"/>
              </p:cNvSpPr>
              <p:nvPr/>
            </p:nvSpPr>
            <p:spPr bwMode="auto">
              <a:xfrm rot="1094290">
                <a:off x="6373" y="2875"/>
                <a:ext cx="1023" cy="29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/>
            </p:nvSpPr>
            <p:spPr bwMode="auto">
              <a:xfrm rot="20807680" flipV="1">
                <a:off x="6408" y="2838"/>
                <a:ext cx="991" cy="386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/>
            </p:nvSpPr>
            <p:spPr bwMode="auto">
              <a:xfrm>
                <a:off x="6900" y="2445"/>
                <a:ext cx="0" cy="1095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sp>
        <p:nvSpPr>
          <p:cNvPr id="42" name="Rectangle 5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grpSp>
        <p:nvGrpSpPr>
          <p:cNvPr id="43" name="Group 36"/>
          <p:cNvGrpSpPr>
            <a:grpSpLocks/>
          </p:cNvGrpSpPr>
          <p:nvPr/>
        </p:nvGrpSpPr>
        <p:grpSpPr bwMode="auto">
          <a:xfrm>
            <a:off x="1005937" y="4365436"/>
            <a:ext cx="1819719" cy="627873"/>
            <a:chOff x="4605" y="13046"/>
            <a:chExt cx="3285" cy="1087"/>
          </a:xfrm>
        </p:grpSpPr>
        <p:grpSp>
          <p:nvGrpSpPr>
            <p:cNvPr id="44" name="Group 48"/>
            <p:cNvGrpSpPr>
              <a:grpSpLocks/>
            </p:cNvGrpSpPr>
            <p:nvPr/>
          </p:nvGrpSpPr>
          <p:grpSpPr bwMode="auto">
            <a:xfrm>
              <a:off x="4605" y="13077"/>
              <a:ext cx="555" cy="1056"/>
              <a:chOff x="7065" y="1580"/>
              <a:chExt cx="1710" cy="3253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7572" y="1580"/>
                <a:ext cx="690" cy="690"/>
              </a:xfrm>
              <a:prstGeom prst="ellipse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7" name="Rectangle 54"/>
              <p:cNvSpPr>
                <a:spLocks noChangeArrowheads="1"/>
              </p:cNvSpPr>
              <p:nvPr/>
            </p:nvSpPr>
            <p:spPr bwMode="auto">
              <a:xfrm>
                <a:off x="7767" y="2150"/>
                <a:ext cx="270" cy="1530"/>
              </a:xfrm>
              <a:prstGeom prst="rect">
                <a:avLst/>
              </a:prstGeom>
              <a:solidFill>
                <a:srgbClr val="000000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8" name="Line 53"/>
              <p:cNvSpPr>
                <a:spLocks noChangeShapeType="1"/>
              </p:cNvSpPr>
              <p:nvPr/>
            </p:nvSpPr>
            <p:spPr bwMode="auto">
              <a:xfrm>
                <a:off x="7985" y="3603"/>
                <a:ext cx="480" cy="1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9" name="Line 52"/>
              <p:cNvSpPr>
                <a:spLocks noChangeShapeType="1"/>
              </p:cNvSpPr>
              <p:nvPr/>
            </p:nvSpPr>
            <p:spPr bwMode="auto">
              <a:xfrm flipH="1">
                <a:off x="7325" y="3603"/>
                <a:ext cx="480" cy="1215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0" name="Line 51"/>
              <p:cNvSpPr>
                <a:spLocks noChangeShapeType="1"/>
              </p:cNvSpPr>
              <p:nvPr/>
            </p:nvSpPr>
            <p:spPr bwMode="auto">
              <a:xfrm>
                <a:off x="8435" y="4818"/>
                <a:ext cx="28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1" name="Line 50"/>
              <p:cNvSpPr>
                <a:spLocks noChangeShapeType="1"/>
              </p:cNvSpPr>
              <p:nvPr/>
            </p:nvSpPr>
            <p:spPr bwMode="auto">
              <a:xfrm flipH="1">
                <a:off x="7100" y="4833"/>
                <a:ext cx="25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62" name="Oval 49"/>
              <p:cNvSpPr>
                <a:spLocks noChangeArrowheads="1"/>
              </p:cNvSpPr>
              <p:nvPr/>
            </p:nvSpPr>
            <p:spPr bwMode="auto">
              <a:xfrm>
                <a:off x="7065" y="2370"/>
                <a:ext cx="1710" cy="660"/>
              </a:xfrm>
              <a:prstGeom prst="ellips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grpSp>
          <p:nvGrpSpPr>
            <p:cNvPr id="45" name="Group 39"/>
            <p:cNvGrpSpPr>
              <a:grpSpLocks/>
            </p:cNvGrpSpPr>
            <p:nvPr/>
          </p:nvGrpSpPr>
          <p:grpSpPr bwMode="auto">
            <a:xfrm>
              <a:off x="7350" y="13046"/>
              <a:ext cx="540" cy="1084"/>
              <a:chOff x="2025" y="6707"/>
              <a:chExt cx="1620" cy="3253"/>
            </a:xfrm>
          </p:grpSpPr>
          <p:sp>
            <p:nvSpPr>
              <p:cNvPr id="48" name="Oval 47"/>
              <p:cNvSpPr>
                <a:spLocks noChangeArrowheads="1"/>
              </p:cNvSpPr>
              <p:nvPr/>
            </p:nvSpPr>
            <p:spPr bwMode="auto">
              <a:xfrm>
                <a:off x="2497" y="6707"/>
                <a:ext cx="690" cy="690"/>
              </a:xfrm>
              <a:prstGeom prst="ellipse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49" name="Rectangle 46"/>
              <p:cNvSpPr>
                <a:spLocks noChangeArrowheads="1"/>
              </p:cNvSpPr>
              <p:nvPr/>
            </p:nvSpPr>
            <p:spPr bwMode="auto">
              <a:xfrm>
                <a:off x="2692" y="7277"/>
                <a:ext cx="270" cy="1530"/>
              </a:xfrm>
              <a:prstGeom prst="rect">
                <a:avLst/>
              </a:prstGeom>
              <a:solidFill>
                <a:srgbClr val="000000"/>
              </a:solidFill>
              <a:ln w="317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0" name="Line 45"/>
              <p:cNvSpPr>
                <a:spLocks noChangeShapeType="1"/>
              </p:cNvSpPr>
              <p:nvPr/>
            </p:nvSpPr>
            <p:spPr bwMode="auto">
              <a:xfrm>
                <a:off x="2910" y="8730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1" name="Line 44"/>
              <p:cNvSpPr>
                <a:spLocks noChangeShapeType="1"/>
              </p:cNvSpPr>
              <p:nvPr/>
            </p:nvSpPr>
            <p:spPr bwMode="auto">
              <a:xfrm flipH="1">
                <a:off x="2250" y="8730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2" name="Line 43"/>
              <p:cNvSpPr>
                <a:spLocks noChangeShapeType="1"/>
              </p:cNvSpPr>
              <p:nvPr/>
            </p:nvSpPr>
            <p:spPr bwMode="auto">
              <a:xfrm>
                <a:off x="3360" y="9945"/>
                <a:ext cx="28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3" name="Line 42"/>
              <p:cNvSpPr>
                <a:spLocks noChangeShapeType="1"/>
              </p:cNvSpPr>
              <p:nvPr/>
            </p:nvSpPr>
            <p:spPr bwMode="auto">
              <a:xfrm flipH="1">
                <a:off x="2025" y="9960"/>
                <a:ext cx="255" cy="0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4" name="Line 41"/>
              <p:cNvSpPr>
                <a:spLocks noChangeShapeType="1"/>
              </p:cNvSpPr>
              <p:nvPr/>
            </p:nvSpPr>
            <p:spPr bwMode="auto">
              <a:xfrm>
                <a:off x="2880" y="7470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55" name="Line 40"/>
              <p:cNvSpPr>
                <a:spLocks noChangeShapeType="1"/>
              </p:cNvSpPr>
              <p:nvPr/>
            </p:nvSpPr>
            <p:spPr bwMode="auto">
              <a:xfrm flipH="1">
                <a:off x="2280" y="7455"/>
                <a:ext cx="480" cy="1215"/>
              </a:xfrm>
              <a:prstGeom prst="line">
                <a:avLst/>
              </a:prstGeom>
              <a:noFill/>
              <a:ln w="317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="" xmlns:a14="http://schemas.microsoft.com/office/drawing/2010/main">
                    <a:noFill/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  <p:sp>
          <p:nvSpPr>
            <p:cNvPr id="46" name="Line 38"/>
            <p:cNvSpPr>
              <a:spLocks noChangeShapeType="1"/>
            </p:cNvSpPr>
            <p:nvPr/>
          </p:nvSpPr>
          <p:spPr bwMode="auto">
            <a:xfrm>
              <a:off x="5325" y="13770"/>
              <a:ext cx="1680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47" name="AutoShape 37"/>
            <p:cNvSpPr>
              <a:spLocks noChangeArrowheads="1"/>
            </p:cNvSpPr>
            <p:nvPr/>
          </p:nvSpPr>
          <p:spPr bwMode="auto">
            <a:xfrm>
              <a:off x="5820" y="13065"/>
              <a:ext cx="645" cy="645"/>
            </a:xfrm>
            <a:prstGeom prst="sun">
              <a:avLst>
                <a:gd name="adj" fmla="val 25000"/>
              </a:avLst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="" xmlns:p14="http://schemas.microsoft.com/office/powerpoint/2010/main" val="378692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7584" y="1340768"/>
            <a:ext cx="38067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Подготовительная группа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907540"/>
            <a:ext cx="4241161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Знакомство с человечками газа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Свойства воздуха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Три агрегатных состояния вещества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Тепловые явления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Звук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Свет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Электричество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dirty="0" smtClean="0"/>
              <a:t>Магнетизм</a:t>
            </a: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227087"/>
            <a:ext cx="3919858" cy="263557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4869160"/>
            <a:ext cx="2722850" cy="515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0121" y="5476375"/>
            <a:ext cx="207037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/>
              <a:t>б</a:t>
            </a:r>
            <a:r>
              <a:rPr lang="ru-RU" sz="1400" dirty="0" smtClean="0"/>
              <a:t>елье сохнет на морозе</a:t>
            </a:r>
            <a:endParaRPr lang="ru-RU" sz="1400" dirty="0"/>
          </a:p>
        </p:txBody>
      </p:sp>
    </p:spTree>
    <p:extLst>
      <p:ext uri="{BB962C8B-B14F-4D97-AF65-F5344CB8AC3E}">
        <p14:creationId xmlns="" xmlns:p14="http://schemas.microsoft.com/office/powerpoint/2010/main" val="1525373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753</TotalTime>
  <Words>560</Words>
  <Application>Microsoft Office PowerPoint</Application>
  <PresentationFormat>Экран (4:3)</PresentationFormat>
  <Paragraphs>132</Paragraphs>
  <Slides>14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6" baseType="lpstr">
      <vt:lpstr>Поток</vt:lpstr>
      <vt:lpstr>Точечный рисунок</vt:lpstr>
      <vt:lpstr>Метод моделирования маленькими человечками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маленькими человечками при познании и описании объектов и явлений неживой природы</dc:title>
  <dc:creator>RePack by Diakov</dc:creator>
  <cp:lastModifiedBy>01</cp:lastModifiedBy>
  <cp:revision>41</cp:revision>
  <dcterms:created xsi:type="dcterms:W3CDTF">2017-02-13T22:48:55Z</dcterms:created>
  <dcterms:modified xsi:type="dcterms:W3CDTF">2025-02-10T12:45:20Z</dcterms:modified>
</cp:coreProperties>
</file>