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56" r:id="rId2"/>
    <p:sldId id="258" r:id="rId3"/>
    <p:sldId id="257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2016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9280F-2FF0-426D-8924-85AF92758884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9B293-CD07-4D95-9A1E-C7505F8D92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9B293-CD07-4D95-9A1E-C7505F8D92B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heel spokes="1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500306"/>
            <a:ext cx="8229600" cy="12192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Времена года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lossoms-and-blue-wallpapers_8350_1920x12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857364"/>
            <a:ext cx="7315200" cy="4572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Весна рано пришла - летом будет много непогожих дней.</a:t>
            </a:r>
            <a:endParaRPr lang="ru-RU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pring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785794"/>
            <a:ext cx="4603776" cy="51167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6000760" y="1071546"/>
            <a:ext cx="278608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2800" spc="-100" dirty="0" smtClean="0">
                <a:ln w="3200">
                  <a:solidFill>
                    <a:srgbClr val="B13F9A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Динь! Дон! Динь! Дон! </a:t>
            </a:r>
          </a:p>
          <a:p>
            <a:pPr lvl="0">
              <a:spcBef>
                <a:spcPct val="0"/>
              </a:spcBef>
            </a:pPr>
            <a:r>
              <a:rPr lang="ru-RU" sz="2800" spc="-100" dirty="0" smtClean="0">
                <a:ln w="3200">
                  <a:solidFill>
                    <a:srgbClr val="B13F9A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Это что за нежный звон?</a:t>
            </a:r>
          </a:p>
          <a:p>
            <a:pPr lvl="0">
              <a:spcBef>
                <a:spcPct val="0"/>
              </a:spcBef>
            </a:pPr>
            <a:r>
              <a:rPr lang="ru-RU" sz="2800" spc="-100" dirty="0" smtClean="0">
                <a:ln w="3200">
                  <a:solidFill>
                    <a:srgbClr val="B13F9A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 Это пролесок-подснежник Улыбается сквозь сон!</a:t>
            </a:r>
            <a:endParaRPr lang="ru-RU" sz="2800" spc="-100" dirty="0">
              <a:ln w="3200">
                <a:solidFill>
                  <a:srgbClr val="B13F9A">
                    <a:shade val="75000"/>
                    <a:alpha val="25000"/>
                  </a:srgb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ea typeface="+mj-ea"/>
              <a:cs typeface="+mj-cs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yankees-2011-schedule-wallpaper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2000240"/>
            <a:ext cx="6455192" cy="4572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Весна красна цветами, а осень снопами.</a:t>
            </a:r>
            <a:endParaRPr lang="ru-RU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500702"/>
            <a:ext cx="1114404" cy="595298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857496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96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Лето</a:t>
            </a:r>
            <a:endParaRPr lang="ru-RU" sz="9600" b="1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23a4_253f32b_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928802"/>
            <a:ext cx="6096000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chemeClr val="bg1"/>
                </a:solidFill>
              </a:rPr>
              <a:t>Я соткано из зноя, 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несу тепло с собою, 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Я реки согреваю, 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"купайтесь!" - приглашаю. 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И любите за это вы все меня, я ... </a:t>
            </a:r>
            <a:endParaRPr lang="ru-RU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000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571612"/>
            <a:ext cx="5653110" cy="42398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286512" y="928670"/>
            <a:ext cx="2286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2000" spc="-100" dirty="0" smtClean="0">
                <a:ln w="3200">
                  <a:solidFill>
                    <a:srgbClr val="B13F9A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Отчего так много света?</a:t>
            </a:r>
            <a:br>
              <a:rPr lang="ru-RU" sz="2000" spc="-100" dirty="0" smtClean="0">
                <a:ln w="3200">
                  <a:solidFill>
                    <a:srgbClr val="B13F9A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</a:br>
            <a:r>
              <a:rPr lang="ru-RU" sz="2000" spc="-100" dirty="0" smtClean="0">
                <a:ln w="3200">
                  <a:solidFill>
                    <a:srgbClr val="B13F9A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Отчего вдруг так тепло?</a:t>
            </a:r>
            <a:br>
              <a:rPr lang="ru-RU" sz="2000" spc="-100" dirty="0" smtClean="0">
                <a:ln w="3200">
                  <a:solidFill>
                    <a:srgbClr val="B13F9A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</a:br>
            <a:r>
              <a:rPr lang="ru-RU" sz="2000" spc="-100" dirty="0" smtClean="0">
                <a:ln w="3200">
                  <a:solidFill>
                    <a:srgbClr val="B13F9A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Оттого, что это – лето</a:t>
            </a:r>
            <a:br>
              <a:rPr lang="ru-RU" sz="2000" spc="-100" dirty="0" smtClean="0">
                <a:ln w="3200">
                  <a:solidFill>
                    <a:srgbClr val="B13F9A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</a:br>
            <a:r>
              <a:rPr lang="ru-RU" sz="2000" spc="-100" dirty="0" smtClean="0">
                <a:ln w="3200">
                  <a:solidFill>
                    <a:srgbClr val="B13F9A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На все лето к нам пришло.</a:t>
            </a:r>
            <a:br>
              <a:rPr lang="ru-RU" sz="2000" spc="-100" dirty="0" smtClean="0">
                <a:ln w="3200">
                  <a:solidFill>
                    <a:srgbClr val="B13F9A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</a:br>
            <a:r>
              <a:rPr lang="ru-RU" sz="2000" spc="-100" dirty="0" smtClean="0">
                <a:ln w="3200">
                  <a:solidFill>
                    <a:srgbClr val="B13F9A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Оттого и каждый день</a:t>
            </a:r>
            <a:br>
              <a:rPr lang="ru-RU" sz="2000" spc="-100" dirty="0" smtClean="0">
                <a:ln w="3200">
                  <a:solidFill>
                    <a:srgbClr val="B13F9A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</a:br>
            <a:r>
              <a:rPr lang="ru-RU" sz="2000" spc="-100" dirty="0" smtClean="0">
                <a:ln w="3200">
                  <a:solidFill>
                    <a:srgbClr val="B13F9A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Все длиннее, что ни день,</a:t>
            </a:r>
            <a:br>
              <a:rPr lang="ru-RU" sz="2000" spc="-100" dirty="0" smtClean="0">
                <a:ln w="3200">
                  <a:solidFill>
                    <a:srgbClr val="B13F9A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</a:br>
            <a:r>
              <a:rPr lang="ru-RU" sz="2000" spc="-100" dirty="0" smtClean="0">
                <a:ln w="3200">
                  <a:solidFill>
                    <a:srgbClr val="B13F9A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Ну а ночи,</a:t>
            </a:r>
            <a:br>
              <a:rPr lang="ru-RU" sz="2000" spc="-100" dirty="0" smtClean="0">
                <a:ln w="3200">
                  <a:solidFill>
                    <a:srgbClr val="B13F9A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</a:br>
            <a:r>
              <a:rPr lang="ru-RU" sz="2000" spc="-100" dirty="0" smtClean="0">
                <a:ln w="3200">
                  <a:solidFill>
                    <a:srgbClr val="B13F9A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Ночь от ночи,</a:t>
            </a:r>
            <a:br>
              <a:rPr lang="ru-RU" sz="2000" spc="-100" dirty="0" smtClean="0">
                <a:ln w="3200">
                  <a:solidFill>
                    <a:srgbClr val="B13F9A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</a:br>
            <a:r>
              <a:rPr lang="ru-RU" sz="2000" spc="-100" dirty="0" smtClean="0">
                <a:ln w="3200">
                  <a:solidFill>
                    <a:srgbClr val="B13F9A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Все короче и короче…</a:t>
            </a:r>
            <a:endParaRPr lang="ru-RU" sz="2000" spc="-100" dirty="0">
              <a:ln w="3200">
                <a:solidFill>
                  <a:srgbClr val="B13F9A">
                    <a:shade val="75000"/>
                    <a:alpha val="25000"/>
                  </a:srgbClr>
                </a:solidFill>
                <a:prstDash val="solid"/>
                <a:round/>
              </a:ln>
              <a:solidFill>
                <a:schemeClr val="bg2">
                  <a:lumMod val="75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ea typeface="+mj-ea"/>
              <a:cs typeface="+mj-cs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3499485_12449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285860"/>
            <a:ext cx="6243715" cy="42100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500826" y="785794"/>
            <a:ext cx="2286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2000" spc="-100" dirty="0" smtClean="0">
                <a:ln w="3200">
                  <a:solidFill>
                    <a:srgbClr val="B13F9A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Жарко солнышко пылало,</a:t>
            </a:r>
            <a:br>
              <a:rPr lang="ru-RU" sz="2000" spc="-100" dirty="0" smtClean="0">
                <a:ln w="3200">
                  <a:solidFill>
                    <a:srgbClr val="B13F9A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</a:br>
            <a:r>
              <a:rPr lang="ru-RU" sz="2000" spc="-100" dirty="0" smtClean="0">
                <a:ln w="3200">
                  <a:solidFill>
                    <a:srgbClr val="B13F9A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Млела знойная земля.</a:t>
            </a:r>
            <a:br>
              <a:rPr lang="ru-RU" sz="2000" spc="-100" dirty="0" smtClean="0">
                <a:ln w="3200">
                  <a:solidFill>
                    <a:srgbClr val="B13F9A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</a:br>
            <a:r>
              <a:rPr lang="ru-RU" sz="2000" spc="-100" dirty="0" smtClean="0">
                <a:ln w="3200">
                  <a:solidFill>
                    <a:srgbClr val="B13F9A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Ночью туча набежала,</a:t>
            </a:r>
            <a:br>
              <a:rPr lang="ru-RU" sz="2000" spc="-100" dirty="0" smtClean="0">
                <a:ln w="3200">
                  <a:solidFill>
                    <a:srgbClr val="B13F9A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</a:br>
            <a:r>
              <a:rPr lang="ru-RU" sz="2000" spc="-100" dirty="0" smtClean="0">
                <a:ln w="3200">
                  <a:solidFill>
                    <a:srgbClr val="B13F9A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Ждали дождика поля.</a:t>
            </a:r>
            <a:br>
              <a:rPr lang="ru-RU" sz="2000" spc="-100" dirty="0" smtClean="0">
                <a:ln w="3200">
                  <a:solidFill>
                    <a:srgbClr val="B13F9A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</a:br>
            <a:r>
              <a:rPr lang="ru-RU" sz="2000" spc="-100" dirty="0" smtClean="0">
                <a:ln w="3200">
                  <a:solidFill>
                    <a:srgbClr val="B13F9A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Рады, рады все травинки,</a:t>
            </a:r>
            <a:br>
              <a:rPr lang="ru-RU" sz="2000" spc="-100" dirty="0" smtClean="0">
                <a:ln w="3200">
                  <a:solidFill>
                    <a:srgbClr val="B13F9A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</a:br>
            <a:r>
              <a:rPr lang="ru-RU" sz="2000" spc="-100" dirty="0" smtClean="0">
                <a:ln w="3200">
                  <a:solidFill>
                    <a:srgbClr val="B13F9A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И колосья, и цветы,</a:t>
            </a:r>
            <a:br>
              <a:rPr lang="ru-RU" sz="2000" spc="-100" dirty="0" smtClean="0">
                <a:ln w="3200">
                  <a:solidFill>
                    <a:srgbClr val="B13F9A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</a:br>
            <a:r>
              <a:rPr lang="ru-RU" sz="2000" spc="-100" dirty="0" smtClean="0">
                <a:ln w="3200">
                  <a:solidFill>
                    <a:srgbClr val="B13F9A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Что веселые дождинки</a:t>
            </a:r>
            <a:br>
              <a:rPr lang="ru-RU" sz="2000" spc="-100" dirty="0" smtClean="0">
                <a:ln w="3200">
                  <a:solidFill>
                    <a:srgbClr val="B13F9A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</a:br>
            <a:r>
              <a:rPr lang="ru-RU" sz="2000" spc="-100" dirty="0" smtClean="0">
                <a:ln w="3200">
                  <a:solidFill>
                    <a:srgbClr val="B13F9A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Звонко льются с высоты.</a:t>
            </a:r>
            <a:endParaRPr lang="ru-RU" sz="2000" spc="-100" dirty="0">
              <a:ln w="3200">
                <a:solidFill>
                  <a:srgbClr val="B13F9A">
                    <a:shade val="75000"/>
                    <a:alpha val="25000"/>
                  </a:srgbClr>
                </a:solidFill>
                <a:prstDash val="solid"/>
                <a:round/>
              </a:ln>
              <a:solidFill>
                <a:schemeClr val="bg2">
                  <a:lumMod val="75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ea typeface="+mj-ea"/>
              <a:cs typeface="+mj-cs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lip60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928802"/>
            <a:ext cx="6096000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Вот и лето подоспело –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Земляника покраснела: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Повернется к солнцу боком –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Вся нальется алым соком.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857892"/>
            <a:ext cx="757214" cy="238108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35743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Осень</a:t>
            </a:r>
            <a:endParaRPr lang="ru-RU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1b480_fffb7230_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2000240"/>
            <a:ext cx="5709920" cy="457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Утром мы во двор идём -</a:t>
            </a:r>
            <a:b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Листья сыплются дождём,</a:t>
            </a:r>
            <a:b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Под ногами шелестят</a:t>
            </a:r>
            <a:b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И летят, летят, летят...</a:t>
            </a:r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500306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96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Зима</a:t>
            </a:r>
            <a:endParaRPr lang="ru-RU" sz="9600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desktop_ru_tropa_1600_11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357298"/>
            <a:ext cx="6096000" cy="457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643702" y="1285860"/>
            <a:ext cx="228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2000" b="1" spc="-100" dirty="0" smtClean="0">
                <a:ln w="3200">
                  <a:solidFill>
                    <a:srgbClr val="B13F9A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Если на деревьях</a:t>
            </a:r>
            <a:r>
              <a:rPr lang="ru-RU" sz="2000" spc="-100" dirty="0" smtClean="0">
                <a:ln w="3200">
                  <a:solidFill>
                    <a:srgbClr val="B13F9A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/>
            </a:r>
            <a:br>
              <a:rPr lang="ru-RU" sz="2000" spc="-100" dirty="0" smtClean="0">
                <a:ln w="3200">
                  <a:solidFill>
                    <a:srgbClr val="B13F9A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</a:br>
            <a:r>
              <a:rPr lang="ru-RU" sz="2000" b="1" spc="-100" dirty="0" smtClean="0">
                <a:ln w="3200">
                  <a:solidFill>
                    <a:srgbClr val="B13F9A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листья пожелтели,</a:t>
            </a:r>
            <a:br>
              <a:rPr lang="ru-RU" sz="2000" b="1" spc="-100" dirty="0" smtClean="0">
                <a:ln w="3200">
                  <a:solidFill>
                    <a:srgbClr val="B13F9A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</a:br>
            <a:r>
              <a:rPr lang="ru-RU" sz="2000" b="1" spc="-100" dirty="0" smtClean="0">
                <a:ln w="3200">
                  <a:solidFill>
                    <a:srgbClr val="B13F9A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Если в край далекий</a:t>
            </a:r>
            <a:r>
              <a:rPr lang="ru-RU" sz="2000" spc="-100" dirty="0" smtClean="0">
                <a:ln w="3200">
                  <a:solidFill>
                    <a:srgbClr val="B13F9A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/>
            </a:r>
            <a:br>
              <a:rPr lang="ru-RU" sz="2000" spc="-100" dirty="0" smtClean="0">
                <a:ln w="3200">
                  <a:solidFill>
                    <a:srgbClr val="B13F9A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</a:br>
            <a:r>
              <a:rPr lang="ru-RU" sz="2000" b="1" spc="-100" dirty="0" smtClean="0">
                <a:ln w="3200">
                  <a:solidFill>
                    <a:srgbClr val="B13F9A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птицы улетели,</a:t>
            </a:r>
            <a:br>
              <a:rPr lang="ru-RU" sz="2000" b="1" spc="-100" dirty="0" smtClean="0">
                <a:ln w="3200">
                  <a:solidFill>
                    <a:srgbClr val="B13F9A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</a:br>
            <a:r>
              <a:rPr lang="ru-RU" sz="2000" b="1" spc="-100" dirty="0" smtClean="0">
                <a:ln w="3200">
                  <a:solidFill>
                    <a:srgbClr val="B13F9A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Если небо хмурое,</a:t>
            </a:r>
            <a:r>
              <a:rPr lang="ru-RU" sz="2000" spc="-100" dirty="0" smtClean="0">
                <a:ln w="3200">
                  <a:solidFill>
                    <a:srgbClr val="B13F9A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/>
            </a:r>
            <a:br>
              <a:rPr lang="ru-RU" sz="2000" spc="-100" dirty="0" smtClean="0">
                <a:ln w="3200">
                  <a:solidFill>
                    <a:srgbClr val="B13F9A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</a:br>
            <a:r>
              <a:rPr lang="ru-RU" sz="2000" b="1" spc="-100" dirty="0" smtClean="0">
                <a:ln w="3200">
                  <a:solidFill>
                    <a:srgbClr val="B13F9A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если дождик льется,</a:t>
            </a:r>
            <a:br>
              <a:rPr lang="ru-RU" sz="2000" b="1" spc="-100" dirty="0" smtClean="0">
                <a:ln w="3200">
                  <a:solidFill>
                    <a:srgbClr val="B13F9A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</a:br>
            <a:r>
              <a:rPr lang="ru-RU" sz="2000" b="1" spc="-100" dirty="0" smtClean="0">
                <a:ln w="3200">
                  <a:solidFill>
                    <a:srgbClr val="B13F9A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Это время года</a:t>
            </a:r>
            <a:r>
              <a:rPr lang="ru-RU" sz="2000" spc="-100" dirty="0" smtClean="0">
                <a:ln w="3200">
                  <a:solidFill>
                    <a:srgbClr val="B13F9A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/>
            </a:r>
            <a:br>
              <a:rPr lang="ru-RU" sz="2000" spc="-100" dirty="0" smtClean="0">
                <a:ln w="3200">
                  <a:solidFill>
                    <a:srgbClr val="B13F9A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</a:br>
            <a:r>
              <a:rPr lang="ru-RU" sz="2000" b="1" spc="-100" dirty="0" smtClean="0">
                <a:ln w="3200">
                  <a:solidFill>
                    <a:srgbClr val="B13F9A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осенью зовется.</a:t>
            </a:r>
            <a:r>
              <a:rPr lang="ru-RU" sz="2000" spc="-100" dirty="0" smtClean="0">
                <a:ln w="3200">
                  <a:solidFill>
                    <a:srgbClr val="B13F9A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/>
            </a:r>
            <a:br>
              <a:rPr lang="ru-RU" sz="2000" spc="-100" dirty="0" smtClean="0">
                <a:ln w="3200">
                  <a:solidFill>
                    <a:srgbClr val="B13F9A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</a:br>
            <a:endParaRPr lang="ru-RU" sz="2000" spc="-100" dirty="0">
              <a:ln w="3200">
                <a:solidFill>
                  <a:srgbClr val="B13F9A">
                    <a:shade val="75000"/>
                    <a:alpha val="25000"/>
                  </a:srgbClr>
                </a:solidFill>
                <a:prstDash val="solid"/>
                <a:round/>
              </a:ln>
              <a:solidFill>
                <a:schemeClr val="bg2">
                  <a:lumMod val="75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ea typeface="+mj-ea"/>
              <a:cs typeface="+mj-cs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fa687af8d9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571612"/>
            <a:ext cx="6263014" cy="457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643702" y="2071678"/>
            <a:ext cx="228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2000" b="1" spc="-100" dirty="0" smtClean="0">
                <a:ln w="3200">
                  <a:solidFill>
                    <a:srgbClr val="B13F9A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В саду осеннем,</a:t>
            </a:r>
            <a:br>
              <a:rPr lang="ru-RU" sz="2000" b="1" spc="-100" dirty="0" smtClean="0">
                <a:ln w="3200">
                  <a:solidFill>
                    <a:srgbClr val="B13F9A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</a:br>
            <a:r>
              <a:rPr lang="ru-RU" sz="2000" b="1" spc="-100" dirty="0" smtClean="0">
                <a:ln w="3200">
                  <a:solidFill>
                    <a:srgbClr val="B13F9A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У дорожки,</a:t>
            </a:r>
            <a:br>
              <a:rPr lang="ru-RU" sz="2000" b="1" spc="-100" dirty="0" smtClean="0">
                <a:ln w="3200">
                  <a:solidFill>
                    <a:srgbClr val="B13F9A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</a:br>
            <a:r>
              <a:rPr lang="ru-RU" sz="2000" b="1" spc="-100" dirty="0" smtClean="0">
                <a:ln w="3200">
                  <a:solidFill>
                    <a:srgbClr val="B13F9A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Осина хлопает</a:t>
            </a:r>
            <a:br>
              <a:rPr lang="ru-RU" sz="2000" b="1" spc="-100" dirty="0" smtClean="0">
                <a:ln w="3200">
                  <a:solidFill>
                    <a:srgbClr val="B13F9A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</a:br>
            <a:r>
              <a:rPr lang="ru-RU" sz="2000" b="1" spc="-100" dirty="0" smtClean="0">
                <a:ln w="3200">
                  <a:solidFill>
                    <a:srgbClr val="B13F9A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В ладошки.</a:t>
            </a:r>
            <a:br>
              <a:rPr lang="ru-RU" sz="2000" b="1" spc="-100" dirty="0" smtClean="0">
                <a:ln w="3200">
                  <a:solidFill>
                    <a:srgbClr val="B13F9A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</a:br>
            <a:r>
              <a:rPr lang="ru-RU" sz="2000" b="1" spc="-100" dirty="0" smtClean="0">
                <a:ln w="3200">
                  <a:solidFill>
                    <a:srgbClr val="B13F9A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/>
            </a:r>
            <a:br>
              <a:rPr lang="ru-RU" sz="2000" b="1" spc="-100" dirty="0" smtClean="0">
                <a:ln w="3200">
                  <a:solidFill>
                    <a:srgbClr val="B13F9A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</a:br>
            <a:r>
              <a:rPr lang="ru-RU" sz="2000" b="1" spc="-100" dirty="0" smtClean="0">
                <a:ln w="3200">
                  <a:solidFill>
                    <a:srgbClr val="B13F9A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Вот почему</a:t>
            </a:r>
            <a:br>
              <a:rPr lang="ru-RU" sz="2000" b="1" spc="-100" dirty="0" smtClean="0">
                <a:ln w="3200">
                  <a:solidFill>
                    <a:srgbClr val="B13F9A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</a:br>
            <a:r>
              <a:rPr lang="ru-RU" sz="2000" b="1" spc="-100" dirty="0" smtClean="0">
                <a:ln w="3200">
                  <a:solidFill>
                    <a:srgbClr val="B13F9A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На той неделе</a:t>
            </a:r>
            <a:br>
              <a:rPr lang="ru-RU" sz="2000" b="1" spc="-100" dirty="0" smtClean="0">
                <a:ln w="3200">
                  <a:solidFill>
                    <a:srgbClr val="B13F9A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</a:br>
            <a:r>
              <a:rPr lang="ru-RU" sz="2000" b="1" spc="-100" dirty="0" smtClean="0">
                <a:ln w="3200">
                  <a:solidFill>
                    <a:srgbClr val="B13F9A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Ее ладошки</a:t>
            </a:r>
            <a:br>
              <a:rPr lang="ru-RU" sz="2000" b="1" spc="-100" dirty="0" smtClean="0">
                <a:ln w="3200">
                  <a:solidFill>
                    <a:srgbClr val="B13F9A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</a:br>
            <a:r>
              <a:rPr lang="ru-RU" sz="2000" b="1" spc="-100" dirty="0" smtClean="0">
                <a:ln w="3200">
                  <a:solidFill>
                    <a:srgbClr val="B13F9A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Покраснели.</a:t>
            </a:r>
            <a:endParaRPr lang="ru-RU" sz="2000" spc="-100" dirty="0">
              <a:ln w="3200">
                <a:solidFill>
                  <a:srgbClr val="B13F9A">
                    <a:shade val="75000"/>
                    <a:alpha val="25000"/>
                  </a:srgbClr>
                </a:solidFill>
                <a:prstDash val="solid"/>
                <a:round/>
              </a:ln>
              <a:solidFill>
                <a:schemeClr val="bg2">
                  <a:lumMod val="75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ea typeface="+mj-ea"/>
              <a:cs typeface="+mj-cs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C62CE10340C-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524000"/>
            <a:ext cx="6096000" cy="457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Сентябрь красное лето провожает, осень золотую встречает.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2c8619b1d8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928802"/>
            <a:ext cx="6096000" cy="457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Вот на ветке лист кленовый.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Нынче он совсем как новый!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Весь румяный, золотой.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Ты куда, листок? Постой!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8d05e1f07d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2000240"/>
            <a:ext cx="6096000" cy="4572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Снег на полях, лёд на водах, </a:t>
            </a:r>
            <a:br>
              <a:rPr lang="ru-RU" dirty="0" smtClean="0"/>
            </a:br>
            <a:r>
              <a:rPr lang="ru-RU" dirty="0" smtClean="0"/>
              <a:t>Вьюга гуляет. Когда это бывает? </a:t>
            </a:r>
            <a:endParaRPr lang="ru-RU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74063-foxixo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2000240"/>
            <a:ext cx="6864704" cy="4572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Больше снега — больше хлеба.</a:t>
            </a:r>
            <a:endParaRPr lang="ru-RU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14178432_0-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2285992"/>
            <a:ext cx="5715000" cy="42862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Перед холодом зима яркая. </a:t>
            </a:r>
            <a:endParaRPr lang="ru-RU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aisagem-de-inverno_1363_1920x144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428736"/>
            <a:ext cx="5643602" cy="423270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6357950" y="1428736"/>
            <a:ext cx="228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000" spc="-100" dirty="0" smtClean="0">
                <a:ln w="3200">
                  <a:solidFill>
                    <a:srgbClr val="B13F9A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На картине у зимы</a:t>
            </a:r>
            <a:br>
              <a:rPr lang="ru-RU" sz="2000" spc="-100" dirty="0" smtClean="0">
                <a:ln w="3200">
                  <a:solidFill>
                    <a:srgbClr val="B13F9A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</a:br>
            <a:r>
              <a:rPr lang="ru-RU" sz="2000" spc="-100" dirty="0" smtClean="0">
                <a:ln w="3200">
                  <a:solidFill>
                    <a:srgbClr val="B13F9A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 Всё бело от снега: </a:t>
            </a:r>
            <a:br>
              <a:rPr lang="ru-RU" sz="2000" spc="-100" dirty="0" smtClean="0">
                <a:ln w="3200">
                  <a:solidFill>
                    <a:srgbClr val="B13F9A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</a:br>
            <a:r>
              <a:rPr lang="ru-RU" sz="2000" spc="-100" dirty="0" smtClean="0">
                <a:ln w="3200">
                  <a:solidFill>
                    <a:srgbClr val="B13F9A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Поле, дальние холмы, </a:t>
            </a:r>
            <a:br>
              <a:rPr lang="ru-RU" sz="2000" spc="-100" dirty="0" smtClean="0">
                <a:ln w="3200">
                  <a:solidFill>
                    <a:srgbClr val="B13F9A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</a:br>
            <a:r>
              <a:rPr lang="ru-RU" sz="2000" spc="-100" dirty="0" smtClean="0">
                <a:ln w="3200">
                  <a:solidFill>
                    <a:srgbClr val="B13F9A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Изгородь, телега. </a:t>
            </a:r>
            <a:br>
              <a:rPr lang="ru-RU" sz="2000" spc="-100" dirty="0" smtClean="0">
                <a:ln w="3200">
                  <a:solidFill>
                    <a:srgbClr val="B13F9A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</a:br>
            <a:r>
              <a:rPr lang="ru-RU" sz="2000" spc="-100" dirty="0" smtClean="0">
                <a:ln w="3200">
                  <a:solidFill>
                    <a:srgbClr val="B13F9A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Но порой блеснут на ней </a:t>
            </a:r>
            <a:br>
              <a:rPr lang="ru-RU" sz="2000" spc="-100" dirty="0" smtClean="0">
                <a:ln w="3200">
                  <a:solidFill>
                    <a:srgbClr val="B13F9A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</a:br>
            <a:r>
              <a:rPr lang="ru-RU" sz="2000" spc="-100" dirty="0" smtClean="0">
                <a:ln w="3200">
                  <a:solidFill>
                    <a:srgbClr val="B13F9A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Средь поляны ватной </a:t>
            </a:r>
            <a:br>
              <a:rPr lang="ru-RU" sz="2000" spc="-100" dirty="0" smtClean="0">
                <a:ln w="3200">
                  <a:solidFill>
                    <a:srgbClr val="B13F9A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</a:br>
            <a:r>
              <a:rPr lang="ru-RU" sz="2000" spc="-100" dirty="0" smtClean="0">
                <a:ln w="3200">
                  <a:solidFill>
                    <a:srgbClr val="B13F9A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Красногрудых снегирей </a:t>
            </a:r>
            <a:br>
              <a:rPr lang="ru-RU" sz="2000" spc="-100" dirty="0" smtClean="0">
                <a:ln w="3200">
                  <a:solidFill>
                    <a:srgbClr val="B13F9A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</a:br>
            <a:r>
              <a:rPr lang="ru-RU" sz="2000" spc="-100" dirty="0" smtClean="0">
                <a:ln w="3200">
                  <a:solidFill>
                    <a:srgbClr val="B13F9A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Солнечные пятна. </a:t>
            </a:r>
            <a:endParaRPr lang="ru-RU" sz="2000" spc="-100" dirty="0">
              <a:ln w="3200">
                <a:solidFill>
                  <a:srgbClr val="B13F9A">
                    <a:shade val="75000"/>
                    <a:alpha val="25000"/>
                  </a:srgbClr>
                </a:solidFill>
                <a:prstDash val="solid"/>
                <a:round/>
              </a:ln>
              <a:solidFill>
                <a:schemeClr val="bg1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ea typeface="+mj-ea"/>
              <a:cs typeface="+mj-cs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71462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9600" b="1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Весна</a:t>
            </a:r>
            <a:endParaRPr lang="ru-RU" sz="9600" b="1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4929198"/>
            <a:ext cx="2114536" cy="116680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88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2071678"/>
            <a:ext cx="5643602" cy="43462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Она приходит с ласкою </a:t>
            </a:r>
            <a:br>
              <a:rPr lang="ru-RU" sz="2400" dirty="0" smtClean="0"/>
            </a:br>
            <a:r>
              <a:rPr lang="ru-RU" sz="2400" dirty="0" smtClean="0"/>
              <a:t>И со своею сказкою. </a:t>
            </a:r>
            <a:br>
              <a:rPr lang="ru-RU" sz="2400" dirty="0" smtClean="0"/>
            </a:br>
            <a:r>
              <a:rPr lang="ru-RU" sz="2400" dirty="0" smtClean="0"/>
              <a:t>Волшебной палочкой взмахнёт, </a:t>
            </a:r>
            <a:br>
              <a:rPr lang="ru-RU" sz="2400" dirty="0" smtClean="0"/>
            </a:br>
            <a:r>
              <a:rPr lang="ru-RU" sz="2400" dirty="0" smtClean="0"/>
              <a:t>В лесу подснежник расцветёт.</a:t>
            </a:r>
            <a:endParaRPr lang="ru-RU" sz="2400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791675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857364"/>
            <a:ext cx="6231005" cy="4572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Солнце светит, солнце сияет – вся природа воскресает.</a:t>
            </a:r>
            <a:endParaRPr lang="ru-RU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Изящная">
      <a:dk1>
        <a:sysClr val="windowText" lastClr="000000"/>
      </a:dk1>
      <a:lt1>
        <a:sysClr val="window" lastClr="FFFE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63</TotalTime>
  <Words>130</Words>
  <PresentationFormat>Экран (4:3)</PresentationFormat>
  <Paragraphs>26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Бумажная</vt:lpstr>
      <vt:lpstr>Времена года</vt:lpstr>
      <vt:lpstr>Зима</vt:lpstr>
      <vt:lpstr>Снег на полях, лёд на водах,  Вьюга гуляет. Когда это бывает? </vt:lpstr>
      <vt:lpstr>Больше снега — больше хлеба.</vt:lpstr>
      <vt:lpstr>Перед холодом зима яркая. </vt:lpstr>
      <vt:lpstr>Слайд 6</vt:lpstr>
      <vt:lpstr>Весна</vt:lpstr>
      <vt:lpstr>Она приходит с ласкою  И со своею сказкою.  Волшебной палочкой взмахнёт,  В лесу подснежник расцветёт.</vt:lpstr>
      <vt:lpstr>Солнце светит, солнце сияет – вся природа воскресает.</vt:lpstr>
      <vt:lpstr>Весна рано пришла - летом будет много непогожих дней.</vt:lpstr>
      <vt:lpstr>Слайд 11</vt:lpstr>
      <vt:lpstr>Весна красна цветами, а осень снопами.</vt:lpstr>
      <vt:lpstr>Лето</vt:lpstr>
      <vt:lpstr>Я соткано из зноя,  несу тепло с собою,  Я реки согреваю,  "купайтесь!" - приглашаю.  И любите за это вы все меня, я ... </vt:lpstr>
      <vt:lpstr>Слайд 15</vt:lpstr>
      <vt:lpstr>Слайд 16</vt:lpstr>
      <vt:lpstr>Вот и лето подоспело – Земляника покраснела: Повернется к солнцу боком – Вся нальется алым соком.</vt:lpstr>
      <vt:lpstr>Осень</vt:lpstr>
      <vt:lpstr>Утром мы во двор идём - Листья сыплются дождём, Под ногами шелестят И летят, летят, летят...</vt:lpstr>
      <vt:lpstr>Слайд 20</vt:lpstr>
      <vt:lpstr>Слайд 21</vt:lpstr>
      <vt:lpstr>Сентябрь красное лето провожает, осень золотую встречает.</vt:lpstr>
      <vt:lpstr>Вот на ветке лист кленовый. Нынче он совсем как новый! Весь румяный, золотой. Ты куда, листок? Постой!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Времена года</dc:title>
  <cp:lastModifiedBy>Admin</cp:lastModifiedBy>
  <cp:revision>10</cp:revision>
  <dcterms:modified xsi:type="dcterms:W3CDTF">2012-11-17T20:06:59Z</dcterms:modified>
</cp:coreProperties>
</file>