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77D3ED-CCC1-485C-A20C-CEF1F24EC2E4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6195D5-1DA7-4DF3-A3FE-A1F38B47E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A08D-09E2-401E-A4E4-29EF173E1AE6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E7C6-00BC-4E02-9209-432618B4E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8BF2-72FF-4746-950D-D03EA1A87A5C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FFE9C-BFF4-4A6C-B1F4-55D1E9C25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4BBA-6B88-43D3-AD65-A3557DA08758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2640-158A-4A24-86E3-B948910D7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140EC-7092-4055-AEEF-D5AA27BF6EE9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8087B-F2CB-4732-9AE6-266619E66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4D73-66B9-4F6D-B9D8-64DE0A4E9E4C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E2B4-22F0-4BD5-A4E3-E241E84D4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ED100-2FFA-4E1C-8F2A-26184BC1D11B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6DD1-CC0B-4EC8-A5CB-6D45CF5A7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69062-679C-4FA9-B56C-E5C443A1D9F4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FE62-0EA3-46EA-8893-2CD1B8023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0597-6522-43CE-BCEF-B9F61CD69ECE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5EF6-1462-4CF1-8538-AED1E2A3A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A904-8446-415F-836F-82DC424EFC2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F9F8-00BD-45AE-B03A-9108A2CFA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F20B-7932-46AA-8300-329440DF28F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8D6FA-FFED-43A3-87A5-D34274931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62BFB-72D3-418B-B674-200873B85308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05316B-0952-4506-A57C-EE9DCBBDF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slide" Target="slide14.xml"/><Relationship Id="rId5" Type="http://schemas.openxmlformats.org/officeDocument/2006/relationships/slide" Target="slide15.xml"/><Relationship Id="rId10" Type="http://schemas.openxmlformats.org/officeDocument/2006/relationships/image" Target="../media/image6.jpeg"/><Relationship Id="rId4" Type="http://schemas.openxmlformats.org/officeDocument/2006/relationships/image" Target="../media/image22.jpe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vospitatel.edu54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FF00"/>
                </a:solidFill>
                <a:ea typeface="Calibri"/>
                <a:cs typeface="Times New Roman"/>
              </a:rPr>
              <a:t>«Откуда к нам хлеб пришёл»</a:t>
            </a:r>
            <a:br>
              <a:rPr lang="ru-RU" sz="4800" b="1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11188" y="5876925"/>
            <a:ext cx="73025" cy="5762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ru-RU" sz="1600" b="1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2208213"/>
            <a:ext cx="5945188" cy="4649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>
            <a:normAutofit/>
          </a:bodyPr>
          <a:lstStyle/>
          <a:p>
            <a:r>
              <a:rPr lang="ru-RU" sz="4900" b="1" smtClean="0">
                <a:ea typeface="Calibri" pitchFamily="34" charset="0"/>
                <a:cs typeface="Times New Roman" pitchFamily="18" charset="0"/>
              </a:rPr>
              <a:t>Ребята, а кто из вас видел дома, как мама делает тесто?</a:t>
            </a:r>
            <a:br>
              <a:rPr lang="ru-RU" sz="4900" b="1" smtClean="0">
                <a:ea typeface="Calibri" pitchFamily="34" charset="0"/>
                <a:cs typeface="Times New Roman" pitchFamily="18" charset="0"/>
              </a:rPr>
            </a:br>
            <a:endParaRPr lang="ru-RU" sz="4900" b="1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3" descr="http://doshvozrast.ru/images/hleb11.jpg">
            <a:hlinkClick r:id="rId3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1484313"/>
            <a:ext cx="2520950" cy="2016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/>
          </a:bodyPr>
          <a:lstStyle/>
          <a:p>
            <a:r>
              <a:rPr lang="ru-RU" sz="4900" b="1" smtClean="0">
                <a:ea typeface="Calibri" pitchFamily="34" charset="0"/>
                <a:cs typeface="Times New Roman" pitchFamily="18" charset="0"/>
              </a:rPr>
              <a:t>Посмотрите, какие нужны компоненты</a:t>
            </a:r>
            <a:br>
              <a:rPr lang="ru-RU" sz="4900" b="1" smtClean="0">
                <a:ea typeface="Calibri" pitchFamily="34" charset="0"/>
                <a:cs typeface="Times New Roman" pitchFamily="18" charset="0"/>
              </a:rPr>
            </a:br>
            <a:endParaRPr lang="ru-RU" sz="4900" b="1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6" name="Рисунок 4" descr="http://doshvozrast.ru/images/hleb1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6013" y="1844675"/>
            <a:ext cx="2768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 descr="http://doshvozrast.ru/images/hleb1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4435475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8"/>
          <p:cNvSpPr>
            <a:spLocks noChangeArrowheads="1"/>
          </p:cNvSpPr>
          <p:nvPr/>
        </p:nvSpPr>
        <p:spPr bwMode="auto">
          <a:xfrm>
            <a:off x="2627313" y="6118225"/>
            <a:ext cx="3568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Calibri" pitchFamily="34" charset="0"/>
              </a:rPr>
              <a:t>Давайте их назовём. 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23559" name="Рисунок 9" descr="http://doshvozrast.ru/images/hleb08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3688" y="4292600"/>
            <a:ext cx="23034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-конечная звезда 10">
            <a:hlinkClick r:id="rId11" action="ppaction://hlinksldjump"/>
          </p:cNvPr>
          <p:cNvSpPr/>
          <p:nvPr/>
        </p:nvSpPr>
        <p:spPr>
          <a:xfrm>
            <a:off x="4211638" y="52546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>
            <a:off x="8101013" y="5949950"/>
            <a:ext cx="833437" cy="700088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>
            <a:off x="7380288" y="60674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>
            <a:off x="7596188" y="6138863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>
            <a:off x="7812088" y="6040438"/>
            <a:ext cx="977900" cy="484187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>
            <a:off x="7107238" y="6092825"/>
            <a:ext cx="977900" cy="48577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0019b8p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7975" y="1268413"/>
            <a:ext cx="2808288" cy="2247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435975" cy="1143000"/>
          </a:xfrm>
        </p:spPr>
        <p:txBody>
          <a:bodyPr/>
          <a:lstStyle/>
          <a:p>
            <a:r>
              <a:rPr lang="ru-RU" sz="2800" b="1" smtClean="0">
                <a:ea typeface="Calibri" pitchFamily="34" charset="0"/>
                <a:cs typeface="Times New Roman" pitchFamily="18" charset="0"/>
              </a:rPr>
              <a:t>Когда тесто замешано его кладут в форму и ставят в печь. Когда хлеб готов, его грузят в машины и везут в магазин.</a:t>
            </a:r>
            <a:br>
              <a:rPr lang="ru-RU" sz="2800" b="1" smtClean="0">
                <a:ea typeface="Calibri" pitchFamily="34" charset="0"/>
                <a:cs typeface="Times New Roman" pitchFamily="18" charset="0"/>
              </a:rPr>
            </a:br>
            <a:endParaRPr lang="ru-RU" sz="2800" b="1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ser\Мои документы\Мои рисунки\хле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84313"/>
            <a:ext cx="4344987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User\Мои документы\Мои рисунки\hleb_v_magazi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6449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1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2281238"/>
            <a:ext cx="5029200" cy="381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a typeface="Calibri"/>
                <a:cs typeface="Times New Roman" pitchFamily="18" charset="0"/>
              </a:rPr>
              <a:t>Ребята, а что ещё </a:t>
            </a:r>
            <a:r>
              <a:rPr lang="ru-RU" b="1" dirty="0" smtClean="0">
                <a:solidFill>
                  <a:srgbClr val="FFFF00"/>
                </a:solidFill>
                <a:ea typeface="Calibri"/>
                <a:cs typeface="Times New Roman" pitchFamily="18" charset="0"/>
              </a:rPr>
              <a:t>можно печь </a:t>
            </a:r>
            <a:r>
              <a:rPr lang="ru-RU" b="1" dirty="0">
                <a:solidFill>
                  <a:srgbClr val="FFFF00"/>
                </a:solidFill>
                <a:ea typeface="Calibri"/>
                <a:cs typeface="Times New Roman" pitchFamily="18" charset="0"/>
              </a:rPr>
              <a:t>из муки?</a:t>
            </a:r>
            <a:br>
              <a:rPr lang="ru-RU" b="1" dirty="0">
                <a:solidFill>
                  <a:srgbClr val="FFFF00"/>
                </a:solidFill>
                <a:ea typeface="Calibri"/>
                <a:cs typeface="Times New Roman" pitchFamily="18" charset="0"/>
              </a:rPr>
            </a:br>
            <a:endParaRPr lang="ru-RU" b="1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1341438"/>
            <a:ext cx="5472112" cy="41036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/>
          </a:bodyPr>
          <a:lstStyle/>
          <a:p>
            <a:r>
              <a:rPr lang="ru-RU" b="1" smtClean="0">
                <a:ea typeface="Calibri" pitchFamily="34" charset="0"/>
                <a:cs typeface="Times New Roman" pitchFamily="18" charset="0"/>
              </a:rPr>
              <a:t>Молодцы!</a:t>
            </a:r>
            <a:r>
              <a:rPr lang="ru-RU" sz="49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900" smtClean="0">
                <a:ea typeface="Calibri" pitchFamily="34" charset="0"/>
                <a:cs typeface="Times New Roman" pitchFamily="18" charset="0"/>
              </a:rPr>
            </a:br>
            <a:endParaRPr lang="ru-RU" sz="49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3963" y="1677988"/>
            <a:ext cx="3422650" cy="1887537"/>
          </a:xfrm>
        </p:spPr>
        <p:txBody>
          <a:bodyPr/>
          <a:lstStyle/>
          <a:p>
            <a:pPr algn="ctr"/>
            <a:r>
              <a:rPr lang="ru-RU" u="sng" smtClean="0">
                <a:cs typeface="Calibri" pitchFamily="34" charset="0"/>
              </a:rPr>
              <a:t>Программное содержание: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150" y="558800"/>
            <a:ext cx="4116388" cy="5567363"/>
          </a:xfrm>
        </p:spPr>
        <p:txBody>
          <a:bodyPr/>
          <a:lstStyle/>
          <a:p>
            <a:r>
              <a:rPr lang="ru-RU" b="1" u="sng" smtClean="0">
                <a:cs typeface="Calibri" pitchFamily="34" charset="0"/>
              </a:rPr>
              <a:t>Оборудование:</a:t>
            </a:r>
          </a:p>
          <a:p>
            <a:r>
              <a:rPr lang="ru-RU" b="1" smtClean="0">
                <a:ea typeface="Calibri" pitchFamily="34" charset="0"/>
                <a:cs typeface="Times New Roman" pitchFamily="18" charset="0"/>
              </a:rPr>
              <a:t>тарелка с мукой.</a:t>
            </a:r>
          </a:p>
          <a:p>
            <a:endParaRPr lang="ru-RU" b="1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3963" y="3603625"/>
            <a:ext cx="3413125" cy="25177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Дать детям понятие, что хлеб является ежедневным продуктом. Рассказать откуда берётся хлеб, как его делают, кто его растит и печёт. Воспитывать уважение к труду взрослых, бережное отношение к хлебу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http://doshvozrast.ru/images/hleb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860800"/>
            <a:ext cx="39592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587875" y="3141663"/>
            <a:ext cx="4572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тарелке лежат кусочки булки. Возьмите каждый и попробуйте.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a typeface="Calibri"/>
                <a:cs typeface="Times New Roman"/>
              </a:rPr>
              <a:t>Дидактическая игра: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sz="6000" b="1" dirty="0" smtClean="0">
                <a:ea typeface="Calibri"/>
                <a:cs typeface="Times New Roman"/>
              </a:rPr>
              <a:t>Сложи </a:t>
            </a:r>
            <a:r>
              <a:rPr lang="ru-RU" sz="6000" b="1" dirty="0">
                <a:ea typeface="Calibri"/>
                <a:cs typeface="Times New Roman"/>
              </a:rPr>
              <a:t>правильно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>
          <a:xfrm>
            <a:off x="1050925" y="2239963"/>
            <a:ext cx="3443288" cy="658812"/>
          </a:xfrm>
        </p:spPr>
        <p:txBody>
          <a:bodyPr/>
          <a:lstStyle/>
          <a:p>
            <a:r>
              <a:rPr lang="ru-RU" sz="4000" u="sng" smtClean="0">
                <a:cs typeface="Calibri" pitchFamily="34" charset="0"/>
              </a:rPr>
              <a:t>Цель:</a:t>
            </a:r>
            <a:r>
              <a:rPr lang="ru-RU" sz="4000" smtClean="0">
                <a:cs typeface="Calibri" pitchFamily="34" charset="0"/>
              </a:rPr>
              <a:t> </a:t>
            </a:r>
            <a:endParaRPr lang="ru-RU" sz="400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8975" y="2947988"/>
            <a:ext cx="3803650" cy="3171825"/>
          </a:xfrm>
        </p:spPr>
        <p:txBody>
          <a:bodyPr rtlCol="0">
            <a:normAutofit fontScale="92500" lnSpcReduction="2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разложить и объяснить карточки в правильной последовательности. «Как хлеб на стол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попадает»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2205038"/>
            <a:ext cx="3565525" cy="41767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kern="0" dirty="0">
                <a:solidFill>
                  <a:srgbClr val="993300"/>
                </a:solidFill>
                <a:cs typeface="Times New Roman" pitchFamily="18" charset="0"/>
              </a:rPr>
              <a:t>Ссылки: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50" y="2420938"/>
            <a:ext cx="4572000" cy="2566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766997"/>
              </a:buClr>
              <a:buSzPct val="70000"/>
              <a:defRPr/>
            </a:pPr>
            <a:r>
              <a:rPr lang="ru-RU" sz="2400" kern="0" dirty="0">
                <a:solidFill>
                  <a:srgbClr val="993300"/>
                </a:solidFill>
                <a:latin typeface="Arial"/>
                <a:cs typeface="+mn-cs"/>
              </a:rPr>
              <a:t>: </a:t>
            </a:r>
            <a:endParaRPr lang="en-US" sz="2400" kern="0" dirty="0">
              <a:solidFill>
                <a:srgbClr val="993300"/>
              </a:solidFill>
              <a:latin typeface="Arial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766997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400" kern="0" dirty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en-US" sz="2400" kern="0" dirty="0">
                <a:solidFill>
                  <a:srgbClr val="FFFFFF"/>
                </a:solidFill>
                <a:latin typeface="Arial"/>
                <a:cs typeface="+mn-cs"/>
                <a:hlinkClick r:id="rId2"/>
              </a:rPr>
              <a:t>http://yandex.ru</a:t>
            </a:r>
            <a:endParaRPr lang="en-US" sz="2400" kern="0" dirty="0">
              <a:solidFill>
                <a:srgbClr val="FFFFFF"/>
              </a:solidFill>
              <a:latin typeface="Arial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766997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400" kern="0" dirty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r>
              <a:rPr lang="en-US" sz="2400" kern="0" dirty="0">
                <a:solidFill>
                  <a:srgbClr val="FFFFFF"/>
                </a:solidFill>
                <a:latin typeface="Arial"/>
                <a:cs typeface="+mn-cs"/>
                <a:hlinkClick r:id="rId3"/>
              </a:rPr>
              <a:t>http://images.yandex.ru</a:t>
            </a:r>
            <a:endParaRPr lang="ru-RU" sz="2400" kern="0" dirty="0">
              <a:solidFill>
                <a:srgbClr val="FFFFFF"/>
              </a:solidFill>
              <a:latin typeface="Arial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766997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+mn-cs"/>
                <a:hlinkClick r:id="rId4"/>
              </a:rPr>
              <a:t>vospitatel.edu54.ru</a:t>
            </a:r>
            <a:endParaRPr lang="ru-RU" sz="24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766997"/>
              </a:buClr>
              <a:buSzPct val="70000"/>
              <a:buFont typeface="Wingdings" pitchFamily="2" charset="2"/>
              <a:buChar char="l"/>
              <a:defRPr/>
            </a:pPr>
            <a:endParaRPr lang="ru-RU" sz="2400" kern="0" dirty="0">
              <a:solidFill>
                <a:srgbClr val="FFFFFF"/>
              </a:solidFill>
              <a:latin typeface="Arial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766997"/>
              </a:buClr>
              <a:buSzPct val="70000"/>
              <a:buFont typeface="Wingdings" pitchFamily="2" charset="2"/>
              <a:buChar char="l"/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3008312" cy="1162050"/>
          </a:xfrm>
        </p:spPr>
        <p:txBody>
          <a:bodyPr/>
          <a:lstStyle/>
          <a:p>
            <a:r>
              <a:rPr lang="ru-RU" sz="360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Обогащение словаря:</a:t>
            </a:r>
            <a:br>
              <a:rPr lang="ru-RU" sz="360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</a:br>
            <a:endParaRPr lang="ru-RU" sz="360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80063" y="115888"/>
            <a:ext cx="3384550" cy="27082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363" y="3644900"/>
            <a:ext cx="3411537" cy="2517775"/>
          </a:xfrm>
        </p:spPr>
        <p:txBody>
          <a:bodyPr/>
          <a:lstStyle/>
          <a:p>
            <a:r>
              <a:rPr lang="ru-RU" sz="3600" b="1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чёрствый, ароматный, аппетитный, хлебозавод</a:t>
            </a:r>
          </a:p>
          <a:p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http://doshvozrast.ru/images/hleb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644900"/>
            <a:ext cx="352742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17700" y="1600200"/>
            <a:ext cx="5894388" cy="44211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/>
          </a:bodyPr>
          <a:lstStyle/>
          <a:p>
            <a:r>
              <a:rPr lang="ru-RU" sz="4900" b="1" smtClean="0">
                <a:ea typeface="Calibri" pitchFamily="34" charset="0"/>
                <a:cs typeface="Times New Roman" pitchFamily="18" charset="0"/>
              </a:rPr>
              <a:t>Сначала зёрнышко хлеба сажают в землю.</a:t>
            </a:r>
            <a:br>
              <a:rPr lang="ru-RU" sz="4900" b="1" smtClean="0">
                <a:ea typeface="Calibri" pitchFamily="34" charset="0"/>
                <a:cs typeface="Times New Roman" pitchFamily="18" charset="0"/>
              </a:rPr>
            </a:br>
            <a:endParaRPr lang="ru-RU" sz="4900" b="1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6763" y="2401888"/>
            <a:ext cx="7610475" cy="3571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>
            <a:normAutofit/>
          </a:bodyPr>
          <a:lstStyle/>
          <a:p>
            <a:r>
              <a:rPr lang="ru-RU" sz="4900" b="1" smtClean="0">
                <a:ea typeface="Calibri" pitchFamily="34" charset="0"/>
                <a:cs typeface="Times New Roman" pitchFamily="18" charset="0"/>
              </a:rPr>
              <a:t>Специальными машинами, сеялками.</a:t>
            </a:r>
            <a:br>
              <a:rPr lang="ru-RU" sz="4900" b="1" smtClean="0">
                <a:ea typeface="Calibri" pitchFamily="34" charset="0"/>
                <a:cs typeface="Times New Roman" pitchFamily="18" charset="0"/>
              </a:rPr>
            </a:br>
            <a:endParaRPr lang="ru-RU" sz="4900" b="1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5250" y="260350"/>
            <a:ext cx="70818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 вырастают вот такие колоски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>
            <a:normAutofit/>
          </a:bodyPr>
          <a:lstStyle/>
          <a:p>
            <a:r>
              <a:rPr lang="ru-RU" sz="4900" b="1" smtClean="0">
                <a:ea typeface="Calibri" pitchFamily="34" charset="0"/>
                <a:cs typeface="Times New Roman" pitchFamily="18" charset="0"/>
              </a:rPr>
              <a:t>Зёрна собирают машины и отвозят на мельницу</a:t>
            </a:r>
            <a:br>
              <a:rPr lang="ru-RU" sz="4900" b="1" smtClean="0">
                <a:ea typeface="Calibri" pitchFamily="34" charset="0"/>
                <a:cs typeface="Times New Roman" pitchFamily="18" charset="0"/>
              </a:rPr>
            </a:br>
            <a:endParaRPr lang="ru-RU" sz="4900" b="1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276475"/>
            <a:ext cx="4279900" cy="3097213"/>
          </a:xfrm>
        </p:spPr>
      </p:pic>
      <p:pic>
        <p:nvPicPr>
          <p:cNvPr id="8" name="Объект 7" descr="http://doshvozrast.ru/images/hleb04.jpg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2349500"/>
            <a:ext cx="3671887" cy="3095625"/>
          </a:xfrm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55650" y="1484313"/>
            <a:ext cx="7920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зёрна перемелют в муку. Посмотрите вот у меня мука в тарелке. Попробуйте её руками. Какая она на ощупь?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333375"/>
            <a:ext cx="4953000" cy="42973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3963" y="3603625"/>
            <a:ext cx="3413125" cy="25177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Из этой муки на хлебозаводе </a:t>
            </a: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(завод, где пекут хлеб)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 пекут хлеб, булки.</a:t>
            </a:r>
          </a:p>
          <a:p>
            <a:pPr fontAlgn="auto">
              <a:spcAft>
                <a:spcPts val="0"/>
              </a:spcAft>
              <a:defRPr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16013" y="-171450"/>
            <a:ext cx="3422650" cy="1887538"/>
          </a:xfrm>
        </p:spPr>
        <p:txBody>
          <a:bodyPr/>
          <a:lstStyle/>
          <a:p>
            <a:r>
              <a:rPr lang="ru-RU" sz="3600" smtClean="0">
                <a:cs typeface="Times New Roman" pitchFamily="18" charset="0"/>
              </a:rPr>
              <a:t>ФИЗКУЛЬТ-МИНУТКА</a:t>
            </a:r>
          </a:p>
        </p:txBody>
      </p:sp>
      <p:pic>
        <p:nvPicPr>
          <p:cNvPr id="21507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692150"/>
            <a:ext cx="4321175" cy="5853113"/>
          </a:xfrm>
        </p:spPr>
      </p:pic>
      <p:sp>
        <p:nvSpPr>
          <p:cNvPr id="21508" name="Текст 3"/>
          <p:cNvSpPr>
            <a:spLocks noGrp="1"/>
          </p:cNvSpPr>
          <p:nvPr>
            <p:ph type="body" sz="half" idx="2"/>
          </p:nvPr>
        </p:nvSpPr>
        <p:spPr>
          <a:xfrm>
            <a:off x="827088" y="1700213"/>
            <a:ext cx="3070225" cy="4691062"/>
          </a:xfrm>
        </p:spPr>
        <p:txBody>
          <a:bodyPr/>
          <a:lstStyle/>
          <a:p>
            <a:pPr algn="ctr"/>
            <a:r>
              <a:rPr lang="ru-RU" sz="2800" b="1" smtClean="0">
                <a:cs typeface="Times New Roman" pitchFamily="18" charset="0"/>
              </a:rPr>
              <a:t>Руки кверху поднимаем, </a:t>
            </a:r>
            <a:br>
              <a:rPr lang="ru-RU" sz="2800" b="1" smtClean="0">
                <a:cs typeface="Times New Roman" pitchFamily="18" charset="0"/>
              </a:rPr>
            </a:br>
            <a:r>
              <a:rPr lang="ru-RU" sz="2800" b="1" smtClean="0">
                <a:cs typeface="Times New Roman" pitchFamily="18" charset="0"/>
              </a:rPr>
              <a:t>А потом их отпускаем.</a:t>
            </a:r>
            <a:br>
              <a:rPr lang="ru-RU" sz="2800" b="1" smtClean="0">
                <a:cs typeface="Times New Roman" pitchFamily="18" charset="0"/>
              </a:rPr>
            </a:br>
            <a:r>
              <a:rPr lang="ru-RU" sz="2800" b="1" smtClean="0">
                <a:cs typeface="Times New Roman" pitchFamily="18" charset="0"/>
              </a:rPr>
              <a:t>А потом их развернем</a:t>
            </a:r>
            <a:br>
              <a:rPr lang="ru-RU" sz="2800" b="1" smtClean="0">
                <a:cs typeface="Times New Roman" pitchFamily="18" charset="0"/>
              </a:rPr>
            </a:br>
            <a:r>
              <a:rPr lang="ru-RU" sz="2800" b="1" smtClean="0">
                <a:cs typeface="Times New Roman" pitchFamily="18" charset="0"/>
              </a:rPr>
              <a:t>И к себе скорей прижмем.</a:t>
            </a:r>
            <a:br>
              <a:rPr lang="ru-RU" sz="2800" b="1" smtClean="0">
                <a:cs typeface="Times New Roman" pitchFamily="18" charset="0"/>
              </a:rPr>
            </a:br>
            <a:r>
              <a:rPr lang="ru-RU" sz="2800" b="1" smtClean="0">
                <a:cs typeface="Times New Roman" pitchFamily="18" charset="0"/>
              </a:rPr>
              <a:t>А потом быстрей, быстрей</a:t>
            </a:r>
            <a:br>
              <a:rPr lang="ru-RU" sz="2800" b="1" smtClean="0">
                <a:cs typeface="Times New Roman" pitchFamily="18" charset="0"/>
              </a:rPr>
            </a:br>
            <a:r>
              <a:rPr lang="ru-RU" sz="2800" b="1" smtClean="0">
                <a:cs typeface="Times New Roman" pitchFamily="18" charset="0"/>
              </a:rPr>
              <a:t>Хлопай, хлопай веселей.</a:t>
            </a:r>
            <a:br>
              <a:rPr lang="ru-RU" sz="2800" b="1" smtClean="0">
                <a:cs typeface="Times New Roman" pitchFamily="18" charset="0"/>
              </a:rPr>
            </a:br>
            <a:endParaRPr lang="ru-RU" sz="2800" b="1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206</TotalTime>
  <Words>198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Times New Roman</vt:lpstr>
      <vt:lpstr>Arial</vt:lpstr>
      <vt:lpstr>Wingdings</vt:lpstr>
      <vt:lpstr>Calibri</vt:lpstr>
      <vt:lpstr>Book Antiqua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Слайд 1</vt:lpstr>
      <vt:lpstr>Программное содержание:</vt:lpstr>
      <vt:lpstr>Обогащение словаря: </vt:lpstr>
      <vt:lpstr>Сначала зёрнышко хлеба сажают в землю. </vt:lpstr>
      <vt:lpstr>Специальными машинами, сеялками. </vt:lpstr>
      <vt:lpstr>Слайд 6</vt:lpstr>
      <vt:lpstr>Зёрна собирают машины и отвозят на мельницу </vt:lpstr>
      <vt:lpstr>Слайд 8</vt:lpstr>
      <vt:lpstr>ФИЗКУЛЬТ-МИНУТКА</vt:lpstr>
      <vt:lpstr>Ребята, а кто из вас видел дома, как мама делает тесто? </vt:lpstr>
      <vt:lpstr>Посмотрите, какие нужны компоненты </vt:lpstr>
      <vt:lpstr>Слайд 12</vt:lpstr>
      <vt:lpstr>Слайд 13</vt:lpstr>
      <vt:lpstr>Слайд 14</vt:lpstr>
      <vt:lpstr>Слайд 15</vt:lpstr>
      <vt:lpstr>Слайд 16</vt:lpstr>
      <vt:lpstr>Когда тесто замешано его кладут в форму и ставят в печь. Когда хлеб готов, его грузят в машины и везут в магазин. </vt:lpstr>
      <vt:lpstr>Ребята, а что ещё можно печь из муки? </vt:lpstr>
      <vt:lpstr>Молодцы! </vt:lpstr>
      <vt:lpstr>Слайд 20</vt:lpstr>
      <vt:lpstr>Дидактическая игра: Сложи правильно</vt:lpstr>
      <vt:lpstr>Ссылки: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Anton</cp:lastModifiedBy>
  <cp:revision>20</cp:revision>
  <dcterms:modified xsi:type="dcterms:W3CDTF">2013-02-25T11:13:40Z</dcterms:modified>
</cp:coreProperties>
</file>