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A95D-C887-4CDD-A3E0-1CB2A712ABE9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27EA-8908-4EE0-B4F5-2B5D76E0B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A95D-C887-4CDD-A3E0-1CB2A712ABE9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27EA-8908-4EE0-B4F5-2B5D76E0B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A95D-C887-4CDD-A3E0-1CB2A712ABE9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27EA-8908-4EE0-B4F5-2B5D76E0B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A95D-C887-4CDD-A3E0-1CB2A712ABE9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27EA-8908-4EE0-B4F5-2B5D76E0B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A95D-C887-4CDD-A3E0-1CB2A712ABE9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27EA-8908-4EE0-B4F5-2B5D76E0B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A95D-C887-4CDD-A3E0-1CB2A712ABE9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27EA-8908-4EE0-B4F5-2B5D76E0B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A95D-C887-4CDD-A3E0-1CB2A712ABE9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27EA-8908-4EE0-B4F5-2B5D76E0B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A95D-C887-4CDD-A3E0-1CB2A712ABE9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27EA-8908-4EE0-B4F5-2B5D76E0B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A95D-C887-4CDD-A3E0-1CB2A712ABE9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27EA-8908-4EE0-B4F5-2B5D76E0B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A95D-C887-4CDD-A3E0-1CB2A712ABE9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27EA-8908-4EE0-B4F5-2B5D76E0B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A95D-C887-4CDD-A3E0-1CB2A712ABE9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FD27EA-8908-4EE0-B4F5-2B5D76E0BB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75A95D-C887-4CDD-A3E0-1CB2A712ABE9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FD27EA-8908-4EE0-B4F5-2B5D76E0BB3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iur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857232"/>
            <a:ext cx="4454872" cy="278608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/>
              </a:rPr>
              <a:t>Как развивать связную речь дошкольников</a:t>
            </a:r>
            <a:endParaRPr lang="ru-RU" sz="4800" dirty="0">
              <a:solidFill>
                <a:schemeClr val="accent4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4429132"/>
            <a:ext cx="5328592" cy="43204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+mj-lt"/>
              </a:rPr>
              <a:t> </a:t>
            </a:r>
            <a:endParaRPr lang="ru-RU" sz="28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092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35280" cy="1944216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«ЛЮБИМЫЕ МУЛЬТЯШКИ» ПОМОГАЮТ </a:t>
            </a:r>
            <a:b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РАЗВИВАТЬСЯ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Просмотр мультфильмов – мощное средство воспитания ребёнка, и отличный способ развития связной речи. Договоритесь с ребёнком о таком «правиле»: мультфильмы, которые  вы смотрите вместе с ребёнком, малыш обязательно вам пересказывает. Ведь вам так интересно, послушать, о чём был мультфильм, но вы вдруг «забыли» содержание мультфильма. Конечно, прослушав историю, похвалите вашего маленького сказочника!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0"/>
            <a:ext cx="2699792" cy="3322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93092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21328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«МАЛЕНЬКИЙ ЖУРНАЛИСТ»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«ИНТЕРЕСНЫЙ РЕПОРТАЖ»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965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	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	Темы </a:t>
            </a:r>
            <a:r>
              <a:rPr lang="ru-RU" b="1" dirty="0">
                <a:solidFill>
                  <a:srgbClr val="002060"/>
                </a:solidFill>
              </a:rPr>
              <a:t>для самостоятельных детских рассказов подсказывают </a:t>
            </a:r>
            <a:r>
              <a:rPr lang="ru-RU" b="1" u="sng" dirty="0" smtClean="0">
                <a:solidFill>
                  <a:srgbClr val="002060"/>
                </a:solidFill>
              </a:rPr>
              <a:t>прогулки, экскурсии </a:t>
            </a:r>
            <a:r>
              <a:rPr lang="ru-RU" b="1" u="sng" dirty="0">
                <a:solidFill>
                  <a:srgbClr val="002060"/>
                </a:solidFill>
              </a:rPr>
              <a:t>в лес, праздники, интересные случаи, события. </a:t>
            </a:r>
            <a:r>
              <a:rPr lang="ru-RU" b="1" dirty="0">
                <a:solidFill>
                  <a:srgbClr val="002060"/>
                </a:solidFill>
              </a:rPr>
              <a:t>Например, </a:t>
            </a:r>
            <a:r>
              <a:rPr lang="ru-RU" b="1" dirty="0" smtClean="0">
                <a:solidFill>
                  <a:srgbClr val="002060"/>
                </a:solidFill>
              </a:rPr>
              <a:t>как ходили </a:t>
            </a:r>
            <a:r>
              <a:rPr lang="ru-RU" b="1" dirty="0">
                <a:solidFill>
                  <a:srgbClr val="002060"/>
                </a:solidFill>
              </a:rPr>
              <a:t>в цирк, в зоопарк, что видели в лесу, как ездили отдыхать на </a:t>
            </a:r>
            <a:r>
              <a:rPr lang="ru-RU" b="1" dirty="0" smtClean="0">
                <a:solidFill>
                  <a:srgbClr val="002060"/>
                </a:solidFill>
              </a:rPr>
              <a:t>море, как </a:t>
            </a:r>
            <a:r>
              <a:rPr lang="ru-RU" b="1" dirty="0">
                <a:solidFill>
                  <a:srgbClr val="002060"/>
                </a:solidFill>
              </a:rPr>
              <a:t>праздновали день рождения и т.д.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	Вы </a:t>
            </a:r>
            <a:r>
              <a:rPr lang="ru-RU" b="1" dirty="0">
                <a:solidFill>
                  <a:srgbClr val="002060"/>
                </a:solidFill>
              </a:rPr>
              <a:t>с </a:t>
            </a:r>
            <a:r>
              <a:rPr lang="ru-RU" b="1" dirty="0" smtClean="0">
                <a:solidFill>
                  <a:srgbClr val="002060"/>
                </a:solidFill>
              </a:rPr>
              <a:t>реб</a:t>
            </a:r>
            <a:r>
              <a:rPr lang="ru-RU" b="1" dirty="0">
                <a:solidFill>
                  <a:srgbClr val="002060"/>
                </a:solidFill>
              </a:rPr>
              <a:t>ё</a:t>
            </a:r>
            <a:r>
              <a:rPr lang="ru-RU" b="1" dirty="0" smtClean="0">
                <a:solidFill>
                  <a:srgbClr val="002060"/>
                </a:solidFill>
              </a:rPr>
              <a:t>нком </a:t>
            </a:r>
            <a:r>
              <a:rPr lang="ru-RU" b="1" dirty="0">
                <a:solidFill>
                  <a:srgbClr val="002060"/>
                </a:solidFill>
              </a:rPr>
              <a:t>побывали в какой-то поездке только вдвоем, без </a:t>
            </a:r>
            <a:r>
              <a:rPr lang="ru-RU" b="1" dirty="0" smtClean="0">
                <a:solidFill>
                  <a:srgbClr val="002060"/>
                </a:solidFill>
              </a:rPr>
              <a:t>других членов </a:t>
            </a:r>
            <a:r>
              <a:rPr lang="ru-RU" b="1" dirty="0">
                <a:solidFill>
                  <a:srgbClr val="002060"/>
                </a:solidFill>
              </a:rPr>
              <a:t>семьи. Предложите ему </a:t>
            </a:r>
            <a:r>
              <a:rPr lang="ru-RU" b="1" u="sng" dirty="0">
                <a:solidFill>
                  <a:srgbClr val="002060"/>
                </a:solidFill>
              </a:rPr>
              <a:t>составить репортаж о своем путешествии.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В качестве </a:t>
            </a:r>
            <a:r>
              <a:rPr lang="ru-RU" b="1" dirty="0">
                <a:solidFill>
                  <a:srgbClr val="002060"/>
                </a:solidFill>
              </a:rPr>
              <a:t>иллюстраций используйте фотоснимки или видеосюжеты. </a:t>
            </a:r>
            <a:r>
              <a:rPr lang="ru-RU" b="1" dirty="0" smtClean="0">
                <a:solidFill>
                  <a:srgbClr val="002060"/>
                </a:solidFill>
              </a:rPr>
              <a:t>Дайте ребёнку </a:t>
            </a:r>
            <a:r>
              <a:rPr lang="ru-RU" b="1" dirty="0">
                <a:solidFill>
                  <a:srgbClr val="002060"/>
                </a:solidFill>
              </a:rPr>
              <a:t>возможность самому выбрать, о чем рассказывать, без </a:t>
            </a:r>
            <a:r>
              <a:rPr lang="ru-RU" b="1" dirty="0" smtClean="0">
                <a:solidFill>
                  <a:srgbClr val="002060"/>
                </a:solidFill>
              </a:rPr>
              <a:t>наводящих вопросов</a:t>
            </a:r>
            <a:r>
              <a:rPr lang="ru-RU" b="1" dirty="0">
                <a:solidFill>
                  <a:srgbClr val="002060"/>
                </a:solidFill>
              </a:rPr>
              <a:t>. А вы понаблюдайте за тем, что именно отложилось у него </a:t>
            </a:r>
            <a:r>
              <a:rPr lang="ru-RU" b="1" dirty="0" smtClean="0">
                <a:solidFill>
                  <a:srgbClr val="002060"/>
                </a:solidFill>
              </a:rPr>
              <a:t>в памяти</a:t>
            </a:r>
            <a:r>
              <a:rPr lang="ru-RU" b="1" dirty="0">
                <a:solidFill>
                  <a:srgbClr val="002060"/>
                </a:solidFill>
              </a:rPr>
              <a:t>, что для него оказалось интересным, важным. Если </a:t>
            </a:r>
            <a:r>
              <a:rPr lang="ru-RU" b="1" dirty="0" smtClean="0">
                <a:solidFill>
                  <a:srgbClr val="002060"/>
                </a:solidFill>
              </a:rPr>
              <a:t>начнет фантазировать</a:t>
            </a:r>
            <a:r>
              <a:rPr lang="ru-RU" b="1" dirty="0">
                <a:solidFill>
                  <a:srgbClr val="002060"/>
                </a:solidFill>
              </a:rPr>
              <a:t>, не останавливайте. Речь малыша развивается независимо </a:t>
            </a:r>
            <a:r>
              <a:rPr lang="ru-RU" b="1" dirty="0" smtClean="0">
                <a:solidFill>
                  <a:srgbClr val="002060"/>
                </a:solidFill>
              </a:rPr>
              <a:t>оттого</a:t>
            </a:r>
            <a:r>
              <a:rPr lang="ru-RU" b="1" dirty="0">
                <a:solidFill>
                  <a:srgbClr val="002060"/>
                </a:solidFill>
              </a:rPr>
              <a:t>, какие события - реальные или вымышленные - им </a:t>
            </a:r>
            <a:r>
              <a:rPr lang="ru-RU" b="1" dirty="0" smtClean="0">
                <a:solidFill>
                  <a:srgbClr val="002060"/>
                </a:solidFill>
              </a:rPr>
              <a:t>воспроизводятся. Описывая </a:t>
            </a:r>
            <a:r>
              <a:rPr lang="ru-RU" b="1" dirty="0">
                <a:solidFill>
                  <a:srgbClr val="002060"/>
                </a:solidFill>
              </a:rPr>
              <a:t>свои впечатления, </a:t>
            </a:r>
            <a:r>
              <a:rPr lang="ru-RU" b="1" dirty="0" smtClean="0">
                <a:solidFill>
                  <a:srgbClr val="002060"/>
                </a:solidFill>
              </a:rPr>
              <a:t>ребёнок </a:t>
            </a:r>
            <a:r>
              <a:rPr lang="ru-RU" b="1" dirty="0">
                <a:solidFill>
                  <a:srgbClr val="002060"/>
                </a:solidFill>
              </a:rPr>
              <a:t>убеждается в том, что обо всем </a:t>
            </a:r>
            <a:r>
              <a:rPr lang="ru-RU" b="1" dirty="0" smtClean="0">
                <a:solidFill>
                  <a:srgbClr val="002060"/>
                </a:solidFill>
              </a:rPr>
              <a:t>можно рассказывать </a:t>
            </a:r>
            <a:r>
              <a:rPr lang="ru-RU" b="1" dirty="0">
                <a:solidFill>
                  <a:srgbClr val="002060"/>
                </a:solidFill>
              </a:rPr>
              <a:t>живо и интересно. </a:t>
            </a:r>
            <a:r>
              <a:rPr lang="ru-RU" b="1" u="sng" dirty="0">
                <a:solidFill>
                  <a:srgbClr val="002060"/>
                </a:solidFill>
              </a:rPr>
              <a:t>Будьте заинтересованными </a:t>
            </a:r>
            <a:r>
              <a:rPr lang="ru-RU" b="1" u="sng" dirty="0" smtClean="0">
                <a:solidFill>
                  <a:srgbClr val="002060"/>
                </a:solidFill>
              </a:rPr>
              <a:t>и внимательными </a:t>
            </a:r>
            <a:r>
              <a:rPr lang="ru-RU" b="1" u="sng" dirty="0">
                <a:solidFill>
                  <a:srgbClr val="002060"/>
                </a:solidFill>
              </a:rPr>
              <a:t>слушателями, </a:t>
            </a:r>
            <a:r>
              <a:rPr lang="ru-RU" b="1" dirty="0">
                <a:solidFill>
                  <a:srgbClr val="002060"/>
                </a:solidFill>
              </a:rPr>
              <a:t>помогите </a:t>
            </a:r>
            <a:r>
              <a:rPr lang="ru-RU" b="1" dirty="0" smtClean="0">
                <a:solidFill>
                  <a:srgbClr val="002060"/>
                </a:solidFill>
              </a:rPr>
              <a:t>ребёнку</a:t>
            </a:r>
            <a:r>
              <a:rPr lang="ru-RU" b="1" dirty="0">
                <a:solidFill>
                  <a:srgbClr val="002060"/>
                </a:solidFill>
              </a:rPr>
              <a:t>, если он затрудняется </a:t>
            </a:r>
            <a:r>
              <a:rPr lang="ru-RU" b="1" dirty="0" smtClean="0">
                <a:solidFill>
                  <a:srgbClr val="002060"/>
                </a:solidFill>
              </a:rPr>
              <a:t>в выражении мысли.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344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656184"/>
          </a:xfrm>
        </p:spPr>
        <p:txBody>
          <a:bodyPr/>
          <a:lstStyle/>
          <a:p>
            <a:pPr algn="ctr"/>
            <a:r>
              <a:rPr lang="ru-RU" sz="2800" dirty="0" smtClean="0">
                <a:effectLst/>
              </a:rPr>
              <a:t> Если обобщить всё сказанное выше, родителям нужно  знать «маленькие хитрости», а именно:</a:t>
            </a:r>
            <a:endParaRPr lang="ru-RU" sz="2800" dirty="0"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844824"/>
            <a:ext cx="8640960" cy="4896544"/>
          </a:xfrm>
        </p:spPr>
        <p:txBody>
          <a:bodyPr>
            <a:noAutofit/>
          </a:bodyPr>
          <a:lstStyle/>
          <a:p>
            <a:pPr algn="ctr"/>
            <a:r>
              <a:rPr lang="ru-RU" sz="1800" b="1" i="1" dirty="0" smtClean="0">
                <a:solidFill>
                  <a:srgbClr val="002060"/>
                </a:solidFill>
              </a:rPr>
              <a:t> </a:t>
            </a:r>
            <a:endParaRPr lang="ru-RU" sz="1800" b="1" i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002060"/>
                </a:solidFill>
              </a:rPr>
              <a:t>Занимайтесь </a:t>
            </a:r>
            <a:r>
              <a:rPr lang="ru-RU" sz="1800" b="1" dirty="0">
                <a:solidFill>
                  <a:srgbClr val="002060"/>
                </a:solidFill>
              </a:rPr>
              <a:t>с ребенком </a:t>
            </a:r>
            <a:r>
              <a:rPr lang="ru-RU" sz="1800" b="1" dirty="0" smtClean="0">
                <a:solidFill>
                  <a:srgbClr val="002060"/>
                </a:solidFill>
              </a:rPr>
              <a:t>каждый день. </a:t>
            </a:r>
            <a:r>
              <a:rPr lang="ru-RU" sz="1800" b="1" dirty="0">
                <a:solidFill>
                  <a:srgbClr val="002060"/>
                </a:solidFill>
              </a:rPr>
              <a:t>Продолжительность </a:t>
            </a:r>
            <a:r>
              <a:rPr lang="ru-RU" sz="1800" b="1" dirty="0" smtClean="0">
                <a:solidFill>
                  <a:srgbClr val="002060"/>
                </a:solidFill>
              </a:rPr>
              <a:t>занятий – от 20 (дети до 6 лет)  до </a:t>
            </a:r>
            <a:r>
              <a:rPr lang="ru-RU" sz="1800" b="1" dirty="0" err="1" smtClean="0">
                <a:solidFill>
                  <a:srgbClr val="002060"/>
                </a:solidFill>
              </a:rPr>
              <a:t>зо</a:t>
            </a:r>
            <a:r>
              <a:rPr lang="ru-RU" sz="1800" b="1" dirty="0" smtClean="0">
                <a:solidFill>
                  <a:srgbClr val="002060"/>
                </a:solidFill>
              </a:rPr>
              <a:t> минут  (дети от 6 лет)в день.</a:t>
            </a:r>
            <a:endParaRPr lang="ru-RU" sz="18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002060"/>
                </a:solidFill>
              </a:rPr>
              <a:t>Не </a:t>
            </a:r>
            <a:r>
              <a:rPr lang="ru-RU" sz="1800" b="1" dirty="0">
                <a:solidFill>
                  <a:srgbClr val="002060"/>
                </a:solidFill>
              </a:rPr>
              <a:t>старайтесь ускорить ход естественного развития </a:t>
            </a:r>
            <a:r>
              <a:rPr lang="ru-RU" sz="1800" b="1" dirty="0" smtClean="0">
                <a:solidFill>
                  <a:srgbClr val="002060"/>
                </a:solidFill>
              </a:rPr>
              <a:t>ребенка.  </a:t>
            </a:r>
            <a:endParaRPr lang="ru-RU" sz="18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В общении с </a:t>
            </a:r>
            <a:r>
              <a:rPr lang="ru-RU" sz="1800" b="1" dirty="0" smtClean="0">
                <a:solidFill>
                  <a:srgbClr val="002060"/>
                </a:solidFill>
              </a:rPr>
              <a:t>ребёнком </a:t>
            </a:r>
            <a:r>
              <a:rPr lang="ru-RU" sz="1800" b="1" dirty="0">
                <a:solidFill>
                  <a:srgbClr val="002060"/>
                </a:solidFill>
              </a:rPr>
              <a:t>следите за своей речью. Говорите с ним не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торопясь, при чтении не забывайте о выразительности. Объясняйте </a:t>
            </a:r>
            <a:r>
              <a:rPr lang="ru-RU" sz="1800" b="1" dirty="0" smtClean="0">
                <a:solidFill>
                  <a:srgbClr val="002060"/>
                </a:solidFill>
              </a:rPr>
              <a:t>ребёнку непонятные </a:t>
            </a:r>
            <a:r>
              <a:rPr lang="ru-RU" sz="1800" b="1" dirty="0">
                <a:solidFill>
                  <a:srgbClr val="002060"/>
                </a:solidFill>
              </a:rPr>
              <a:t>слова, которые встречаются в </a:t>
            </a:r>
            <a:r>
              <a:rPr lang="ru-RU" sz="1800" b="1" dirty="0" smtClean="0">
                <a:solidFill>
                  <a:srgbClr val="002060"/>
                </a:solidFill>
              </a:rPr>
              <a:t>тексте.</a:t>
            </a:r>
            <a:endParaRPr lang="ru-RU" sz="18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002060"/>
                </a:solidFill>
              </a:rPr>
              <a:t>Поощряйте </a:t>
            </a:r>
            <a:r>
              <a:rPr lang="ru-RU" sz="1800" b="1" dirty="0">
                <a:solidFill>
                  <a:srgbClr val="002060"/>
                </a:solidFill>
              </a:rPr>
              <a:t>малыша, чаще хвалите, радуйтесь его успехам,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подбадривайте его, если что-то не </a:t>
            </a:r>
            <a:r>
              <a:rPr lang="ru-RU" sz="1800" b="1" dirty="0" smtClean="0">
                <a:solidFill>
                  <a:srgbClr val="002060"/>
                </a:solidFill>
              </a:rPr>
              <a:t>получается.</a:t>
            </a:r>
            <a:endParaRPr lang="ru-RU" sz="18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002060"/>
                </a:solidFill>
              </a:rPr>
              <a:t> Обращайте внимание и </a:t>
            </a:r>
            <a:r>
              <a:rPr lang="ru-RU" sz="1800" b="1" dirty="0">
                <a:solidFill>
                  <a:srgbClr val="002060"/>
                </a:solidFill>
              </a:rPr>
              <a:t>устраняйте недостатки речи </a:t>
            </a:r>
            <a:r>
              <a:rPr lang="ru-RU" sz="1800" b="1" dirty="0" smtClean="0">
                <a:solidFill>
                  <a:srgbClr val="002060"/>
                </a:solidFill>
              </a:rPr>
              <a:t>ребёнка</a:t>
            </a:r>
            <a:r>
              <a:rPr lang="ru-RU" sz="1800" b="1" dirty="0">
                <a:solidFill>
                  <a:srgbClr val="002060"/>
                </a:solidFill>
              </a:rPr>
              <a:t>. </a:t>
            </a:r>
            <a:r>
              <a:rPr lang="ru-RU" sz="1800" b="1" dirty="0" smtClean="0">
                <a:solidFill>
                  <a:srgbClr val="002060"/>
                </a:solidFill>
              </a:rPr>
              <a:t> Если ребёнок торопится </a:t>
            </a:r>
            <a:r>
              <a:rPr lang="ru-RU" sz="1800" b="1" dirty="0">
                <a:solidFill>
                  <a:srgbClr val="002060"/>
                </a:solidFill>
              </a:rPr>
              <a:t>высказать свои мысли или говорит тихо, напоминайте </a:t>
            </a:r>
            <a:r>
              <a:rPr lang="ru-RU" sz="1800" b="1" dirty="0" smtClean="0">
                <a:solidFill>
                  <a:srgbClr val="002060"/>
                </a:solidFill>
              </a:rPr>
              <a:t>ему: говорить </a:t>
            </a:r>
            <a:r>
              <a:rPr lang="ru-RU" sz="1800" b="1" dirty="0">
                <a:solidFill>
                  <a:srgbClr val="002060"/>
                </a:solidFill>
              </a:rPr>
              <a:t>надо внятно, </a:t>
            </a:r>
            <a:r>
              <a:rPr lang="ru-RU" sz="1800" b="1" dirty="0" smtClean="0">
                <a:solidFill>
                  <a:srgbClr val="002060"/>
                </a:solidFill>
              </a:rPr>
              <a:t>чётко </a:t>
            </a:r>
            <a:r>
              <a:rPr lang="ru-RU" sz="1800" b="1" dirty="0">
                <a:solidFill>
                  <a:srgbClr val="002060"/>
                </a:solidFill>
              </a:rPr>
              <a:t>и не </a:t>
            </a:r>
            <a:r>
              <a:rPr lang="ru-RU" sz="1800" b="1" dirty="0" smtClean="0">
                <a:solidFill>
                  <a:srgbClr val="002060"/>
                </a:solidFill>
              </a:rPr>
              <a:t>спеша.</a:t>
            </a:r>
            <a:endParaRPr lang="ru-RU" sz="18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rgbClr val="002060"/>
                </a:solidFill>
              </a:rPr>
              <a:t>Никогда не </a:t>
            </a:r>
            <a:r>
              <a:rPr lang="ru-RU" sz="1800" b="1" dirty="0">
                <a:solidFill>
                  <a:srgbClr val="002060"/>
                </a:solidFill>
              </a:rPr>
              <a:t>оставляйте без ответа вопросы </a:t>
            </a:r>
            <a:r>
              <a:rPr lang="ru-RU" sz="1800" b="1" dirty="0" smtClean="0">
                <a:solidFill>
                  <a:srgbClr val="002060"/>
                </a:solidFill>
              </a:rPr>
              <a:t>ребёнка.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698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6288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использованных источников: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b="1" dirty="0" smtClean="0">
                <a:solidFill>
                  <a:srgbClr val="002060"/>
                </a:solidFill>
              </a:rPr>
              <a:t>1. </a:t>
            </a:r>
            <a:r>
              <a:rPr lang="ru-RU" sz="6400" b="1" dirty="0" err="1" smtClean="0">
                <a:solidFill>
                  <a:srgbClr val="002060"/>
                </a:solidFill>
              </a:rPr>
              <a:t>Бордич</a:t>
            </a:r>
            <a:r>
              <a:rPr lang="ru-RU" sz="6400" b="1" dirty="0">
                <a:solidFill>
                  <a:srgbClr val="002060"/>
                </a:solidFill>
              </a:rPr>
              <a:t>, А.М. Методика развития речи детей. Курс лекций для студентов </a:t>
            </a:r>
            <a:r>
              <a:rPr lang="ru-RU" sz="6400" b="1" dirty="0" err="1">
                <a:solidFill>
                  <a:srgbClr val="002060"/>
                </a:solidFill>
              </a:rPr>
              <a:t>пед</a:t>
            </a:r>
            <a:r>
              <a:rPr lang="ru-RU" sz="6400" b="1" dirty="0">
                <a:solidFill>
                  <a:srgbClr val="002060"/>
                </a:solidFill>
              </a:rPr>
              <a:t>. </a:t>
            </a:r>
            <a:r>
              <a:rPr lang="ru-RU" sz="6400" b="1" dirty="0" smtClean="0">
                <a:solidFill>
                  <a:srgbClr val="002060"/>
                </a:solidFill>
              </a:rPr>
              <a:t>институтов </a:t>
            </a:r>
            <a:r>
              <a:rPr lang="ru-RU" sz="6400" b="1" dirty="0">
                <a:solidFill>
                  <a:srgbClr val="002060"/>
                </a:solidFill>
              </a:rPr>
              <a:t>по специальности "Дошкольная педагогика и психология". - М.: Просвещение, 1974. - 288 с.</a:t>
            </a:r>
          </a:p>
          <a:p>
            <a:pPr marL="0" indent="0">
              <a:buNone/>
            </a:pPr>
            <a:r>
              <a:rPr lang="ru-RU" sz="6400" b="1" dirty="0" smtClean="0">
                <a:solidFill>
                  <a:srgbClr val="002060"/>
                </a:solidFill>
              </a:rPr>
              <a:t>2. Леонтьев </a:t>
            </a:r>
            <a:r>
              <a:rPr lang="ru-RU" sz="6400" b="1" dirty="0">
                <a:solidFill>
                  <a:srgbClr val="002060"/>
                </a:solidFill>
              </a:rPr>
              <a:t>А.Н. Основы психолингвистики: Учеб. для студентов вузов, обучающихся по специальности "</a:t>
            </a:r>
            <a:r>
              <a:rPr lang="ru-RU" sz="6400" b="1" dirty="0" err="1">
                <a:solidFill>
                  <a:srgbClr val="002060"/>
                </a:solidFill>
              </a:rPr>
              <a:t>Психология".М</a:t>
            </a:r>
            <a:r>
              <a:rPr lang="ru-RU" sz="6400" b="1" dirty="0">
                <a:solidFill>
                  <a:srgbClr val="002060"/>
                </a:solidFill>
              </a:rPr>
              <a:t>., 1997.</a:t>
            </a:r>
          </a:p>
          <a:p>
            <a:pPr marL="0" indent="0">
              <a:buNone/>
            </a:pPr>
            <a:r>
              <a:rPr lang="ru-RU" sz="6400" b="1" dirty="0" smtClean="0">
                <a:solidFill>
                  <a:srgbClr val="002060"/>
                </a:solidFill>
              </a:rPr>
              <a:t>3. Развитие </a:t>
            </a:r>
            <a:r>
              <a:rPr lang="ru-RU" sz="6400" b="1" dirty="0">
                <a:solidFill>
                  <a:srgbClr val="002060"/>
                </a:solidFill>
              </a:rPr>
              <a:t>речи детей дошкольного возраста: Пособие для воспитателя дет. сада. / Под ред</a:t>
            </a:r>
            <a:r>
              <a:rPr lang="ru-RU" sz="6400" b="1" dirty="0" smtClean="0">
                <a:solidFill>
                  <a:srgbClr val="002060"/>
                </a:solidFill>
              </a:rPr>
              <a:t>. Ф.А</a:t>
            </a:r>
            <a:r>
              <a:rPr lang="ru-RU" sz="6400" b="1" dirty="0">
                <a:solidFill>
                  <a:srgbClr val="002060"/>
                </a:solidFill>
              </a:rPr>
              <a:t>. Сохина. - 2-е изд., </a:t>
            </a:r>
            <a:r>
              <a:rPr lang="ru-RU" sz="6400" b="1" dirty="0" err="1">
                <a:solidFill>
                  <a:srgbClr val="002060"/>
                </a:solidFill>
              </a:rPr>
              <a:t>испр</a:t>
            </a:r>
            <a:r>
              <a:rPr lang="ru-RU" sz="6400" b="1" dirty="0">
                <a:solidFill>
                  <a:srgbClr val="002060"/>
                </a:solidFill>
              </a:rPr>
              <a:t>. - М.: Просвещение, 1979. - 223 с., ил., 4 л. ил.</a:t>
            </a:r>
          </a:p>
          <a:p>
            <a:pPr marL="0" indent="0">
              <a:buNone/>
            </a:pPr>
            <a:r>
              <a:rPr lang="ru-RU" sz="6400" b="1" dirty="0" smtClean="0">
                <a:solidFill>
                  <a:srgbClr val="002060"/>
                </a:solidFill>
              </a:rPr>
              <a:t>4. </a:t>
            </a:r>
            <a:r>
              <a:rPr lang="ru-RU" sz="6400" b="1" dirty="0" smtClean="0">
                <a:solidFill>
                  <a:srgbClr val="002060"/>
                </a:solidFill>
                <a:hlinkClick r:id="rId2"/>
              </a:rPr>
              <a:t>http</a:t>
            </a:r>
            <a:r>
              <a:rPr lang="ru-RU" sz="6400" b="1" dirty="0">
                <a:solidFill>
                  <a:srgbClr val="002060"/>
                </a:solidFill>
                <a:hlinkClick r:id="rId2"/>
              </a:rPr>
              <a:t>://ciur.ru</a:t>
            </a:r>
            <a:r>
              <a:rPr lang="ru-RU" sz="6400" b="1" dirty="0" smtClean="0">
                <a:solidFill>
                  <a:srgbClr val="002060"/>
                </a:solidFill>
                <a:hlinkClick r:id="rId2"/>
              </a:rPr>
              <a:t>/</a:t>
            </a:r>
            <a:r>
              <a:rPr lang="ru-RU" sz="64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6400" b="1" dirty="0" smtClean="0">
                <a:solidFill>
                  <a:srgbClr val="002060"/>
                </a:solidFill>
              </a:rPr>
              <a:t>Картинки:</a:t>
            </a:r>
            <a:endParaRPr lang="ru-RU" sz="6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6400" b="1" dirty="0">
                <a:solidFill>
                  <a:srgbClr val="002060"/>
                </a:solidFill>
              </a:rPr>
              <a:t>1</a:t>
            </a:r>
            <a:r>
              <a:rPr lang="ru-RU" sz="6400" b="1" dirty="0" smtClean="0">
                <a:solidFill>
                  <a:srgbClr val="002060"/>
                </a:solidFill>
              </a:rPr>
              <a:t>. http</a:t>
            </a:r>
            <a:r>
              <a:rPr lang="ru-RU" sz="6400" b="1" dirty="0">
                <a:solidFill>
                  <a:srgbClr val="002060"/>
                </a:solidFill>
              </a:rPr>
              <a:t>://www.vseodetyah.com/article.</a:t>
            </a:r>
          </a:p>
          <a:p>
            <a:pPr marL="0" indent="0">
              <a:buNone/>
            </a:pPr>
            <a:r>
              <a:rPr lang="ru-RU" sz="6400" b="1" dirty="0">
                <a:solidFill>
                  <a:srgbClr val="002060"/>
                </a:solidFill>
              </a:rPr>
              <a:t>2</a:t>
            </a:r>
            <a:r>
              <a:rPr lang="ru-RU" sz="6400" b="1" dirty="0" smtClean="0">
                <a:solidFill>
                  <a:srgbClr val="002060"/>
                </a:solidFill>
              </a:rPr>
              <a:t>. </a:t>
            </a:r>
            <a:r>
              <a:rPr lang="ru-RU" sz="6400" b="1" dirty="0">
                <a:solidFill>
                  <a:srgbClr val="002060"/>
                </a:solidFill>
              </a:rPr>
              <a:t>http://read.ru/id/1200997/.</a:t>
            </a:r>
          </a:p>
          <a:p>
            <a:pPr marL="0" indent="0">
              <a:buNone/>
            </a:pPr>
            <a:r>
              <a:rPr lang="ru-RU" sz="6400" b="1" dirty="0">
                <a:solidFill>
                  <a:srgbClr val="002060"/>
                </a:solidFill>
              </a:rPr>
              <a:t>3</a:t>
            </a:r>
            <a:r>
              <a:rPr lang="ru-RU" sz="6400" b="1" dirty="0" smtClean="0">
                <a:solidFill>
                  <a:srgbClr val="002060"/>
                </a:solidFill>
              </a:rPr>
              <a:t>. http</a:t>
            </a:r>
            <a:r>
              <a:rPr lang="ru-RU" sz="6400" b="1" dirty="0">
                <a:solidFill>
                  <a:srgbClr val="002060"/>
                </a:solidFill>
              </a:rPr>
              <a:t>://www.kuponika.ru/action/.</a:t>
            </a:r>
          </a:p>
          <a:p>
            <a:pPr marL="0" indent="0">
              <a:buNone/>
            </a:pPr>
            <a:r>
              <a:rPr lang="ru-RU" sz="6400" b="1" dirty="0">
                <a:solidFill>
                  <a:srgbClr val="002060"/>
                </a:solidFill>
              </a:rPr>
              <a:t>4</a:t>
            </a:r>
            <a:r>
              <a:rPr lang="ru-RU" sz="6400" b="1" dirty="0" smtClean="0">
                <a:solidFill>
                  <a:srgbClr val="002060"/>
                </a:solidFill>
              </a:rPr>
              <a:t>. http</a:t>
            </a:r>
            <a:r>
              <a:rPr lang="ru-RU" sz="6400" b="1" dirty="0">
                <a:solidFill>
                  <a:srgbClr val="002060"/>
                </a:solidFill>
              </a:rPr>
              <a:t>://soc.cap.ru/news/details/18443.</a:t>
            </a:r>
          </a:p>
          <a:p>
            <a:pPr marL="0" indent="0">
              <a:buNone/>
            </a:pPr>
            <a:r>
              <a:rPr lang="ru-RU" sz="6400" b="1" dirty="0">
                <a:solidFill>
                  <a:srgbClr val="002060"/>
                </a:solidFill>
              </a:rPr>
              <a:t>5</a:t>
            </a:r>
            <a:r>
              <a:rPr lang="ru-RU" sz="6400" b="1" dirty="0" smtClean="0">
                <a:solidFill>
                  <a:srgbClr val="002060"/>
                </a:solidFill>
              </a:rPr>
              <a:t>. http</a:t>
            </a:r>
            <a:r>
              <a:rPr lang="ru-RU" sz="6400" b="1" dirty="0">
                <a:solidFill>
                  <a:srgbClr val="002060"/>
                </a:solidFill>
              </a:rPr>
              <a:t>://picsfab.com/search.</a:t>
            </a:r>
          </a:p>
          <a:p>
            <a:pPr marL="0" indent="0">
              <a:buNone/>
            </a:pPr>
            <a:r>
              <a:rPr lang="ru-RU" sz="6400" b="1" dirty="0">
                <a:solidFill>
                  <a:srgbClr val="002060"/>
                </a:solidFill>
              </a:rPr>
              <a:t>6</a:t>
            </a:r>
            <a:r>
              <a:rPr lang="ru-RU" sz="6400" b="1" dirty="0" smtClean="0">
                <a:solidFill>
                  <a:srgbClr val="002060"/>
                </a:solidFill>
              </a:rPr>
              <a:t>. http</a:t>
            </a:r>
            <a:r>
              <a:rPr lang="ru-RU" sz="6400" b="1" dirty="0">
                <a:solidFill>
                  <a:srgbClr val="002060"/>
                </a:solidFill>
              </a:rPr>
              <a:t>://wastetimepost.com. </a:t>
            </a:r>
          </a:p>
          <a:p>
            <a:pPr marL="0" indent="0">
              <a:buNone/>
            </a:pPr>
            <a:r>
              <a:rPr lang="ru-RU" sz="6400" b="1" dirty="0">
                <a:solidFill>
                  <a:srgbClr val="002060"/>
                </a:solidFill>
              </a:rPr>
              <a:t>7</a:t>
            </a:r>
            <a:r>
              <a:rPr lang="ru-RU" sz="6400" b="1" dirty="0" smtClean="0">
                <a:solidFill>
                  <a:srgbClr val="002060"/>
                </a:solidFill>
              </a:rPr>
              <a:t>. http</a:t>
            </a:r>
            <a:r>
              <a:rPr lang="ru-RU" sz="6400" b="1" dirty="0">
                <a:solidFill>
                  <a:srgbClr val="002060"/>
                </a:solidFill>
              </a:rPr>
              <a:t>://microgorodvlesu.livejournal.com.</a:t>
            </a:r>
          </a:p>
          <a:p>
            <a:pPr marL="0" indent="0">
              <a:buNone/>
            </a:pPr>
            <a:r>
              <a:rPr lang="ru-RU" sz="6400" b="1" dirty="0">
                <a:solidFill>
                  <a:srgbClr val="002060"/>
                </a:solidFill>
              </a:rPr>
              <a:t>8</a:t>
            </a:r>
            <a:r>
              <a:rPr lang="ru-RU" sz="6400" b="1" dirty="0" smtClean="0">
                <a:solidFill>
                  <a:srgbClr val="002060"/>
                </a:solidFill>
              </a:rPr>
              <a:t>. http</a:t>
            </a:r>
            <a:r>
              <a:rPr lang="ru-RU" sz="6400" b="1" dirty="0">
                <a:solidFill>
                  <a:srgbClr val="002060"/>
                </a:solidFill>
              </a:rPr>
              <a:t>://www.metodsilva.org.</a:t>
            </a:r>
          </a:p>
          <a:p>
            <a:pPr marL="0" indent="0">
              <a:buNone/>
            </a:pPr>
            <a:r>
              <a:rPr lang="ru-RU" sz="6400" b="1" dirty="0">
                <a:solidFill>
                  <a:srgbClr val="002060"/>
                </a:solidFill>
              </a:rPr>
              <a:t>9</a:t>
            </a:r>
            <a:r>
              <a:rPr lang="ru-RU" sz="6400" b="1" dirty="0" smtClean="0">
                <a:solidFill>
                  <a:srgbClr val="002060"/>
                </a:solidFill>
              </a:rPr>
              <a:t>. http</a:t>
            </a:r>
            <a:r>
              <a:rPr lang="ru-RU" sz="6400" b="1" dirty="0">
                <a:solidFill>
                  <a:srgbClr val="002060"/>
                </a:solidFill>
              </a:rPr>
              <a:t>://ru.depositphotos.com.</a:t>
            </a:r>
          </a:p>
          <a:p>
            <a:pPr marL="0" indent="0">
              <a:buNone/>
            </a:pPr>
            <a:r>
              <a:rPr lang="ru-RU" sz="6400" b="1" dirty="0" smtClean="0">
                <a:solidFill>
                  <a:srgbClr val="002060"/>
                </a:solidFill>
              </a:rPr>
              <a:t>10. </a:t>
            </a:r>
            <a:r>
              <a:rPr lang="en-US" sz="6400" b="1" dirty="0">
                <a:solidFill>
                  <a:srgbClr val="002060"/>
                </a:solidFill>
              </a:rPr>
              <a:t>http://333v.ru/image</a:t>
            </a:r>
            <a:r>
              <a:rPr lang="en-US" sz="6400" b="1" dirty="0" smtClean="0">
                <a:solidFill>
                  <a:srgbClr val="002060"/>
                </a:solidFill>
              </a:rPr>
              <a:t>.</a:t>
            </a:r>
            <a:endParaRPr lang="ru-RU" sz="6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3485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6915544" cy="2664296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/>
              <a:t/>
            </a:r>
            <a:br>
              <a:rPr lang="ru-RU" sz="6600" dirty="0"/>
            </a:br>
            <a:r>
              <a:rPr lang="ru-RU" sz="6600" dirty="0" smtClean="0"/>
              <a:t>СПАСИБО </a:t>
            </a:r>
            <a:br>
              <a:rPr lang="ru-RU" sz="6600" dirty="0" smtClean="0"/>
            </a:br>
            <a:r>
              <a:rPr lang="ru-RU" sz="6600" dirty="0" smtClean="0"/>
              <a:t>ЗА </a:t>
            </a:r>
            <a:br>
              <a:rPr lang="ru-RU" sz="6600" dirty="0" smtClean="0"/>
            </a:br>
            <a:r>
              <a:rPr lang="ru-RU" sz="6600" dirty="0" smtClean="0"/>
              <a:t>ВНИМАНИЕ!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4149080"/>
            <a:ext cx="3528392" cy="208823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245740"/>
            <a:ext cx="5184576" cy="3612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87503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704088"/>
            <a:ext cx="5688632" cy="20768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910059"/>
            <a:ext cx="8507288" cy="3710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«Связная </a:t>
            </a:r>
            <a:r>
              <a:rPr lang="ru-RU" b="1" dirty="0">
                <a:solidFill>
                  <a:srgbClr val="002060"/>
                </a:solidFill>
              </a:rPr>
              <a:t>речь, - подчеркивал Сохин Ф.А., - это не просто последовательность связанных друг с другом мыслей, которые выражены точными </a:t>
            </a:r>
            <a:r>
              <a:rPr lang="ru-RU" b="1" dirty="0" smtClean="0">
                <a:solidFill>
                  <a:srgbClr val="002060"/>
                </a:solidFill>
              </a:rPr>
              <a:t>словами в правильно </a:t>
            </a:r>
            <a:r>
              <a:rPr lang="ru-RU" b="1" dirty="0">
                <a:solidFill>
                  <a:srgbClr val="002060"/>
                </a:solidFill>
              </a:rPr>
              <a:t>построенных предложениях… Связная речь как бы вбирает в себя все достижения </a:t>
            </a:r>
            <a:r>
              <a:rPr lang="ru-RU" b="1" dirty="0" smtClean="0">
                <a:solidFill>
                  <a:srgbClr val="002060"/>
                </a:solidFill>
              </a:rPr>
              <a:t>ребёнка </a:t>
            </a:r>
            <a:r>
              <a:rPr lang="ru-RU" b="1" dirty="0">
                <a:solidFill>
                  <a:srgbClr val="002060"/>
                </a:solidFill>
              </a:rPr>
              <a:t>в овладении родным языком, в освоении его звуковой стороны, словарного запаса и грамматического </a:t>
            </a:r>
            <a:r>
              <a:rPr lang="ru-RU" b="1" dirty="0" smtClean="0">
                <a:solidFill>
                  <a:srgbClr val="002060"/>
                </a:solidFill>
              </a:rPr>
              <a:t>строя».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427" y="0"/>
            <a:ext cx="6395748" cy="3075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860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620688"/>
            <a:ext cx="4680520" cy="20882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3501008"/>
            <a:ext cx="7763200" cy="3096344"/>
          </a:xfrm>
        </p:spPr>
        <p:txBody>
          <a:bodyPr/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Связная речь представляет собой </a:t>
            </a:r>
            <a:r>
              <a:rPr lang="ru-RU" b="1" u="sng" dirty="0">
                <a:solidFill>
                  <a:srgbClr val="002060"/>
                </a:solidFill>
              </a:rPr>
              <a:t>наиболее сложную форму речевой деятельности.</a:t>
            </a:r>
            <a:r>
              <a:rPr lang="ru-RU" b="1" dirty="0">
                <a:solidFill>
                  <a:srgbClr val="002060"/>
                </a:solidFill>
              </a:rPr>
              <a:t> Умение связно, последовательно, точно и образно излагать свои мысли (или литературный текст) оказывает влияние и на эстетическое развитие ребенка: при пересказах, при создании своих рассказов ребенок использует образные слова и выражения, усвоенные из художественных произведений.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004" y="0"/>
            <a:ext cx="5513276" cy="36757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9807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4" cy="15864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+mn-lt"/>
              </a:rPr>
              <a:t>           </a:t>
            </a:r>
            <a:r>
              <a:rPr lang="ru-RU" sz="2000" b="1" u="sng" dirty="0" smtClean="0">
                <a:solidFill>
                  <a:srgbClr val="002060"/>
                </a:solidFill>
                <a:latin typeface="+mn-lt"/>
              </a:rPr>
              <a:t>Развитие </a:t>
            </a:r>
            <a:r>
              <a:rPr lang="ru-RU" sz="2000" b="1" u="sng" dirty="0">
                <a:solidFill>
                  <a:srgbClr val="002060"/>
                </a:solidFill>
                <a:latin typeface="+mn-lt"/>
              </a:rPr>
              <a:t>связной речи происходит постепенно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вместе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с развитием мышления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и связано с усложнением детской деятельности и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формами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общения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с окружающими людьми</a:t>
            </a:r>
            <a:r>
              <a:rPr lang="ru-RU" sz="1800" b="1" dirty="0">
                <a:solidFill>
                  <a:srgbClr val="002060"/>
                </a:solidFill>
                <a:latin typeface="+mn-lt"/>
              </a:rPr>
              <a:t>.</a:t>
            </a:r>
            <a:br>
              <a:rPr lang="ru-RU" sz="1800" b="1" dirty="0">
                <a:solidFill>
                  <a:srgbClr val="002060"/>
                </a:solidFill>
                <a:latin typeface="+mn-lt"/>
              </a:rPr>
            </a:br>
            <a:r>
              <a:rPr lang="ru-RU" sz="1800" b="1" dirty="0" smtClean="0">
                <a:solidFill>
                  <a:srgbClr val="002060"/>
                </a:solidFill>
                <a:latin typeface="+mn-lt"/>
              </a:rPr>
              <a:t> </a:t>
            </a:r>
            <a:endParaRPr lang="ru-RU" sz="1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920085"/>
            <a:ext cx="4104456" cy="443484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Но </a:t>
            </a:r>
            <a:r>
              <a:rPr lang="ru-RU" sz="2000" b="1" dirty="0">
                <a:solidFill>
                  <a:srgbClr val="002060"/>
                </a:solidFill>
              </a:rPr>
              <a:t>надо помнить, что без помощи и руководства взрослого </a:t>
            </a:r>
            <a:r>
              <a:rPr lang="ru-RU" sz="2000" b="1" u="sng" dirty="0" smtClean="0">
                <a:solidFill>
                  <a:srgbClr val="002060"/>
                </a:solidFill>
              </a:rPr>
              <a:t>связная речь </a:t>
            </a:r>
            <a:r>
              <a:rPr lang="ru-RU" sz="2000" b="1" u="sng" dirty="0">
                <a:solidFill>
                  <a:srgbClr val="002060"/>
                </a:solidFill>
              </a:rPr>
              <a:t>развивается медленно или не развивается </a:t>
            </a:r>
            <a:r>
              <a:rPr lang="ru-RU" sz="2000" b="1" u="sng" dirty="0" smtClean="0">
                <a:solidFill>
                  <a:srgbClr val="002060"/>
                </a:solidFill>
              </a:rPr>
              <a:t>совсем. </a:t>
            </a:r>
            <a:r>
              <a:rPr lang="ru-RU" sz="2000" b="1" dirty="0" smtClean="0">
                <a:solidFill>
                  <a:srgbClr val="002060"/>
                </a:solidFill>
              </a:rPr>
              <a:t>Чтобы облегчить </a:t>
            </a:r>
            <a:r>
              <a:rPr lang="ru-RU" sz="2000" b="1" dirty="0">
                <a:solidFill>
                  <a:srgbClr val="002060"/>
                </a:solidFill>
              </a:rPr>
              <a:t>процесс усвоения </a:t>
            </a:r>
            <a:r>
              <a:rPr lang="ru-RU" sz="2000" b="1" dirty="0" smtClean="0">
                <a:solidFill>
                  <a:srgbClr val="002060"/>
                </a:solidFill>
              </a:rPr>
              <a:t>дошкольником полезных </a:t>
            </a:r>
            <a:r>
              <a:rPr lang="ru-RU" sz="2000" b="1" dirty="0">
                <a:solidFill>
                  <a:srgbClr val="002060"/>
                </a:solidFill>
              </a:rPr>
              <a:t>навыков, родителям необходимо совместить при его подготовке </a:t>
            </a:r>
            <a:r>
              <a:rPr lang="ru-RU" sz="2000" b="1" dirty="0" smtClean="0">
                <a:solidFill>
                  <a:srgbClr val="002060"/>
                </a:solidFill>
              </a:rPr>
              <a:t>к школе </a:t>
            </a:r>
            <a:r>
              <a:rPr lang="ru-RU" sz="2000" b="1" dirty="0">
                <a:solidFill>
                  <a:srgbClr val="002060"/>
                </a:solidFill>
              </a:rPr>
              <a:t>три важных компонента: </a:t>
            </a:r>
            <a:r>
              <a:rPr lang="ru-RU" sz="2000" b="1" u="sng" dirty="0">
                <a:solidFill>
                  <a:srgbClr val="002060"/>
                </a:solidFill>
              </a:rPr>
              <a:t>общение, игру и обучение.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55976" y="1916832"/>
            <a:ext cx="4536504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При </a:t>
            </a:r>
            <a:r>
              <a:rPr lang="ru-RU" sz="2000" b="1" dirty="0">
                <a:solidFill>
                  <a:srgbClr val="002060"/>
                </a:solidFill>
              </a:rPr>
              <a:t>этом родителям необходимо знать, что </a:t>
            </a:r>
            <a:r>
              <a:rPr lang="ru-RU" sz="2000" b="1" u="sng" dirty="0">
                <a:solidFill>
                  <a:srgbClr val="002060"/>
                </a:solidFill>
              </a:rPr>
              <a:t>развитие мелкой моторики рук важно </a:t>
            </a:r>
            <a:r>
              <a:rPr lang="ru-RU" sz="2000" b="1" dirty="0">
                <a:solidFill>
                  <a:srgbClr val="002060"/>
                </a:solidFill>
              </a:rPr>
              <a:t>не только для процесса письма, но и </a:t>
            </a:r>
            <a:r>
              <a:rPr lang="ru-RU" sz="2000" b="1" u="sng" dirty="0">
                <a:solidFill>
                  <a:srgbClr val="002060"/>
                </a:solidFill>
              </a:rPr>
              <a:t>для полноценного формирования </a:t>
            </a:r>
            <a:r>
              <a:rPr lang="ru-RU" sz="2000" b="1" dirty="0">
                <a:solidFill>
                  <a:srgbClr val="002060"/>
                </a:solidFill>
              </a:rPr>
              <a:t>у </a:t>
            </a:r>
            <a:r>
              <a:rPr lang="ru-RU" sz="2000" b="1" u="sng" dirty="0">
                <a:solidFill>
                  <a:srgbClr val="002060"/>
                </a:solidFill>
              </a:rPr>
              <a:t>ребенка устной речи. </a:t>
            </a:r>
            <a:r>
              <a:rPr lang="ru-RU" sz="2000" b="1" dirty="0">
                <a:solidFill>
                  <a:srgbClr val="002060"/>
                </a:solidFill>
              </a:rPr>
              <a:t>Рекомендуется стимулировать речевое развитие детей путем тренировки движений пальцев рук, а это в свою очередь подготовка руки </a:t>
            </a:r>
            <a:r>
              <a:rPr lang="ru-RU" sz="2000" b="1" dirty="0" smtClean="0">
                <a:solidFill>
                  <a:srgbClr val="002060"/>
                </a:solidFill>
              </a:rPr>
              <a:t>ребёнка </a:t>
            </a:r>
            <a:r>
              <a:rPr lang="ru-RU" sz="2000" b="1" dirty="0">
                <a:solidFill>
                  <a:srgbClr val="002060"/>
                </a:solidFill>
              </a:rPr>
              <a:t>к письму.</a:t>
            </a:r>
          </a:p>
        </p:txBody>
      </p:sp>
    </p:spTree>
    <p:extLst>
      <p:ext uri="{BB962C8B-B14F-4D97-AF65-F5344CB8AC3E}">
        <p14:creationId xmlns="" xmlns:p14="http://schemas.microsoft.com/office/powerpoint/2010/main" val="5506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060432" cy="1506472"/>
          </a:xfrm>
        </p:spPr>
        <p:txBody>
          <a:bodyPr/>
          <a:lstStyle/>
          <a:p>
            <a:r>
              <a:rPr lang="ru-RU" dirty="0" smtClean="0"/>
              <a:t>ИГРАЯ, ПОСТЕПЕННО УСЛОЖНЯЕМ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060848"/>
            <a:ext cx="8496944" cy="468052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В играх «Опиши, не называя», «</a:t>
            </a:r>
            <a:r>
              <a:rPr lang="ru-RU" sz="2400" b="1" dirty="0">
                <a:solidFill>
                  <a:srgbClr val="002060"/>
                </a:solidFill>
              </a:rPr>
              <a:t>Кто больше </a:t>
            </a:r>
            <a:r>
              <a:rPr lang="ru-RU" sz="2400" b="1" dirty="0" smtClean="0">
                <a:solidFill>
                  <a:srgbClr val="002060"/>
                </a:solidFill>
              </a:rPr>
              <a:t>назовёт?», «Цвет и оттенки», </a:t>
            </a:r>
            <a:r>
              <a:rPr lang="ru-RU" sz="2400" b="1" dirty="0">
                <a:solidFill>
                  <a:srgbClr val="002060"/>
                </a:solidFill>
              </a:rPr>
              <a:t>«Кто больше </a:t>
            </a:r>
            <a:r>
              <a:rPr lang="ru-RU" sz="2400" b="1" dirty="0" smtClean="0">
                <a:solidFill>
                  <a:srgbClr val="002060"/>
                </a:solidFill>
              </a:rPr>
              <a:t>расскажет </a:t>
            </a:r>
            <a:r>
              <a:rPr lang="ru-RU" sz="2400" b="1" dirty="0">
                <a:solidFill>
                  <a:srgbClr val="002060"/>
                </a:solidFill>
              </a:rPr>
              <a:t>о предмете?», «Что </a:t>
            </a:r>
            <a:r>
              <a:rPr lang="ru-RU" sz="2400" b="1" dirty="0" smtClean="0">
                <a:solidFill>
                  <a:srgbClr val="002060"/>
                </a:solidFill>
              </a:rPr>
              <a:t>из чего </a:t>
            </a:r>
            <a:r>
              <a:rPr lang="ru-RU" sz="2400" b="1" dirty="0">
                <a:solidFill>
                  <a:srgbClr val="002060"/>
                </a:solidFill>
              </a:rPr>
              <a:t>сделано</a:t>
            </a:r>
            <a:r>
              <a:rPr lang="ru-RU" sz="2400" b="1" dirty="0" smtClean="0">
                <a:solidFill>
                  <a:srgbClr val="002060"/>
                </a:solidFill>
              </a:rPr>
              <a:t>?»,  «Сравни предметы», «Что бывает мягким (пушистым, лёгким, жёстким и т.д.)?»и </a:t>
            </a:r>
            <a:r>
              <a:rPr lang="ru-RU" sz="2400" b="1" dirty="0">
                <a:solidFill>
                  <a:srgbClr val="002060"/>
                </a:solidFill>
              </a:rPr>
              <a:t>другие (их можно придумать вместе с </a:t>
            </a:r>
            <a:r>
              <a:rPr lang="ru-RU" sz="2400" b="1" dirty="0" smtClean="0">
                <a:solidFill>
                  <a:srgbClr val="002060"/>
                </a:solidFill>
              </a:rPr>
              <a:t>ребёнком</a:t>
            </a:r>
            <a:r>
              <a:rPr lang="ru-RU" sz="2400" b="1" dirty="0">
                <a:solidFill>
                  <a:srgbClr val="002060"/>
                </a:solidFill>
              </a:rPr>
              <a:t>) </a:t>
            </a:r>
            <a:r>
              <a:rPr lang="ru-RU" sz="2400" b="1" dirty="0" smtClean="0">
                <a:solidFill>
                  <a:srgbClr val="002060"/>
                </a:solidFill>
              </a:rPr>
              <a:t>требуется не </a:t>
            </a:r>
            <a:r>
              <a:rPr lang="ru-RU" sz="2400" b="1" dirty="0">
                <a:solidFill>
                  <a:srgbClr val="002060"/>
                </a:solidFill>
              </a:rPr>
              <a:t>только назвать предмет, вещь, игрушку, явление, но как можно </a:t>
            </a:r>
            <a:r>
              <a:rPr lang="ru-RU" sz="2400" b="1" dirty="0" smtClean="0">
                <a:solidFill>
                  <a:srgbClr val="002060"/>
                </a:solidFill>
              </a:rPr>
              <a:t>полнее описать</a:t>
            </a:r>
            <a:r>
              <a:rPr lang="ru-RU" sz="2400" b="1" dirty="0">
                <a:solidFill>
                  <a:srgbClr val="002060"/>
                </a:solidFill>
              </a:rPr>
              <a:t>, перечислить признаки и качества, </a:t>
            </a:r>
            <a:r>
              <a:rPr lang="ru-RU" sz="2400" b="1" dirty="0" smtClean="0">
                <a:solidFill>
                  <a:srgbClr val="002060"/>
                </a:solidFill>
              </a:rPr>
              <a:t>детали. Родители вместе </a:t>
            </a:r>
            <a:r>
              <a:rPr lang="ru-RU" sz="2400" b="1" dirty="0">
                <a:solidFill>
                  <a:srgbClr val="002060"/>
                </a:solidFill>
              </a:rPr>
              <a:t>с </a:t>
            </a:r>
            <a:r>
              <a:rPr lang="ru-RU" sz="2400" b="1" dirty="0" smtClean="0">
                <a:solidFill>
                  <a:srgbClr val="002060"/>
                </a:solidFill>
              </a:rPr>
              <a:t>ребёнком </a:t>
            </a:r>
            <a:r>
              <a:rPr lang="ru-RU" sz="2400" b="1" dirty="0">
                <a:solidFill>
                  <a:srgbClr val="002060"/>
                </a:solidFill>
              </a:rPr>
              <a:t>по очереди описывают </a:t>
            </a:r>
            <a:r>
              <a:rPr lang="ru-RU" sz="2400" b="1" dirty="0" smtClean="0">
                <a:solidFill>
                  <a:srgbClr val="002060"/>
                </a:solidFill>
              </a:rPr>
              <a:t>находящиеся вокруг </a:t>
            </a:r>
            <a:r>
              <a:rPr lang="ru-RU" sz="2400" b="1" dirty="0">
                <a:solidFill>
                  <a:srgbClr val="002060"/>
                </a:solidFill>
              </a:rPr>
              <a:t>предметы, усложняя раз за разом игры подобного </a:t>
            </a:r>
            <a:r>
              <a:rPr lang="ru-RU" sz="2400" b="1" dirty="0" smtClean="0">
                <a:solidFill>
                  <a:srgbClr val="002060"/>
                </a:solidFill>
              </a:rPr>
              <a:t>типа.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193" y="-31188"/>
            <a:ext cx="2429481" cy="22360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44118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772816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«ЗАНИМАТЕЛЬНЫЕ ПРОГУЛКИ»</a:t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или </a:t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ГУЛЯЕМ С ПОЛЬЗОЙ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44824"/>
            <a:ext cx="8928992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b="1" u="sng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b="1" u="sng" dirty="0" smtClean="0">
                <a:solidFill>
                  <a:srgbClr val="002060"/>
                </a:solidFill>
              </a:rPr>
              <a:t>Используйте </a:t>
            </a:r>
            <a:r>
              <a:rPr lang="ru-RU" sz="2000" b="1" u="sng" dirty="0">
                <a:solidFill>
                  <a:srgbClr val="002060"/>
                </a:solidFill>
              </a:rPr>
              <a:t>подходящие ситуации</a:t>
            </a:r>
            <a:r>
              <a:rPr lang="ru-RU" sz="2000" b="1" dirty="0">
                <a:solidFill>
                  <a:srgbClr val="002060"/>
                </a:solidFill>
              </a:rPr>
              <a:t> для того, чтобы </a:t>
            </a:r>
            <a:r>
              <a:rPr lang="ru-RU" sz="2000" b="1" dirty="0" smtClean="0">
                <a:solidFill>
                  <a:srgbClr val="002060"/>
                </a:solidFill>
              </a:rPr>
              <a:t>поиграть, поговорить </a:t>
            </a:r>
            <a:r>
              <a:rPr lang="ru-RU" sz="2000" b="1" dirty="0">
                <a:solidFill>
                  <a:srgbClr val="002060"/>
                </a:solidFill>
              </a:rPr>
              <a:t>с </a:t>
            </a:r>
            <a:r>
              <a:rPr lang="ru-RU" sz="2000" b="1" dirty="0" smtClean="0">
                <a:solidFill>
                  <a:srgbClr val="002060"/>
                </a:solidFill>
              </a:rPr>
              <a:t>ребёнком: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rgbClr val="002060"/>
                </a:solidFill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Во </a:t>
            </a:r>
            <a:r>
              <a:rPr lang="ru-RU" sz="2000" b="1" dirty="0">
                <a:solidFill>
                  <a:srgbClr val="002060"/>
                </a:solidFill>
              </a:rPr>
              <a:t>время прогулки можно познакомить </a:t>
            </a:r>
            <a:r>
              <a:rPr lang="ru-RU" sz="2000" b="1" dirty="0" smtClean="0">
                <a:solidFill>
                  <a:srgbClr val="002060"/>
                </a:solidFill>
              </a:rPr>
              <a:t>ребёнка с названиями </a:t>
            </a:r>
            <a:r>
              <a:rPr lang="ru-RU" sz="2000" b="1" dirty="0">
                <a:solidFill>
                  <a:srgbClr val="002060"/>
                </a:solidFill>
              </a:rPr>
              <a:t>деревьев (</a:t>
            </a:r>
            <a:r>
              <a:rPr lang="ru-RU" sz="2000" b="1" dirty="0" smtClean="0">
                <a:solidFill>
                  <a:srgbClr val="002060"/>
                </a:solidFill>
              </a:rPr>
              <a:t>берёза</a:t>
            </a:r>
            <a:r>
              <a:rPr lang="ru-RU" sz="2000" b="1" dirty="0">
                <a:solidFill>
                  <a:srgbClr val="002060"/>
                </a:solidFill>
              </a:rPr>
              <a:t>, дуб, </a:t>
            </a:r>
            <a:r>
              <a:rPr lang="ru-RU" sz="2000" b="1" dirty="0" smtClean="0">
                <a:solidFill>
                  <a:srgbClr val="002060"/>
                </a:solidFill>
              </a:rPr>
              <a:t>клён</a:t>
            </a:r>
            <a:r>
              <a:rPr lang="ru-RU" sz="2000" b="1" dirty="0">
                <a:solidFill>
                  <a:srgbClr val="002060"/>
                </a:solidFill>
              </a:rPr>
              <a:t>, сосна, ель, липа). </a:t>
            </a:r>
            <a:r>
              <a:rPr lang="ru-RU" sz="2000" b="1" dirty="0" smtClean="0">
                <a:solidFill>
                  <a:srgbClr val="002060"/>
                </a:solidFill>
              </a:rPr>
              <a:t>Предложите ребёнку </a:t>
            </a:r>
            <a:r>
              <a:rPr lang="ru-RU" sz="2000" b="1" dirty="0">
                <a:solidFill>
                  <a:srgbClr val="002060"/>
                </a:solidFill>
              </a:rPr>
              <a:t>спрятаться за </a:t>
            </a:r>
            <a:r>
              <a:rPr lang="ru-RU" sz="2000" b="1" dirty="0" smtClean="0">
                <a:solidFill>
                  <a:srgbClr val="002060"/>
                </a:solidFill>
              </a:rPr>
              <a:t>липу, </a:t>
            </a:r>
            <a:r>
              <a:rPr lang="ru-RU" sz="2000" b="1" dirty="0">
                <a:solidFill>
                  <a:srgbClr val="002060"/>
                </a:solidFill>
              </a:rPr>
              <a:t>за сосну, а затем спросите, куда он </a:t>
            </a:r>
            <a:r>
              <a:rPr lang="ru-RU" sz="2000" b="1" dirty="0" smtClean="0">
                <a:solidFill>
                  <a:srgbClr val="002060"/>
                </a:solidFill>
              </a:rPr>
              <a:t>прятался, откуда </a:t>
            </a:r>
            <a:r>
              <a:rPr lang="ru-RU" sz="2000" b="1" dirty="0">
                <a:solidFill>
                  <a:srgbClr val="002060"/>
                </a:solidFill>
              </a:rPr>
              <a:t>выглядывал. Сравните сосну и ель, сосну и </a:t>
            </a:r>
            <a:r>
              <a:rPr lang="ru-RU" sz="2000" b="1" dirty="0" smtClean="0">
                <a:solidFill>
                  <a:srgbClr val="002060"/>
                </a:solidFill>
              </a:rPr>
              <a:t>берёзу </a:t>
            </a:r>
            <a:r>
              <a:rPr lang="ru-RU" sz="2000" b="1" dirty="0">
                <a:solidFill>
                  <a:srgbClr val="002060"/>
                </a:solidFill>
              </a:rPr>
              <a:t>(чем они похожи </a:t>
            </a:r>
            <a:r>
              <a:rPr lang="ru-RU" sz="2000" b="1" dirty="0" smtClean="0">
                <a:solidFill>
                  <a:srgbClr val="002060"/>
                </a:solidFill>
              </a:rPr>
              <a:t>и чем </a:t>
            </a:r>
            <a:r>
              <a:rPr lang="ru-RU" sz="2000" b="1" dirty="0">
                <a:solidFill>
                  <a:srgbClr val="002060"/>
                </a:solidFill>
              </a:rPr>
              <a:t>отличаются), как их назвать одним словом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	Например</a:t>
            </a:r>
            <a:r>
              <a:rPr lang="ru-RU" sz="2000" b="1" dirty="0">
                <a:solidFill>
                  <a:srgbClr val="002060"/>
                </a:solidFill>
              </a:rPr>
              <a:t>, в </a:t>
            </a:r>
            <a:r>
              <a:rPr lang="ru-RU" sz="2000" b="1" dirty="0" smtClean="0">
                <a:solidFill>
                  <a:srgbClr val="002060"/>
                </a:solidFill>
              </a:rPr>
              <a:t>зимний </a:t>
            </a:r>
            <a:r>
              <a:rPr lang="ru-RU" sz="2000" b="1" dirty="0">
                <a:solidFill>
                  <a:srgbClr val="002060"/>
                </a:solidFill>
              </a:rPr>
              <a:t>день, </a:t>
            </a:r>
            <a:r>
              <a:rPr lang="ru-RU" sz="2000" b="1" dirty="0" smtClean="0">
                <a:solidFill>
                  <a:srgbClr val="002060"/>
                </a:solidFill>
              </a:rPr>
              <a:t>ребёнок </a:t>
            </a:r>
            <a:r>
              <a:rPr lang="ru-RU" sz="2000" b="1" dirty="0">
                <a:solidFill>
                  <a:srgbClr val="002060"/>
                </a:solidFill>
              </a:rPr>
              <a:t>с </a:t>
            </a:r>
            <a:r>
              <a:rPr lang="ru-RU" sz="2000" b="1" dirty="0" smtClean="0">
                <a:solidFill>
                  <a:srgbClr val="002060"/>
                </a:solidFill>
              </a:rPr>
              <a:t>папой или мамой </a:t>
            </a:r>
            <a:r>
              <a:rPr lang="ru-RU" sz="2000" b="1" dirty="0">
                <a:solidFill>
                  <a:srgbClr val="002060"/>
                </a:solidFill>
              </a:rPr>
              <a:t>собираются в лес</a:t>
            </a:r>
            <a:r>
              <a:rPr lang="ru-RU" sz="2000" b="1" dirty="0" smtClean="0">
                <a:solidFill>
                  <a:srgbClr val="002060"/>
                </a:solidFill>
              </a:rPr>
              <a:t>. Попросите </a:t>
            </a:r>
            <a:r>
              <a:rPr lang="ru-RU" sz="2000" b="1" dirty="0">
                <a:solidFill>
                  <a:srgbClr val="002060"/>
                </a:solidFill>
              </a:rPr>
              <a:t>сына (или дочь) понаблюдать, что изменилось в лесу. </a:t>
            </a:r>
            <a:r>
              <a:rPr lang="ru-RU" sz="2000" b="1" dirty="0" smtClean="0">
                <a:solidFill>
                  <a:srgbClr val="002060"/>
                </a:solidFill>
              </a:rPr>
              <a:t>И обязательно, выслушав </a:t>
            </a:r>
            <a:r>
              <a:rPr lang="ru-RU" sz="2000" b="1" dirty="0">
                <a:solidFill>
                  <a:srgbClr val="002060"/>
                </a:solidFill>
              </a:rPr>
              <a:t>рассказ, </a:t>
            </a:r>
            <a:r>
              <a:rPr lang="ru-RU" sz="2000" b="1" dirty="0" smtClean="0">
                <a:solidFill>
                  <a:srgbClr val="002060"/>
                </a:solidFill>
              </a:rPr>
              <a:t>потом похвалите</a:t>
            </a:r>
            <a:r>
              <a:rPr lang="ru-RU" sz="2000" b="1" dirty="0">
                <a:solidFill>
                  <a:srgbClr val="002060"/>
                </a:solidFill>
              </a:rPr>
              <a:t>. Так </a:t>
            </a:r>
            <a:r>
              <a:rPr lang="ru-RU" sz="2000" b="1" dirty="0" smtClean="0">
                <a:solidFill>
                  <a:srgbClr val="002060"/>
                </a:solidFill>
              </a:rPr>
              <a:t>ребёнок будет накапливать </a:t>
            </a:r>
            <a:r>
              <a:rPr lang="ru-RU" sz="2000" b="1" dirty="0">
                <a:solidFill>
                  <a:srgbClr val="002060"/>
                </a:solidFill>
              </a:rPr>
              <a:t>опыт наблюдения, анализа, и в тоже время будут </a:t>
            </a:r>
            <a:r>
              <a:rPr lang="ru-RU" sz="2000" b="1" dirty="0" smtClean="0">
                <a:solidFill>
                  <a:srgbClr val="002060"/>
                </a:solidFill>
              </a:rPr>
              <a:t>расширяться его </a:t>
            </a:r>
            <a:r>
              <a:rPr lang="ru-RU" sz="2000" b="1" dirty="0">
                <a:solidFill>
                  <a:srgbClr val="002060"/>
                </a:solidFill>
              </a:rPr>
              <a:t>знания об окружающем мире, совершенствоваться </a:t>
            </a:r>
            <a:r>
              <a:rPr lang="ru-RU" sz="2000" b="1" dirty="0" smtClean="0">
                <a:solidFill>
                  <a:srgbClr val="002060"/>
                </a:solidFill>
              </a:rPr>
              <a:t>речь.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5680"/>
            <a:ext cx="2915815" cy="2326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69531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1362456"/>
          </a:xfrm>
        </p:spPr>
        <p:txBody>
          <a:bodyPr/>
          <a:lstStyle/>
          <a:p>
            <a:r>
              <a:rPr lang="ru-RU" dirty="0" smtClean="0"/>
              <a:t>Загадку отгадай, </a:t>
            </a:r>
            <a:r>
              <a:rPr lang="ru-RU" dirty="0" err="1" smtClean="0"/>
              <a:t>потешку</a:t>
            </a:r>
            <a:r>
              <a:rPr lang="ru-RU" dirty="0" smtClean="0"/>
              <a:t> получай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924944"/>
            <a:ext cx="8136904" cy="367240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По дороге в детский сад, во время прогулки предложите ребёнку </a:t>
            </a:r>
            <a:r>
              <a:rPr lang="ru-RU" b="1" dirty="0">
                <a:solidFill>
                  <a:srgbClr val="002060"/>
                </a:solidFill>
              </a:rPr>
              <a:t>несколько загадок. Обратите внимание на то, что хотя в загадке немного слов, но </a:t>
            </a:r>
            <a:r>
              <a:rPr lang="ru-RU" b="1" dirty="0" smtClean="0">
                <a:solidFill>
                  <a:srgbClr val="002060"/>
                </a:solidFill>
              </a:rPr>
              <a:t>как точно </a:t>
            </a:r>
            <a:r>
              <a:rPr lang="ru-RU" b="1" dirty="0">
                <a:solidFill>
                  <a:srgbClr val="002060"/>
                </a:solidFill>
              </a:rPr>
              <a:t>подмечены в ней особенности предмета или явления, о котором в </a:t>
            </a:r>
            <a:r>
              <a:rPr lang="ru-RU" b="1" dirty="0" smtClean="0">
                <a:solidFill>
                  <a:srgbClr val="002060"/>
                </a:solidFill>
              </a:rPr>
              <a:t>ней говорится</a:t>
            </a:r>
            <a:r>
              <a:rPr lang="ru-RU" b="1" dirty="0">
                <a:solidFill>
                  <a:srgbClr val="002060"/>
                </a:solidFill>
              </a:rPr>
              <a:t>. Разучивайте с </a:t>
            </a:r>
            <a:r>
              <a:rPr lang="ru-RU" b="1" dirty="0" smtClean="0">
                <a:solidFill>
                  <a:srgbClr val="002060"/>
                </a:solidFill>
              </a:rPr>
              <a:t>детьми </a:t>
            </a:r>
            <a:r>
              <a:rPr lang="ru-RU" b="1" dirty="0" err="1" smtClean="0">
                <a:solidFill>
                  <a:srgbClr val="002060"/>
                </a:solidFill>
              </a:rPr>
              <a:t>потешки</a:t>
            </a:r>
            <a:r>
              <a:rPr lang="ru-RU" b="1" dirty="0" smtClean="0">
                <a:solidFill>
                  <a:srgbClr val="002060"/>
                </a:solidFill>
              </a:rPr>
              <a:t>, прибаутки, детские песенки, поговорки, пословицы, скороговорки </a:t>
            </a:r>
            <a:r>
              <a:rPr lang="ru-RU" b="1" dirty="0">
                <a:solidFill>
                  <a:srgbClr val="002060"/>
                </a:solidFill>
              </a:rPr>
              <a:t>и при случае используйте их в разговоре с </a:t>
            </a:r>
            <a:r>
              <a:rPr lang="ru-RU" b="1" dirty="0" smtClean="0">
                <a:solidFill>
                  <a:srgbClr val="002060"/>
                </a:solidFill>
              </a:rPr>
              <a:t>ребёнком.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70466"/>
            <a:ext cx="2794819" cy="29264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10215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98884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УВЛЕКАТЕЛЬНОЕ </a:t>
            </a:r>
            <a:b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ЧТЕНИЕ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	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	Художественная литература воспитывает </a:t>
            </a:r>
            <a:r>
              <a:rPr lang="ru-RU" b="1" dirty="0">
                <a:solidFill>
                  <a:srgbClr val="002060"/>
                </a:solidFill>
              </a:rPr>
              <a:t>в </a:t>
            </a:r>
            <a:r>
              <a:rPr lang="ru-RU" b="1" dirty="0" smtClean="0">
                <a:solidFill>
                  <a:srgbClr val="002060"/>
                </a:solidFill>
              </a:rPr>
              <a:t>ребёнке </a:t>
            </a:r>
            <a:r>
              <a:rPr lang="ru-RU" b="1" dirty="0">
                <a:solidFill>
                  <a:srgbClr val="002060"/>
                </a:solidFill>
              </a:rPr>
              <a:t>такие </a:t>
            </a:r>
            <a:r>
              <a:rPr lang="ru-RU" b="1" dirty="0" smtClean="0">
                <a:solidFill>
                  <a:srgbClr val="002060"/>
                </a:solidFill>
              </a:rPr>
              <a:t>качества, как </a:t>
            </a:r>
            <a:r>
              <a:rPr lang="ru-RU" b="1" dirty="0">
                <a:solidFill>
                  <a:srgbClr val="002060"/>
                </a:solidFill>
              </a:rPr>
              <a:t>доброта, сочувствие, сопереживание.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	Иллюстрации </a:t>
            </a:r>
            <a:r>
              <a:rPr lang="ru-RU" b="1" dirty="0">
                <a:solidFill>
                  <a:srgbClr val="002060"/>
                </a:solidFill>
              </a:rPr>
              <a:t>к книгам </a:t>
            </a:r>
            <a:r>
              <a:rPr lang="ru-RU" b="1" dirty="0" smtClean="0">
                <a:solidFill>
                  <a:srgbClr val="002060"/>
                </a:solidFill>
              </a:rPr>
              <a:t>помогают ребёнку </a:t>
            </a:r>
            <a:r>
              <a:rPr lang="ru-RU" b="1" dirty="0">
                <a:solidFill>
                  <a:srgbClr val="002060"/>
                </a:solidFill>
              </a:rPr>
              <a:t>лучше понять содержание произведения. Отложите все дела </a:t>
            </a:r>
            <a:r>
              <a:rPr lang="ru-RU" b="1" dirty="0" smtClean="0">
                <a:solidFill>
                  <a:srgbClr val="002060"/>
                </a:solidFill>
              </a:rPr>
              <a:t>и почитайте ребёнку</a:t>
            </a:r>
            <a:r>
              <a:rPr lang="ru-RU" b="1" dirty="0">
                <a:solidFill>
                  <a:srgbClr val="002060"/>
                </a:solidFill>
              </a:rPr>
              <a:t>. Читать </a:t>
            </a:r>
            <a:r>
              <a:rPr lang="ru-RU" b="1" dirty="0" smtClean="0">
                <a:solidFill>
                  <a:srgbClr val="002060"/>
                </a:solidFill>
              </a:rPr>
              <a:t>надо неторопливо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smtClean="0">
                <a:solidFill>
                  <a:srgbClr val="002060"/>
                </a:solidFill>
              </a:rPr>
              <a:t>чётко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smtClean="0">
                <a:solidFill>
                  <a:srgbClr val="002060"/>
                </a:solidFill>
              </a:rPr>
              <a:t>выразительно. После </a:t>
            </a:r>
            <a:r>
              <a:rPr lang="ru-RU" b="1" dirty="0">
                <a:solidFill>
                  <a:srgbClr val="002060"/>
                </a:solidFill>
              </a:rPr>
              <a:t>чтения не спешите закрыть книгу. Спросите </a:t>
            </a:r>
            <a:r>
              <a:rPr lang="ru-RU" b="1" dirty="0" smtClean="0">
                <a:solidFill>
                  <a:srgbClr val="002060"/>
                </a:solidFill>
              </a:rPr>
              <a:t>ребёнка</a:t>
            </a:r>
            <a:r>
              <a:rPr lang="ru-RU" b="1" dirty="0">
                <a:solidFill>
                  <a:srgbClr val="002060"/>
                </a:solidFill>
              </a:rPr>
              <a:t>, о </a:t>
            </a:r>
            <a:r>
              <a:rPr lang="ru-RU" b="1" dirty="0" smtClean="0">
                <a:solidFill>
                  <a:srgbClr val="002060"/>
                </a:solidFill>
              </a:rPr>
              <a:t>чём читали</a:t>
            </a:r>
            <a:r>
              <a:rPr lang="ru-RU" b="1" dirty="0">
                <a:solidFill>
                  <a:srgbClr val="002060"/>
                </a:solidFill>
              </a:rPr>
              <a:t>, что понравилось, что запомнилось, что удивило, как он относится </a:t>
            </a:r>
            <a:r>
              <a:rPr lang="ru-RU" b="1" dirty="0" smtClean="0">
                <a:solidFill>
                  <a:srgbClr val="002060"/>
                </a:solidFill>
              </a:rPr>
              <a:t>к героям </a:t>
            </a:r>
            <a:r>
              <a:rPr lang="ru-RU" b="1" dirty="0">
                <a:solidFill>
                  <a:srgbClr val="002060"/>
                </a:solidFill>
              </a:rPr>
              <a:t>сказки, рассказа. Дополните разговор рассматриванием иллюстраций.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	Обучение </a:t>
            </a:r>
            <a:r>
              <a:rPr lang="ru-RU" b="1" dirty="0">
                <a:solidFill>
                  <a:srgbClr val="002060"/>
                </a:solidFill>
              </a:rPr>
              <a:t>рассказыванию лучше всего начинать с пересказа </a:t>
            </a:r>
            <a:r>
              <a:rPr lang="ru-RU" b="1" dirty="0" smtClean="0">
                <a:solidFill>
                  <a:srgbClr val="002060"/>
                </a:solidFill>
              </a:rPr>
              <a:t>по вопросам</a:t>
            </a:r>
            <a:r>
              <a:rPr lang="ru-RU" b="1" dirty="0">
                <a:solidFill>
                  <a:srgbClr val="002060"/>
                </a:solidFill>
              </a:rPr>
              <a:t>: «</a:t>
            </a:r>
            <a:r>
              <a:rPr lang="ru-RU" b="1" dirty="0" smtClean="0">
                <a:solidFill>
                  <a:srgbClr val="002060"/>
                </a:solidFill>
              </a:rPr>
              <a:t>Как ты считаешь, правильно ли поступила Лиса? Как ты думаешь, почему она так сделала?» </a:t>
            </a:r>
            <a:r>
              <a:rPr lang="ru-RU" b="1" dirty="0">
                <a:solidFill>
                  <a:srgbClr val="002060"/>
                </a:solidFill>
              </a:rPr>
              <a:t>и </a:t>
            </a:r>
            <a:r>
              <a:rPr lang="ru-RU" b="1" dirty="0" err="1">
                <a:solidFill>
                  <a:srgbClr val="002060"/>
                </a:solidFill>
              </a:rPr>
              <a:t>т.д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157" y="13645"/>
            <a:ext cx="2736305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133" y="24733"/>
            <a:ext cx="2690174" cy="1989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52914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2520280"/>
          </a:xfrm>
        </p:spPr>
        <p:txBody>
          <a:bodyPr/>
          <a:lstStyle/>
          <a:p>
            <a:r>
              <a:rPr lang="ru-RU" sz="5400" dirty="0" smtClean="0"/>
              <a:t>«ВЕСЁЛЫЕ </a:t>
            </a:r>
            <a:br>
              <a:rPr lang="ru-RU" sz="5400" dirty="0" smtClean="0"/>
            </a:br>
            <a:r>
              <a:rPr lang="ru-RU" sz="5400" dirty="0" smtClean="0"/>
              <a:t>КАРТИНКИ»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704664"/>
            <a:ext cx="8640960" cy="389268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	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Развитию </a:t>
            </a:r>
            <a:r>
              <a:rPr lang="ru-RU" sz="2000" b="1" dirty="0">
                <a:solidFill>
                  <a:srgbClr val="002060"/>
                </a:solidFill>
              </a:rPr>
              <a:t>речи детей способствуют рассказы по картинкам.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	Постарайтесь подобрать серию сюжетных картинок Сначала </a:t>
            </a:r>
            <a:r>
              <a:rPr lang="ru-RU" sz="2000" b="1" dirty="0">
                <a:solidFill>
                  <a:srgbClr val="002060"/>
                </a:solidFill>
              </a:rPr>
              <a:t>смешайте эти картинки и предложите </a:t>
            </a:r>
            <a:r>
              <a:rPr lang="ru-RU" sz="2000" b="1" dirty="0" smtClean="0">
                <a:solidFill>
                  <a:srgbClr val="002060"/>
                </a:solidFill>
              </a:rPr>
              <a:t>ребёнку самостоятельно определить последовательность картинок, </a:t>
            </a:r>
            <a:r>
              <a:rPr lang="ru-RU" sz="2000" b="1" dirty="0">
                <a:solidFill>
                  <a:srgbClr val="002060"/>
                </a:solidFill>
              </a:rPr>
              <a:t>чтобы можно было по ним составить рассказ. </a:t>
            </a:r>
            <a:r>
              <a:rPr lang="ru-RU" sz="2000" b="1" dirty="0" smtClean="0">
                <a:solidFill>
                  <a:srgbClr val="002060"/>
                </a:solidFill>
              </a:rPr>
              <a:t>Если ребёнок затрудняется, помогите ему с помощью наводящих вопросов, но сами старайтесь не произносить предложения.  Нет сюжетных картинок, не беда  - </a:t>
            </a:r>
            <a:r>
              <a:rPr lang="ru-RU" sz="2000" b="1" dirty="0">
                <a:solidFill>
                  <a:srgbClr val="002060"/>
                </a:solidFill>
              </a:rPr>
              <a:t>возьмите </a:t>
            </a:r>
            <a:r>
              <a:rPr lang="ru-RU" sz="2000" b="1" dirty="0" smtClean="0">
                <a:solidFill>
                  <a:srgbClr val="002060"/>
                </a:solidFill>
              </a:rPr>
              <a:t> самую обыкновенную открытку. Поинтересуйтесь у  ребёнка</a:t>
            </a:r>
            <a:r>
              <a:rPr lang="ru-RU" sz="2000" b="1" dirty="0">
                <a:solidFill>
                  <a:srgbClr val="002060"/>
                </a:solidFill>
              </a:rPr>
              <a:t>, что на ней изображено, что происходит сейчас, что </a:t>
            </a:r>
            <a:r>
              <a:rPr lang="ru-RU" sz="2000" b="1" dirty="0" smtClean="0">
                <a:solidFill>
                  <a:srgbClr val="002060"/>
                </a:solidFill>
              </a:rPr>
              <a:t>могло происходить </a:t>
            </a:r>
            <a:r>
              <a:rPr lang="ru-RU" sz="2000" b="1" dirty="0">
                <a:solidFill>
                  <a:srgbClr val="002060"/>
                </a:solidFill>
              </a:rPr>
              <a:t>до этого, а что будет </a:t>
            </a:r>
            <a:r>
              <a:rPr lang="ru-RU" sz="2000" b="1" dirty="0" smtClean="0">
                <a:solidFill>
                  <a:srgbClr val="002060"/>
                </a:solidFill>
              </a:rPr>
              <a:t>потом.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00905"/>
            <a:ext cx="4719798" cy="3112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67772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835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Как развивать связную речь дошкольников</vt:lpstr>
      <vt:lpstr>Слайд 2</vt:lpstr>
      <vt:lpstr>Слайд 3</vt:lpstr>
      <vt:lpstr>           Развитие связной речи происходит постепенно вместе с развитием мышления и связано с усложнением детской деятельности и формами общения с окружающими людьми.  </vt:lpstr>
      <vt:lpstr>ИГРАЯ, ПОСТЕПЕННО УСЛОЖНЯЕМ</vt:lpstr>
      <vt:lpstr>«ЗАНИМАТЕЛЬНЫЕ ПРОГУЛКИ»  или  ГУЛЯЕМ С ПОЛЬЗОЙ </vt:lpstr>
      <vt:lpstr>Загадку отгадай, потешку получай</vt:lpstr>
      <vt:lpstr>УВЛЕКАТЕЛЬНОЕ  ЧТЕНИЕ</vt:lpstr>
      <vt:lpstr>«ВЕСЁЛЫЕ  КАРТИНКИ»</vt:lpstr>
      <vt:lpstr>«ЛЮБИМЫЕ МУЛЬТЯШКИ» ПОМОГАЮТ  РАЗВИВАТЬСЯ</vt:lpstr>
      <vt:lpstr>«МАЛЕНЬКИЙ ЖУРНАЛИСТ» или  «ИНТЕРЕСНЫЙ РЕПОРТАЖ»</vt:lpstr>
      <vt:lpstr> Если обобщить всё сказанное выше, родителям нужно  знать «маленькие хитрости», а именно:</vt:lpstr>
      <vt:lpstr>Список использованных источников:</vt:lpstr>
      <vt:lpstr>  СПАСИБО  ЗА 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связной речи дошкольников.</dc:title>
  <dc:creator>Наташа</dc:creator>
  <cp:lastModifiedBy>Пользователь Windows</cp:lastModifiedBy>
  <cp:revision>21</cp:revision>
  <dcterms:created xsi:type="dcterms:W3CDTF">2015-03-03T07:41:22Z</dcterms:created>
  <dcterms:modified xsi:type="dcterms:W3CDTF">2018-01-18T17:04:17Z</dcterms:modified>
</cp:coreProperties>
</file>