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6" r:id="rId3"/>
    <p:sldId id="280" r:id="rId4"/>
    <p:sldId id="275" r:id="rId5"/>
    <p:sldId id="277" r:id="rId6"/>
    <p:sldId id="279" r:id="rId7"/>
    <p:sldId id="256" r:id="rId8"/>
    <p:sldId id="258" r:id="rId9"/>
    <p:sldId id="261" r:id="rId10"/>
    <p:sldId id="281" r:id="rId11"/>
    <p:sldId id="267" r:id="rId12"/>
    <p:sldId id="282" r:id="rId13"/>
    <p:sldId id="262" r:id="rId14"/>
    <p:sldId id="264" r:id="rId15"/>
    <p:sldId id="271" r:id="rId16"/>
    <p:sldId id="260" r:id="rId17"/>
    <p:sldId id="285" r:id="rId18"/>
    <p:sldId id="283" r:id="rId19"/>
    <p:sldId id="284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6C0000"/>
    <a:srgbClr val="673105"/>
    <a:srgbClr val="8F4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5053-EB0F-4776-B661-7E2E482269FB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C0381-A599-45F9-8EA4-B75DA57B15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21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0381-A599-45F9-8EA4-B75DA57B155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26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0381-A599-45F9-8EA4-B75DA57B155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6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C0381-A599-45F9-8EA4-B75DA57B155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8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984" y="0"/>
            <a:ext cx="91905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425153"/>
            <a:ext cx="77048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 ДЕЯТЕЛЬНОСТЬ В ДЕТСКОМ САДУ</a:t>
            </a:r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31750"/>
            <a:ext cx="913923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Организация детей для проведения вводной части 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игровой мотивации («В гостях и лисички»; «Курочка Ряба»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Строевые упражнения (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младшей группе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в начале года – это построения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врассыпную,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шеренгу; 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средней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построение в шеренгу);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Различные виды ходьбы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 носках; на пятках; с высоким подниманием колен; широким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шагом; прыжки 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и бега (друг за другом по кругу; обегая предметы; с остановками и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упражнения; </a:t>
            </a:r>
          </a:p>
          <a:p>
            <a:pPr marL="285750" lvl="0" indent="-28575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Построения для выполнения ОРУ.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6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89" y="0"/>
            <a:ext cx="9214202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детей для проведения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ОРУ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детей 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младшей группе – в начале года – это построения врассыпную, затем в круг.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 состоят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 упражнений, повторяющихся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средней группе – в начале года – врассыпную, в конце – по звеньям по ориентирам.   ОРУ состоят из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6-7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упражнений, повторяющихся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Раздача и сбор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пособий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Ору как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предметами (погремушки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ленточки, платочки, султанчики, колечки, кубики, мячи средних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размеров),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так и без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предметов.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Воспитатель заранее готовит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пособия или сам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раздает предметы. 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indent="449580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омплексное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наглядных, словесных и практических методов и приемов обучения. Детям нужен постоянный образец для подражания.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усваиваются малышами только в процессе многократного повторения каждое упражнение повторяется целиком, в неизменном виде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Georgia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C00000"/>
              </a:solidFill>
              <a:latin typeface="Arial"/>
            </a:endParaRPr>
          </a:p>
          <a:p>
            <a:pPr lvl="0" algn="ct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333333"/>
              </a:solidFill>
              <a:latin typeface="Arial"/>
            </a:endParaRPr>
          </a:p>
          <a:p>
            <a:pPr lvl="0"/>
            <a:endParaRPr lang="ru-RU" dirty="0" smtClean="0">
              <a:solidFill>
                <a:srgbClr val="333333"/>
              </a:solidFill>
              <a:latin typeface="Arial"/>
            </a:endParaRPr>
          </a:p>
          <a:p>
            <a:pPr lvl="0"/>
            <a:endParaRPr lang="ru-RU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4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28575"/>
            <a:ext cx="9139237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404664"/>
            <a:ext cx="8229600" cy="1143000"/>
          </a:xfrm>
        </p:spPr>
        <p:txBody>
          <a:bodyPr>
            <a:normAutofit fontScale="90000"/>
          </a:bodyPr>
          <a:lstStyle/>
          <a:p>
            <a:pPr lvl="0" indent="450215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Алгоритм проведения общеразвивающих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упражнений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1052737"/>
            <a:ext cx="8229600" cy="3672408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u="sng" dirty="0">
                <a:latin typeface="Times New Roman" pitchFamily="18" charset="0"/>
                <a:ea typeface="Calibri"/>
                <a:cs typeface="Times New Roman" pitchFamily="18" charset="0"/>
              </a:rPr>
              <a:t>Новое и </a:t>
            </a:r>
            <a:r>
              <a:rPr lang="ru-RU" sz="18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знакомое упражнение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Название упражнения (образное).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Воспитатель предлагает принять исходное положение (не называя самого термина «исходное положение»).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Воспитатель проверяет принятие детьми исходного положения.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Выполнение упражнения вместе с детьми, сопровождая объяснением.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Положительная оценка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" y="24978"/>
            <a:ext cx="9139237" cy="691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9997" y="549250"/>
            <a:ext cx="791294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7296" y="508600"/>
            <a:ext cx="57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6469" y="1417463"/>
            <a:ext cx="1656184" cy="606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3516" y="1417463"/>
            <a:ext cx="2304256" cy="565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3642" y="1416151"/>
            <a:ext cx="1925182" cy="544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503928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мышц туловища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461" y="1365429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рук и 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плечевого пояса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47216" y="1453206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мышц ног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6766" y="2576275"/>
            <a:ext cx="561877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02974" y="2564904"/>
            <a:ext cx="470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использованием предметов и без предметов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774" y="3573015"/>
            <a:ext cx="676875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69840" y="3573015"/>
            <a:ext cx="4858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Разные исходные положения (сидя, стоя, лежа)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835264" y="693266"/>
            <a:ext cx="1846934" cy="590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12878" y="901244"/>
            <a:ext cx="0" cy="341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864736" y="693266"/>
            <a:ext cx="2016540" cy="590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33457" y="2064656"/>
            <a:ext cx="0" cy="371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583081" y="2002524"/>
            <a:ext cx="1" cy="371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64444" y="2024005"/>
            <a:ext cx="0" cy="411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21" name="Прямая со стрелкой 5120"/>
          <p:cNvCxnSpPr/>
          <p:nvPr/>
        </p:nvCxnSpPr>
        <p:spPr>
          <a:xfrm>
            <a:off x="7668344" y="2002524"/>
            <a:ext cx="0" cy="1439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24" name="Прямая со стрелкой 5123"/>
          <p:cNvCxnSpPr/>
          <p:nvPr/>
        </p:nvCxnSpPr>
        <p:spPr>
          <a:xfrm>
            <a:off x="1284353" y="2074543"/>
            <a:ext cx="0" cy="1350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604" y="1"/>
            <a:ext cx="92398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900" y="1149292"/>
            <a:ext cx="840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088" y="692696"/>
            <a:ext cx="8214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407004"/>
            <a:ext cx="8958025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ОВД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(ходьба, бег, прыжки, ползание и лазание, метание и ловля, упражнения в сохранении равновесия)</a:t>
            </a:r>
            <a:r>
              <a:rPr lang="ru-RU" dirty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средних группах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даются 2-3 ОВД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(1-2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 виде упражнения, 1-2 – в подвижной игре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7199" y="1700808"/>
            <a:ext cx="85555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обучения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прыжкам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4 фаз.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фаза – подготовительная, заключающаяся в принятии исходного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фаза – основная, состоит в выполнении отталкивания.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фаза – полета͵ ее назначение – пролететь после отталкивания как можно дальше. 4-я фаза – заключительная, мягкое приземление после прыжка.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Подготовительные упражнения: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ружинные приседания, сгибая колени;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одпрыгивание на двух ногах, стоя на месте;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подпрыгивание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двух ногах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продвижением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(через линию, из круга в круг, через две линии)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подпрыгивание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одной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высоты;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длину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прыжок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высоту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23813"/>
            <a:ext cx="92424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 обучения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состоят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их 3 фаз.</a:t>
            </a:r>
            <a:r>
              <a:rPr lang="ru-RU" dirty="0">
                <a:solidFill>
                  <a:srgbClr val="033E6B"/>
                </a:solidFill>
              </a:rPr>
              <a:t> </a:t>
            </a:r>
            <a:endParaRPr lang="ru-RU" dirty="0" smtClean="0">
              <a:solidFill>
                <a:srgbClr val="033E6B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1-я фаза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одготовительная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заключающаяся в принятии исходного положения перед замахом, выполнении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замаха.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фаза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основная, состоит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выполнении броска. В момент броска снаряду (предмету) передается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усилие, ĸᴏᴛᴏᴩᴏᴇ обеспечивает скорость и дальность полета. Бросок следует выполнять по дугообразной траектории.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3-я фаза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заключительная, направлена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погашение усилия, затраченного на бросок и удержание равновесия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Подготовительные упражнения: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катание мяча;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прокатывание мяча;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скатывание мяча;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бросание мяча вверх и ловить его;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бросание мяча вниз об пол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 ловля его после отскока;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бросать и ловить мяч, стоя парами; 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метание на дальность;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метание  в цель.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76" y="0"/>
            <a:ext cx="9137537" cy="6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900" y="1149292"/>
            <a:ext cx="840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088" y="692696"/>
            <a:ext cx="8214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детей для проведения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заключительной части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занятия.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малоподвижная игра;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и самомассаж;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ходьба с замедлением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3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63" y="4797152"/>
            <a:ext cx="8229600" cy="1977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Физическая нагрузка определяется по динамике пульса. Правильно построенное занятие с достаточной степенью нагрузки характеризуется его учащением после вводной части не мене чем на 20-25 %, после развивающих упражнений - не менее чем на 50%, после обучения основным движениям – не менее чем на 25 %, после подвижной игры – до 70-90 %. В конце занятия пульс либо восстанавливается до исходного уровня, либо превышает его на 15-20 % 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00775" y="392635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71600" y="3501008"/>
            <a:ext cx="69847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65817" y="3519999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701" y="3507333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497060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259" y="350649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6538" y="3486030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244" y="3473803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470275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70274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497060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48897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1751" y="348897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131" y="3500300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356" y="3479294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043" y="3486863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8602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500298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228" y="348897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996" y="3500300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450" y="3488979"/>
            <a:ext cx="1222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18897" y="3624176"/>
            <a:ext cx="64953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6855" y="242136"/>
            <a:ext cx="763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Пульс.</a:t>
            </a:r>
            <a:endParaRPr lang="ru-RU" sz="16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60388" y="2708920"/>
            <a:ext cx="2203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1" y="3068960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1" y="2276872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1" y="1973197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75" y="1628800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1" y="1340768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5411" y="29548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411" y="25242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65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252" y="21405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70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78" y="178853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75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5150" y="14441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80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467" y="114616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85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71" y="1023930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91" y="733224"/>
            <a:ext cx="3048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06808" y="60967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95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6808" y="900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90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10291" y="37264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51976" y="37264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63074" y="37327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3685" y="37407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2178019" y="37407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2476813" y="375426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Прямоугольник 1054"/>
          <p:cNvSpPr/>
          <p:nvPr/>
        </p:nvSpPr>
        <p:spPr>
          <a:xfrm>
            <a:off x="2732565" y="375196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Прямоугольник 1055"/>
          <p:cNvSpPr/>
          <p:nvPr/>
        </p:nvSpPr>
        <p:spPr>
          <a:xfrm>
            <a:off x="3033724" y="37487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Прямоугольник 1056"/>
          <p:cNvSpPr/>
          <p:nvPr/>
        </p:nvSpPr>
        <p:spPr>
          <a:xfrm>
            <a:off x="3269029" y="37566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Прямоугольник 1057"/>
          <p:cNvSpPr/>
          <p:nvPr/>
        </p:nvSpPr>
        <p:spPr>
          <a:xfrm>
            <a:off x="3532265" y="374738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Прямоугольник 1058"/>
          <p:cNvSpPr/>
          <p:nvPr/>
        </p:nvSpPr>
        <p:spPr>
          <a:xfrm>
            <a:off x="3891088" y="374073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Прямоугольник 1059"/>
          <p:cNvSpPr/>
          <p:nvPr/>
        </p:nvSpPr>
        <p:spPr>
          <a:xfrm>
            <a:off x="4223635" y="374870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Прямоугольник 1060"/>
          <p:cNvSpPr/>
          <p:nvPr/>
        </p:nvSpPr>
        <p:spPr>
          <a:xfrm>
            <a:off x="4541509" y="37646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Прямоугольник 1061"/>
          <p:cNvSpPr/>
          <p:nvPr/>
        </p:nvSpPr>
        <p:spPr>
          <a:xfrm>
            <a:off x="4832080" y="37788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14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Прямоугольник 1062"/>
          <p:cNvSpPr/>
          <p:nvPr/>
        </p:nvSpPr>
        <p:spPr>
          <a:xfrm>
            <a:off x="5154809" y="37788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15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Прямоугольник 1063"/>
          <p:cNvSpPr/>
          <p:nvPr/>
        </p:nvSpPr>
        <p:spPr>
          <a:xfrm>
            <a:off x="5499311" y="37788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Прямоугольник 1064"/>
          <p:cNvSpPr/>
          <p:nvPr/>
        </p:nvSpPr>
        <p:spPr>
          <a:xfrm>
            <a:off x="5818165" y="37788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Прямоугольник 1065"/>
          <p:cNvSpPr/>
          <p:nvPr/>
        </p:nvSpPr>
        <p:spPr>
          <a:xfrm>
            <a:off x="6079950" y="376465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Прямоугольник 1066"/>
          <p:cNvSpPr/>
          <p:nvPr/>
        </p:nvSpPr>
        <p:spPr>
          <a:xfrm>
            <a:off x="6396433" y="378657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19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Прямоугольник 1067"/>
          <p:cNvSpPr/>
          <p:nvPr/>
        </p:nvSpPr>
        <p:spPr>
          <a:xfrm>
            <a:off x="6740881" y="377887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Правая круглая скобка 1069"/>
          <p:cNvSpPr/>
          <p:nvPr/>
        </p:nvSpPr>
        <p:spPr>
          <a:xfrm rot="5400000">
            <a:off x="1102348" y="3890292"/>
            <a:ext cx="288032" cy="531220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2" name="Правая круглая скобка 1071"/>
          <p:cNvSpPr/>
          <p:nvPr/>
        </p:nvSpPr>
        <p:spPr>
          <a:xfrm rot="5400000">
            <a:off x="3740373" y="1937236"/>
            <a:ext cx="372494" cy="4725364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805" y="4018123"/>
            <a:ext cx="63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4" name="Прямоугольник 1073"/>
          <p:cNvSpPr/>
          <p:nvPr/>
        </p:nvSpPr>
        <p:spPr>
          <a:xfrm>
            <a:off x="790238" y="4414998"/>
            <a:ext cx="700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вводная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" name="Прямоугольник 1074"/>
          <p:cNvSpPr/>
          <p:nvPr/>
        </p:nvSpPr>
        <p:spPr>
          <a:xfrm>
            <a:off x="3437201" y="4486165"/>
            <a:ext cx="786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6" name="Прямоугольник 1075"/>
          <p:cNvSpPr/>
          <p:nvPr/>
        </p:nvSpPr>
        <p:spPr>
          <a:xfrm>
            <a:off x="6069303" y="4381258"/>
            <a:ext cx="1240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заключительная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8" name="Прямая соединительная линия 1077"/>
          <p:cNvCxnSpPr/>
          <p:nvPr/>
        </p:nvCxnSpPr>
        <p:spPr>
          <a:xfrm flipV="1">
            <a:off x="1653662" y="1938915"/>
            <a:ext cx="1662211" cy="954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6" name="Прямая соединительная линия 1085"/>
          <p:cNvCxnSpPr/>
          <p:nvPr/>
        </p:nvCxnSpPr>
        <p:spPr>
          <a:xfrm flipV="1">
            <a:off x="4309792" y="1566682"/>
            <a:ext cx="1263721" cy="123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8" name="Прямая соединительная линия 1087"/>
          <p:cNvCxnSpPr/>
          <p:nvPr/>
        </p:nvCxnSpPr>
        <p:spPr>
          <a:xfrm flipV="1">
            <a:off x="5586413" y="1269714"/>
            <a:ext cx="231752" cy="2969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4" name="Прямая соединительная линия 1093"/>
          <p:cNvCxnSpPr/>
          <p:nvPr/>
        </p:nvCxnSpPr>
        <p:spPr>
          <a:xfrm>
            <a:off x="5807885" y="1294267"/>
            <a:ext cx="1177095" cy="1293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8" name="Прямая соединительная линия 1097"/>
          <p:cNvCxnSpPr/>
          <p:nvPr/>
        </p:nvCxnSpPr>
        <p:spPr>
          <a:xfrm flipV="1">
            <a:off x="1000775" y="2893586"/>
            <a:ext cx="662299" cy="607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9" name="Прямая соединительная линия 1108"/>
          <p:cNvCxnSpPr/>
          <p:nvPr/>
        </p:nvCxnSpPr>
        <p:spPr>
          <a:xfrm flipV="1">
            <a:off x="3315873" y="1671827"/>
            <a:ext cx="993919" cy="283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76" y="0"/>
            <a:ext cx="9137537" cy="6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900" y="1149292"/>
            <a:ext cx="840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088" y="692696"/>
            <a:ext cx="8214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детей для проведения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заключительной части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занятия.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малоподвижная игра;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массаж и самомассаж;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упражнения;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заключительная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ходьба с замедлением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темпа.</a:t>
            </a: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76" y="-61913"/>
            <a:ext cx="9139237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624" y="26064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плотность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физкультурного занятия представляет собой отношение полезного времени к общей продолжительности всего занятия, выраженное в процентах.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полезное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плотность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--------------------------------- х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продолжительность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плотность занятия должна составлять не менее 80-90%. 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снижению общей плотности з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анятия приводят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следующие причины:</a:t>
            </a: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неоправданные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простои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занятии (опоздание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началом, несвоевременная подготовка мест занятий и инвентаря, ожида­ние очереди перед выполнением упражнений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еподготовленность воспитателя к занятию;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непродуманные орга­низация 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занятия,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приводящие к паузам;</a:t>
            </a: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тсутствие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(много­кратно повторяются команды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распоряжений, объяснения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922" y="0"/>
            <a:ext cx="91849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34247" y="555986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Моторная плотность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физкультурного занятия характеризуется отношением времени, непосредственно затрачиваемым ребенком на выполнение движений, ко всему времени занятия, выраженным в процентах. При достаточной двигательной активности она должна составлять не менее 70-85%.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время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затраченное на движения 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Моторная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плотность =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--------------------------------------------- х 100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время занятия </a:t>
            </a:r>
          </a:p>
        </p:txBody>
      </p:sp>
    </p:spTree>
    <p:extLst>
      <p:ext uri="{BB962C8B-B14F-4D97-AF65-F5344CB8AC3E}">
        <p14:creationId xmlns:p14="http://schemas.microsoft.com/office/powerpoint/2010/main" val="5723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23813"/>
            <a:ext cx="92424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физического воспитания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является сохранение и укрепление физического здоровья детей, формирование основ здорового образа жизни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физического воспитания:</a:t>
            </a:r>
          </a:p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оздоровительные - направлены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охрану жиз­ни и укрепление здоровья ребенка.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образовательные 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двигательных умений и на­выков; развитие психофизических качеств (быстроты, силы, гиб­кости, выносливости, глазомера, ловкости); развитие двигатель­ных способностей (функции равновесия, координации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движений); накопление двигательного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опыта и переноса его в повседневную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 – направлены на 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интереса к занятиям физическими упражнениями и потребностью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них; разностороннее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гармоничное развитие ребенка(не только физическое, но и умственное, нравственное, эстетическое, трудовое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238" y="0"/>
            <a:ext cx="9255126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23813"/>
            <a:ext cx="92424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600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Формы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физкультурных занятий</a:t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1730"/>
              </p:ext>
            </p:extLst>
          </p:nvPr>
        </p:nvGraphicFramePr>
        <p:xfrm>
          <a:off x="215516" y="836712"/>
          <a:ext cx="8712968" cy="407808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48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20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7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построения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712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</a:t>
                      </a:r>
                      <a:endParaRPr lang="ru-RU" sz="1600" b="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новым программным материалом</a:t>
                      </a:r>
                      <a:endParaRPr lang="ru-RU" sz="160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спортивным играм и упражнениям, знакомство с правилами, содержанием, техникой различных видов движений.</a:t>
                      </a:r>
                      <a:endParaRPr lang="ru-RU" sz="160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2312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Сюжетно-игровое</a:t>
                      </a:r>
                      <a:endParaRPr lang="ru-RU" sz="1600" b="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Направленно на формирование двигательного опыта ребенка</a:t>
                      </a:r>
                      <a:endParaRPr lang="ru-RU" sz="160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 содержит целостную сюжетно-игровую ситуацию, отражающую в условной форме окружающий мир ребенка. Состоит из разнообразных имитационных движений и упражнений обще развивающего воздействия («Цирк», «Зоопарк», «Рыбаки»).</a:t>
                      </a:r>
                      <a:endParaRPr lang="ru-RU" sz="160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7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Игровое</a:t>
                      </a:r>
                      <a:endParaRPr lang="ru-RU" sz="1600" b="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 на формирование двигательного воображения</a:t>
                      </a:r>
                      <a:r>
                        <a:rPr lang="ru-RU" sz="160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Построено на основе разнообразных подвижных игр, игр-эстафет, игр-аттракционов.</a:t>
                      </a:r>
                      <a:endParaRPr lang="ru-RU" sz="160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7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23813"/>
            <a:ext cx="92424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26259"/>
              </p:ext>
            </p:extLst>
          </p:nvPr>
        </p:nvGraphicFramePr>
        <p:xfrm>
          <a:off x="215516" y="476672"/>
          <a:ext cx="8712968" cy="60683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564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Тематическое</a:t>
                      </a:r>
                      <a:endParaRPr lang="ru-RU" sz="1600" b="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Направленно на освоение хорошего качества выполнения одного вида физкультурного упражнения.</a:t>
                      </a:r>
                      <a:endParaRPr lang="ru-RU" sz="1600" b="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Посвящено одному виду физкультурного упражнения: лыжам, элементам игры в теннис, в баскетбол и др. Отрабатывается физическое упражнение, умение пользоваться оборудованием.</a:t>
                      </a:r>
                      <a:endParaRPr lang="ru-RU" sz="1600" b="0" dirty="0">
                        <a:solidFill>
                          <a:srgbClr val="5428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4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</a:rPr>
                        <a:t>Занятия ритмической гимнастикой</a:t>
                      </a: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</a:rPr>
                        <a:t>Направленно на развитие и совершенствование музыкально-эстетических чувств, развитие эмоциональной сферы ребенка.</a:t>
                      </a:r>
                      <a:endParaRPr lang="ru-RU" sz="1600" b="0" dirty="0">
                        <a:solidFill>
                          <a:srgbClr val="542804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</a:rPr>
                        <a:t>Проводится под музыкальное сопровождение с включением разных видов ходьбы, бега, прыжков, танцевальных движений. Разучивание движений на этих занятиях не проводится. Материал должен быть знаком детям.</a:t>
                      </a:r>
                      <a:endParaRPr lang="ru-RU" sz="1600" b="0" dirty="0">
                        <a:solidFill>
                          <a:srgbClr val="54280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56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Контрольно-проверочное</a:t>
                      </a:r>
                      <a:endParaRPr lang="ru-RU" sz="1600" b="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 на выявление количественных и качественных результатов в основных видах движений и в развитии физических </a:t>
                      </a:r>
                      <a:r>
                        <a:rPr lang="ru-RU" sz="160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Составляются </a:t>
                      </a: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«Протоколы оценки физических качеств и двигательной подготовленности детей» с учетом коэффициента двигательного развития каждого ребенка. </a:t>
                      </a:r>
                      <a:endParaRPr lang="ru-RU" sz="160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85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 «Забочусь о своем здоровье»</a:t>
                      </a:r>
                      <a:endParaRPr lang="ru-RU" sz="1600" b="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Направленно на приобщение к ценностям здорового образа жизни, получение представления о своем теле и своих физических возможностях.</a:t>
                      </a:r>
                      <a:endParaRPr lang="ru-RU" sz="160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54280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приемам расслабления, аутотренингу, самомассажу, проведению закаливающих и гигиенических процедур, оказанию медицинской помощи.</a:t>
                      </a:r>
                      <a:endParaRPr lang="ru-RU" sz="1600" dirty="0">
                        <a:solidFill>
                          <a:srgbClr val="5428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23813"/>
            <a:ext cx="9242426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marL="0" lvl="0" indent="0" fontAlgn="base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детей </a:t>
            </a:r>
          </a:p>
          <a:p>
            <a:pPr marL="0" lvl="0" indent="0" fontAlgn="base">
              <a:buNone/>
            </a:pPr>
            <a:endParaRPr lang="ru-RU" sz="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Фронтальный</a:t>
            </a:r>
          </a:p>
          <a:p>
            <a:pPr marL="0" lvl="0" indent="0" algn="just" fontAlgn="base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фронтальном способе организации все дети одновременно выполняют одно и то же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упражнение. Фронтальный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 организации обеспечивает постоянное взаимодействие воспитателя и детей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buNone/>
            </a:pP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 marL="0" lvl="0" indent="0" algn="just" fontAlgn="base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групповом способе группу делят на (2-4) и каждая получает отдельное задание. После того как дети выполнят задание несколько раз, подгруппы меняются местами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fontAlgn="base">
              <a:buNone/>
            </a:pP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индивидуальном способе, каждый ребенок делает упражнение по очереди, а воспитатель проверяет качество выполнения и дает соответствующие указания.</a:t>
            </a:r>
          </a:p>
          <a:p>
            <a:pPr marL="0" lvl="0" indent="0" algn="just" fontAlgn="base">
              <a:buNone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одном занятии можно чередовать способы организации детей.</a:t>
            </a:r>
          </a:p>
          <a:p>
            <a:pPr lvl="0"/>
            <a:endParaRPr lang="ru-RU" sz="13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863"/>
            <a:ext cx="9139344" cy="68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645024"/>
            <a:ext cx="66967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ФИЗКУЛЬТУРНОЙ ДЕЯТЕЛЬНОСТИ</a:t>
            </a:r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8" y="0"/>
            <a:ext cx="9137537" cy="6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244" y="692696"/>
            <a:ext cx="84045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схематическом плане занятия по физической культуре рассматривают 3 части: вводную, основную и заключительную.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Вводная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часть: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организовать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детей, собрать и активизировать внимание у детей, вызвать у них интерес к деятельности, создать бодрое настроение,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 также подготовить организм ребенка к выполнению более сложных и интенсивных упражнений в основной части занятия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Основная часть: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детей новым упражнениям, повторение и закрепление ранее пройденного, совершенствование умений и навыков детей в движениях, воспитание физических качеств.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тренировка всех мышц, способствует воспитанию хорошей осанки, подготавливает организм к дальнейшим нагрузкам.  </a:t>
            </a:r>
          </a:p>
          <a:p>
            <a:pPr lvl="0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31750"/>
            <a:ext cx="913923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развитию всех физических качеств дошкольников. Задачи и объем для каждой возрастной группы определен Программой воспитания и обучения в 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саду. 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Подвижная игра.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обогащает двигательный режим, способствует развитию всех физических качеств – силы, ловкости, выносливости, быстроты реакции,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максимальную двигательную разрядку.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часть: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снизить физическую нагрузку, привести организм ребенка в относительно спокойное состояние, 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подведение итога занятия. 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282" y="0"/>
            <a:ext cx="9137537" cy="6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496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</a:rPr>
              <a:t/>
            </a:r>
            <a:br>
              <a:rPr lang="ru-RU" sz="4400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900" y="1149292"/>
            <a:ext cx="8404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71933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Младшая, средняя группа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(физкультурная деятельность проводиться 2 раза в неделю в зале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1 на свежем воздухе)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47415"/>
              </p:ext>
            </p:extLst>
          </p:nvPr>
        </p:nvGraphicFramePr>
        <p:xfrm>
          <a:off x="454542" y="1795623"/>
          <a:ext cx="8242404" cy="214315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39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6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03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18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38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49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7200">
                <a:tc rowSpan="3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Возрастная</a:t>
                      </a:r>
                      <a:r>
                        <a:rPr lang="ru-RU" sz="1600" b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 структурных частей</a:t>
                      </a:r>
                      <a:endParaRPr lang="ru-RU" sz="16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вводной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Заключи-</a:t>
                      </a:r>
                    </a:p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тельной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ОРУ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ОВД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1,5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12,5 мин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 мин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1264</Words>
  <Application>Microsoft Office PowerPoint</Application>
  <PresentationFormat>Экран (4:3)</PresentationFormat>
  <Paragraphs>239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</vt:lpstr>
      <vt:lpstr>  Формы физкультурных занятий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Организация детей для проведения вводной части  </vt:lpstr>
      <vt:lpstr>Презентация PowerPoint</vt:lpstr>
      <vt:lpstr>Алгоритм проведения общеразвивающих упражнений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101</cp:revision>
  <dcterms:created xsi:type="dcterms:W3CDTF">2018-02-15T11:13:31Z</dcterms:created>
  <dcterms:modified xsi:type="dcterms:W3CDTF">2018-07-20T10:40:39Z</dcterms:modified>
</cp:coreProperties>
</file>