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ABA9C4F-5DBA-478C-BD4D-5A6256208972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7F7570-831F-4729-9A3B-D317AC59A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0B1AC-42D0-4150-8EFF-8CE4474747C7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A3685-D10A-489B-8C4A-D2EB8677F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D047-7EA3-4BA5-9E90-6672C724DDB7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3ADD-BF83-4947-AB7A-33D1D841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50C57-B16F-4148-AB3E-A411D75EF7B0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ABDCD-661E-4DE5-AA9E-5341A2F8F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108466-98ED-45B3-B96E-2EBC70C9C8A0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C38D4F-1216-4814-960D-EE4C8EE23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6ED091-2241-409D-BA2A-ECE265176995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BCAE11-6AB1-4AEB-8AD7-8BCAE30D0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1227F4-C147-47E3-BB42-6586E6CBD041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6AC921-E6CE-4A5D-BEC0-BBEE634E6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6BBCE3-D240-4882-8412-7904B64741E9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9D324D-7AE7-419B-A1FF-62EDD2E56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50A6B-52DA-4EF1-8950-3149CEA8631B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279C-BA2C-450F-A385-0974F2529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D17B0-1784-4B5A-81A4-F144653EDC29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E2FC36-2A15-4E12-817E-4F719F44E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2E797AF-D0D8-41D6-9045-BB6D56B8E6F1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1A894F-5D39-4448-8DAC-862E8DC0F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1C9350-F9C1-43D3-A2A4-81792DC01A49}" type="datetimeFigureOut">
              <a:rPr lang="ru-RU"/>
              <a:pPr>
                <a:defRPr/>
              </a:pPr>
              <a:t>18.05.2016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83A4C93-64EE-41C4-8FAB-F8C3AD79B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8" r:id="rId2"/>
    <p:sldLayoutId id="2147483793" r:id="rId3"/>
    <p:sldLayoutId id="2147483794" r:id="rId4"/>
    <p:sldLayoutId id="2147483795" r:id="rId5"/>
    <p:sldLayoutId id="2147483796" r:id="rId6"/>
    <p:sldLayoutId id="2147483789" r:id="rId7"/>
    <p:sldLayoutId id="2147483797" r:id="rId8"/>
    <p:sldLayoutId id="2147483798" r:id="rId9"/>
    <p:sldLayoutId id="2147483790" r:id="rId10"/>
    <p:sldLayoutId id="21474837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8303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ru-RU" smtClean="0"/>
          </a:p>
        </p:txBody>
      </p:sp>
      <p:pic>
        <p:nvPicPr>
          <p:cNvPr id="13315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428625" y="1779588"/>
            <a:ext cx="7786688" cy="640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Lucida Sans Unicode" pitchFamily="34" charset="0"/>
            </a:endParaRPr>
          </a:p>
          <a:p>
            <a:r>
              <a:rPr lang="ru-RU" b="1" i="1">
                <a:latin typeface="Lucida Sans Unicode" pitchFamily="34" charset="0"/>
              </a:rPr>
              <a:t>Обобщение опыта работы на </a:t>
            </a:r>
          </a:p>
          <a:p>
            <a:r>
              <a:rPr lang="ru-RU" b="1" i="1">
                <a:latin typeface="Lucida Sans Unicode" pitchFamily="34" charset="0"/>
              </a:rPr>
              <a:t>тему:</a:t>
            </a:r>
          </a:p>
          <a:p>
            <a:r>
              <a:rPr lang="ru-RU">
                <a:latin typeface="Lucida Sans Unicode" pitchFamily="34" charset="0"/>
              </a:rPr>
              <a:t> </a:t>
            </a:r>
            <a:r>
              <a:rPr lang="ru-RU" sz="2800">
                <a:latin typeface="Lucida Sans Unicode" pitchFamily="34" charset="0"/>
              </a:rPr>
              <a:t>«Формирование нестандартного мышления, развития творческой деятельности и познавательно – речевого развития детей посредством методов ТРИЗ»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r>
              <a:rPr lang="ru-RU" i="1">
                <a:latin typeface="Lucida Sans Unicode" pitchFamily="34" charset="0"/>
              </a:rPr>
              <a:t>Подготовила: воспитатель 1 квалификационной категории Дубровская Л.В.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2531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50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>
            <a:off x="285750" y="3143250"/>
            <a:ext cx="778668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Lucida Sans Unicode" pitchFamily="34" charset="0"/>
              </a:rPr>
              <a:t>Результаты (продукт) инновационной деятельности: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</a:t>
            </a:r>
            <a:r>
              <a:rPr lang="ru-RU" sz="2000">
                <a:latin typeface="Lucida Sans Unicode" pitchFamily="34" charset="0"/>
              </a:rPr>
              <a:t>• методические разработки конспектов занятий</a:t>
            </a:r>
          </a:p>
          <a:p>
            <a:endParaRPr lang="ru-RU" sz="2000">
              <a:latin typeface="Lucida Sans Unicode" pitchFamily="34" charset="0"/>
            </a:endParaRPr>
          </a:p>
          <a:p>
            <a:r>
              <a:rPr lang="ru-RU" sz="2000">
                <a:latin typeface="Lucida Sans Unicode" pitchFamily="34" charset="0"/>
              </a:rPr>
              <a:t>• проекты</a:t>
            </a:r>
          </a:p>
          <a:p>
            <a:endParaRPr lang="ru-RU" sz="2000">
              <a:latin typeface="Lucida Sans Unicode" pitchFamily="34" charset="0"/>
            </a:endParaRPr>
          </a:p>
          <a:p>
            <a:r>
              <a:rPr lang="ru-RU" sz="2000">
                <a:latin typeface="Lucida Sans Unicode" pitchFamily="34" charset="0"/>
              </a:rPr>
              <a:t>• рекомендации для воспитателей, родителей</a:t>
            </a:r>
          </a:p>
          <a:p>
            <a:endParaRPr lang="ru-RU" sz="2000">
              <a:latin typeface="Lucida Sans Unicode" pitchFamily="34" charset="0"/>
            </a:endParaRPr>
          </a:p>
          <a:p>
            <a:r>
              <a:rPr lang="ru-RU" sz="2000">
                <a:latin typeface="Lucida Sans Unicode" pitchFamily="34" charset="0"/>
              </a:rPr>
              <a:t>• творческие работы детей</a:t>
            </a:r>
          </a:p>
          <a:p>
            <a:endParaRPr lang="ru-RU" sz="2000">
              <a:latin typeface="Lucida Sans Unicode" pitchFamily="34" charset="0"/>
            </a:endParaRPr>
          </a:p>
          <a:p>
            <a:r>
              <a:rPr lang="ru-RU" sz="2000">
                <a:latin typeface="Lucida Sans Unicode" pitchFamily="34" charset="0"/>
              </a:rPr>
              <a:t>картотека игр с элементами ТРИЗ и блоков Дьениша</a:t>
            </a:r>
          </a:p>
          <a:p>
            <a:endParaRPr lang="ru-RU" sz="2000">
              <a:latin typeface="Lucida Sans Unicode" pitchFamily="34" charset="0"/>
            </a:endParaRPr>
          </a:p>
          <a:p>
            <a:endParaRPr lang="ru-RU" sz="2000">
              <a:latin typeface="Lucida Sans Unicode" pitchFamily="34" charset="0"/>
            </a:endParaRPr>
          </a:p>
          <a:p>
            <a:endParaRPr lang="ru-RU" sz="2000">
              <a:latin typeface="Lucida Sans Unicode" pitchFamily="34" charset="0"/>
            </a:endParaRPr>
          </a:p>
          <a:p>
            <a:endParaRPr lang="ru-RU" sz="2000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3555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428625" y="3000375"/>
            <a:ext cx="8215313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Lucida Sans Unicode" pitchFamily="34" charset="0"/>
              </a:rPr>
              <a:t>И хочется думать, что целенаправленная, системная работа по использованию ТРИЗ поможет нам добиться поставленной цели, а главное – подготовить ребёнка к развивающему школьному обучению, к решению жизненных творческих задач в так быстро меняющемся мире!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                                </a:t>
            </a:r>
            <a:r>
              <a:rPr lang="ru-RU" sz="2800" b="1" i="1">
                <a:latin typeface="Lucida Sans Unicode" pitchFamily="34" charset="0"/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339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500063" y="3071813"/>
            <a:ext cx="82153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Lucida Sans Unicode" pitchFamily="34" charset="0"/>
              </a:rPr>
              <a:t>Актуальность</a:t>
            </a:r>
          </a:p>
          <a:p>
            <a:r>
              <a:rPr lang="ru-RU">
                <a:latin typeface="Lucida Sans Unicode" pitchFamily="34" charset="0"/>
              </a:rPr>
              <a:t>Дошкольное образование находится на новом этапе развития. Перед ним стоит множество сложных проблем: обеспечение современного качества дошкольного образования, повышение ответственности за полноценное развитие и эмоциональное благополучие каждого ребёнка. В свете требований ФГОС ДО перед педагогами стоит одна из главных задач – задача создания благоприятной социальной ситуации развития каждого ребёнка в соответствии с его возрастными и индивидуальными особенностями и склонностями, формирование познавательных интересов и творческих способностей.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5363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357188" y="3214688"/>
            <a:ext cx="878681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Эта эффектная и звонкая аббревиатура - ТРИЗ - расшифровывается как "Теория решения изобретательских задач". Её создателем в 1948 г. стал Генрих Саулович Альтшуллер, который был известен широкой публике в 60-е гг. как писатель-фантаст под псевдонимом Г. Альтов. Творческое наследие Генриха Альтшуллера адаптировали для развития дошкольников около 20 лет назад.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 b="1">
                <a:latin typeface="Lucida Sans Unicode" pitchFamily="34" charset="0"/>
              </a:rPr>
              <a:t> «</a:t>
            </a:r>
            <a:r>
              <a:rPr lang="ru-RU" b="1" i="1">
                <a:latin typeface="Lucida Sans Unicode" pitchFamily="34" charset="0"/>
              </a:rPr>
              <a:t>Каждый ребёнок изначально талантлив и даже гениален, но его надо научить ориентироваться в современном мире, чтобы при минимуме затрат достичь максимального эффекта» (Г. С. Альтшуллер)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6387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214313" y="3000375"/>
            <a:ext cx="85725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Lucida Sans Unicode" pitchFamily="34" charset="0"/>
              </a:rPr>
              <a:t>ЦЕЛЬ:</a:t>
            </a:r>
          </a:p>
          <a:p>
            <a:r>
              <a:rPr lang="ru-RU">
                <a:latin typeface="Lucida Sans Unicode" pitchFamily="34" charset="0"/>
              </a:rPr>
              <a:t> </a:t>
            </a:r>
            <a:r>
              <a:rPr lang="ru-RU" sz="2800">
                <a:latin typeface="Lucida Sans Unicode" pitchFamily="34" charset="0"/>
              </a:rPr>
              <a:t>Помочь детям овладеть современной методологией для дальнейшего использования её в различных видах детской деятельности, в быту, в будущей жизни, использую элементы ТРИЗ технологии.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7411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357188" y="4000500"/>
            <a:ext cx="300037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Создать творческую атмосферу в работе педагогов, обеспечить комфортное пребывание детей, родителей, сотрудников в детском саду</a:t>
            </a:r>
          </a:p>
        </p:txBody>
      </p:sp>
      <p:sp>
        <p:nvSpPr>
          <p:cNvPr id="6" name="Овал 5"/>
          <p:cNvSpPr/>
          <p:nvPr/>
        </p:nvSpPr>
        <p:spPr>
          <a:xfrm>
            <a:off x="3000375" y="3000375"/>
            <a:ext cx="3214688" cy="8572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1"/>
                </a:solidFill>
              </a:rPr>
              <a:t>Задачи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17412" idx="0"/>
          </p:cNvCxnSpPr>
          <p:nvPr/>
        </p:nvCxnSpPr>
        <p:spPr>
          <a:xfrm rot="10800000" flipV="1">
            <a:off x="1857375" y="3500438"/>
            <a:ext cx="85725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Прямоугольник 8"/>
          <p:cNvSpPr>
            <a:spLocks noChangeArrowheads="1"/>
          </p:cNvSpPr>
          <p:nvPr/>
        </p:nvSpPr>
        <p:spPr bwMode="auto">
          <a:xfrm>
            <a:off x="6286500" y="3857625"/>
            <a:ext cx="25003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Lucida Sans Unicode" pitchFamily="34" charset="0"/>
              </a:rPr>
              <a:t>Показать эффективность методов и приёмов ТРИЗ технологий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715125" y="3357563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Прямоугольник 11"/>
          <p:cNvSpPr>
            <a:spLocks noChangeArrowheads="1"/>
          </p:cNvSpPr>
          <p:nvPr/>
        </p:nvSpPr>
        <p:spPr bwMode="auto">
          <a:xfrm>
            <a:off x="500063" y="5500688"/>
            <a:ext cx="828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Lucida Sans Unicode" pitchFamily="34" charset="0"/>
              </a:rPr>
              <a:t>Выработать у детей с помощью игровых занятий способность порождать новые идеи, откланяться от традиционных схем мышления, быстро решать проблемные ситуации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4037012" y="4751388"/>
            <a:ext cx="1357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8435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357188" y="2928938"/>
            <a:ext cx="85010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Lucida Sans Unicode" pitchFamily="34" charset="0"/>
              </a:rPr>
              <a:t>Ожидаемые результаты: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• повысит интерес к ОД;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• обогатит круг представлений, пополнит словарный запас;</a:t>
            </a:r>
          </a:p>
          <a:p>
            <a:r>
              <a:rPr lang="ru-RU">
                <a:latin typeface="Lucida Sans Unicode" pitchFamily="34" charset="0"/>
              </a:rPr>
              <a:t> </a:t>
            </a:r>
          </a:p>
          <a:p>
            <a:r>
              <a:rPr lang="ru-RU">
                <a:latin typeface="Lucida Sans Unicode" pitchFamily="34" charset="0"/>
              </a:rPr>
              <a:t>• сформирует творческую личность, подготовленную к решению нестандартных задач в различных областях действительности;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 • поможет формировать логику, преодолеть застенчивость,</a:t>
            </a:r>
          </a:p>
          <a:p>
            <a:r>
              <a:rPr lang="ru-RU">
                <a:latin typeface="Lucida Sans Unicode" pitchFamily="34" charset="0"/>
              </a:rPr>
              <a:t> замкнутость, робость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9459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4"/>
          <p:cNvSpPr>
            <a:spLocks noChangeArrowheads="1"/>
          </p:cNvSpPr>
          <p:nvPr/>
        </p:nvSpPr>
        <p:spPr bwMode="auto">
          <a:xfrm>
            <a:off x="0" y="2708275"/>
            <a:ext cx="8715375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Lucida Sans Unicode" pitchFamily="34" charset="0"/>
              </a:rPr>
              <a:t>Механизм реализации инновационной деятельности.</a:t>
            </a:r>
          </a:p>
          <a:p>
            <a:r>
              <a:rPr lang="ru-RU">
                <a:latin typeface="Lucida Sans Unicode" pitchFamily="34" charset="0"/>
              </a:rPr>
              <a:t>Работа с педагогами:</a:t>
            </a:r>
          </a:p>
          <a:p>
            <a:r>
              <a:rPr lang="ru-RU">
                <a:latin typeface="Lucida Sans Unicode" pitchFamily="34" charset="0"/>
              </a:rPr>
              <a:t> </a:t>
            </a:r>
          </a:p>
          <a:p>
            <a:r>
              <a:rPr lang="ru-RU">
                <a:latin typeface="Lucida Sans Unicode" pitchFamily="34" charset="0"/>
              </a:rPr>
              <a:t>Мастер – классы  для воспитателей: «Развитие творческого мышления педагогов и детей посредством ТРИЗ технологии»</a:t>
            </a:r>
          </a:p>
          <a:p>
            <a:r>
              <a:rPr lang="ru-RU">
                <a:latin typeface="Lucida Sans Unicode" pitchFamily="34" charset="0"/>
              </a:rPr>
              <a:t> Применение ТРИЗ в повседневной жизни детского сада»</a:t>
            </a:r>
          </a:p>
          <a:p>
            <a:r>
              <a:rPr lang="ru-RU">
                <a:latin typeface="Lucida Sans Unicode" pitchFamily="34" charset="0"/>
              </a:rPr>
              <a:t>Работа с родителями: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Родительское собрание</a:t>
            </a:r>
          </a:p>
          <a:p>
            <a:r>
              <a:rPr lang="ru-RU">
                <a:latin typeface="Lucida Sans Unicode" pitchFamily="34" charset="0"/>
              </a:rPr>
              <a:t>Консультации для родителей </a:t>
            </a:r>
          </a:p>
          <a:p>
            <a:r>
              <a:rPr lang="ru-RU">
                <a:latin typeface="Lucida Sans Unicode" pitchFamily="34" charset="0"/>
              </a:rPr>
              <a:t>Дни открытых дверей</a:t>
            </a:r>
          </a:p>
          <a:p>
            <a:r>
              <a:rPr lang="ru-RU">
                <a:latin typeface="Lucida Sans Unicode" pitchFamily="34" charset="0"/>
              </a:rPr>
              <a:t>Анкетирование</a:t>
            </a:r>
          </a:p>
          <a:p>
            <a:r>
              <a:rPr lang="ru-RU">
                <a:latin typeface="Lucida Sans Unicode" pitchFamily="34" charset="0"/>
              </a:rPr>
              <a:t>Работа с детьми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483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285750" y="2428875"/>
            <a:ext cx="828675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latin typeface="Lucida Sans Unicode" pitchFamily="34" charset="0"/>
              </a:rPr>
              <a:t>Программа ТРИЗ для дошкольников - это система коллективных игр и занятий с детьми:</a:t>
            </a:r>
          </a:p>
          <a:p>
            <a:r>
              <a:rPr lang="ru-RU" i="1">
                <a:latin typeface="Lucida Sans Unicode" pitchFamily="34" charset="0"/>
              </a:rPr>
              <a:t>Игры с элементами ТРИЗ: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«Фантазия»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«Плохо - хорошо»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«Найди друзей»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«Что из чего»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«Сказка наизнанку»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«На что похоже»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«Что-то часть чего-то»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«Угадай, что я загадала»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«Чем был- чем стал»</a:t>
            </a:r>
          </a:p>
          <a:p>
            <a:pPr>
              <a:buFont typeface="Arial" charset="0"/>
              <a:buChar char="•"/>
            </a:pPr>
            <a:r>
              <a:rPr lang="ru-RU">
                <a:latin typeface="Lucida Sans Unicode" pitchFamily="34" charset="0"/>
              </a:rPr>
              <a:t>«Перевёртыши»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1507" name="Picture 2" descr="F:\фоны к презентации\img1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86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785813" y="2551113"/>
            <a:ext cx="7929562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Метод противоречий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Прямая аналогия                                    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Метод Эмпатии                              Метод проб и ошибок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Изменение сюжета сказки    Сравнение живых и неживых обьектов</a:t>
            </a:r>
          </a:p>
          <a:p>
            <a:endParaRPr lang="ru-RU">
              <a:latin typeface="Lucida Sans Unicode" pitchFamily="34" charset="0"/>
            </a:endParaRPr>
          </a:p>
          <a:p>
            <a:r>
              <a:rPr lang="ru-RU">
                <a:latin typeface="Lucida Sans Unicode" pitchFamily="34" charset="0"/>
              </a:rPr>
              <a:t>Метод «Мозговой штурм»</a:t>
            </a: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  <a:p>
            <a:endParaRPr lang="ru-RU">
              <a:latin typeface="Lucida Sans Unicode" pitchFamily="34" charset="0"/>
            </a:endParaRPr>
          </a:p>
        </p:txBody>
      </p:sp>
      <p:sp>
        <p:nvSpPr>
          <p:cNvPr id="21509" name="Прямоугольник 6"/>
          <p:cNvSpPr>
            <a:spLocks noChangeArrowheads="1"/>
          </p:cNvSpPr>
          <p:nvPr/>
        </p:nvSpPr>
        <p:spPr bwMode="auto">
          <a:xfrm flipH="1">
            <a:off x="5929313" y="324485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Lucida Sans Unicode" pitchFamily="34" charset="0"/>
              </a:rPr>
              <a:t>Фантастическая аналогия</a:t>
            </a:r>
          </a:p>
        </p:txBody>
      </p:sp>
      <p:sp>
        <p:nvSpPr>
          <p:cNvPr id="21510" name="Прямоугольник 7"/>
          <p:cNvSpPr>
            <a:spLocks noChangeArrowheads="1"/>
          </p:cNvSpPr>
          <p:nvPr/>
        </p:nvSpPr>
        <p:spPr bwMode="auto">
          <a:xfrm>
            <a:off x="2400300" y="2786063"/>
            <a:ext cx="434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Lucida Sans Unicode" pitchFamily="34" charset="0"/>
              </a:rPr>
              <a:t>Методы и приёмы ТРИЗ технологии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435</Words>
  <PresentationFormat>Экран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25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ACER</cp:lastModifiedBy>
  <cp:revision>13</cp:revision>
  <dcterms:created xsi:type="dcterms:W3CDTF">2016-05-18T06:00:14Z</dcterms:created>
  <dcterms:modified xsi:type="dcterms:W3CDTF">2016-05-18T10:01:08Z</dcterms:modified>
</cp:coreProperties>
</file>