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78" r:id="rId2"/>
    <p:sldId id="256" r:id="rId3"/>
    <p:sldId id="279" r:id="rId4"/>
    <p:sldId id="277" r:id="rId5"/>
    <p:sldId id="280" r:id="rId6"/>
    <p:sldId id="282" r:id="rId7"/>
    <p:sldId id="283" r:id="rId8"/>
    <p:sldId id="284" r:id="rId9"/>
    <p:sldId id="286" r:id="rId10"/>
    <p:sldId id="296" r:id="rId11"/>
    <p:sldId id="258" r:id="rId12"/>
    <p:sldId id="259" r:id="rId13"/>
    <p:sldId id="260" r:id="rId14"/>
    <p:sldId id="295" r:id="rId15"/>
    <p:sldId id="262" r:id="rId16"/>
    <p:sldId id="265" r:id="rId17"/>
    <p:sldId id="264" r:id="rId18"/>
    <p:sldId id="266" r:id="rId19"/>
    <p:sldId id="268" r:id="rId20"/>
    <p:sldId id="269" r:id="rId21"/>
    <p:sldId id="272" r:id="rId22"/>
    <p:sldId id="270" r:id="rId23"/>
    <p:sldId id="273" r:id="rId24"/>
    <p:sldId id="271" r:id="rId25"/>
    <p:sldId id="297" r:id="rId26"/>
    <p:sldId id="289" r:id="rId27"/>
    <p:sldId id="298" r:id="rId28"/>
    <p:sldId id="303" r:id="rId29"/>
    <p:sldId id="290" r:id="rId30"/>
    <p:sldId id="299" r:id="rId31"/>
    <p:sldId id="300" r:id="rId32"/>
    <p:sldId id="302" r:id="rId33"/>
    <p:sldId id="275" r:id="rId34"/>
    <p:sldId id="304" r:id="rId35"/>
    <p:sldId id="288" r:id="rId36"/>
    <p:sldId id="301" r:id="rId37"/>
    <p:sldId id="30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CD980-D001-4AA2-BD69-AD02CF90B92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70F7-F18B-4CEE-93CD-1E2F6C47A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01D3A-2B42-44A0-B2FE-EBFEA252462B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1F609-973E-48BE-8723-F22534058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581026_58-p-fon-dlya-prezentatsii-po-khimii-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8726" y="0"/>
            <a:ext cx="1057282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 игры ТРИЗ «Методика маленьких человечков»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78595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№1«Теремок»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Алатыря </a:t>
            </a:r>
          </a:p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Дубровская Л.В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С чего же начать знакомство с </a:t>
            </a:r>
            <a:r>
              <a:rPr lang="ru-RU" dirty="0" smtClean="0">
                <a:solidFill>
                  <a:srgbClr val="C00000"/>
                </a:solidFill>
              </a:rPr>
              <a:t>М</a:t>
            </a:r>
            <a:r>
              <a:rPr lang="ru-RU" dirty="0" smtClean="0"/>
              <a:t>етодом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М</a:t>
            </a:r>
            <a:r>
              <a:rPr lang="ru-RU" dirty="0" smtClean="0"/>
              <a:t>аленьких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Ч</a:t>
            </a:r>
            <a:r>
              <a:rPr lang="ru-RU" dirty="0" smtClean="0"/>
              <a:t>еловечков? </a:t>
            </a:r>
            <a:endParaRPr lang="ru-RU" dirty="0"/>
          </a:p>
        </p:txBody>
      </p:sp>
      <p:pic>
        <p:nvPicPr>
          <p:cNvPr id="3" name="Рисунок 2" descr="p3zJBHONkQ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2714620"/>
            <a:ext cx="4376748" cy="337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Сказка про маленьких человечков</a:t>
            </a:r>
            <a:endParaRPr lang="ru-RU" dirty="0"/>
          </a:p>
        </p:txBody>
      </p:sp>
      <p:pic>
        <p:nvPicPr>
          <p:cNvPr id="4" name="Содержимое 3" descr="1nIaX_Iu2YxgCL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l="12480" r="12480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42976" y="5367338"/>
            <a:ext cx="6858048" cy="8048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Жили- были маленькие человечки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Рисунок 15"/>
          <p:cNvSpPr>
            <a:spLocks noGrp="1"/>
          </p:cNvSpPr>
          <p:nvPr>
            <p:ph type="pic" idx="1"/>
          </p:nvPr>
        </p:nvSpPr>
        <p:spPr/>
      </p:sp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И отправились они гулять по белу свету</a:t>
            </a:r>
            <a:endParaRPr lang="ru-RU" sz="2400" b="1" dirty="0"/>
          </a:p>
        </p:txBody>
      </p:sp>
      <p:pic>
        <p:nvPicPr>
          <p:cNvPr id="9" name="Рисунок 8" descr="NN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286380" y="1857364"/>
            <a:ext cx="1885963" cy="2694233"/>
          </a:xfrm>
          <a:prstGeom prst="rect">
            <a:avLst/>
          </a:prstGeom>
        </p:spPr>
      </p:pic>
      <p:pic>
        <p:nvPicPr>
          <p:cNvPr id="11" name="Рисунок 10" descr="NN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143768" y="1551247"/>
            <a:ext cx="2000232" cy="2857474"/>
          </a:xfrm>
          <a:prstGeom prst="rect">
            <a:avLst/>
          </a:prstGeom>
        </p:spPr>
      </p:pic>
      <p:pic>
        <p:nvPicPr>
          <p:cNvPr id="12" name="Рисунок 11" descr="NN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714744" y="1785926"/>
            <a:ext cx="1985976" cy="2837109"/>
          </a:xfrm>
          <a:prstGeom prst="rect">
            <a:avLst/>
          </a:prstGeom>
        </p:spPr>
      </p:pic>
      <p:pic>
        <p:nvPicPr>
          <p:cNvPr id="13" name="Рисунок 12" descr="NN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000232" y="1785926"/>
            <a:ext cx="1935970" cy="2765671"/>
          </a:xfrm>
          <a:prstGeom prst="rect">
            <a:avLst/>
          </a:prstGeom>
        </p:spPr>
      </p:pic>
      <p:pic>
        <p:nvPicPr>
          <p:cNvPr id="14" name="Рисунок 13" descr="NN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1785926"/>
            <a:ext cx="1935970" cy="2765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helovechek_4168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t="13211" b="13211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latin typeface="+mj-lt"/>
                <a:cs typeface="Times New Roman" pitchFamily="18" charset="0"/>
              </a:rPr>
              <a:t>Они были такие маленькие, что их никто не замечал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Gjfe2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43570" y="4286256"/>
            <a:ext cx="1309680" cy="104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a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>
          <a:xfrm flipH="1">
            <a:off x="428596" y="2214554"/>
            <a:ext cx="2493438" cy="18700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976" y="5367338"/>
            <a:ext cx="6135712" cy="8048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Им так стало обидно, но их все равно никто не видел.</a:t>
            </a:r>
            <a:endParaRPr lang="ru-RU" sz="2000" b="1" dirty="0"/>
          </a:p>
        </p:txBody>
      </p:sp>
      <p:pic>
        <p:nvPicPr>
          <p:cNvPr id="6" name="Рисунок 5" descr="depositphotos_12630537-stock-photo-sad-3d-man-sitting-isola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143116"/>
            <a:ext cx="2143148" cy="2143148"/>
          </a:xfrm>
          <a:prstGeom prst="rect">
            <a:avLst/>
          </a:prstGeom>
        </p:spPr>
      </p:pic>
      <p:pic>
        <p:nvPicPr>
          <p:cNvPr id="7" name="Рисунок 6" descr="man-back-to-b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1214422"/>
            <a:ext cx="3143248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2447245_125-p-chelovechek-na-serom-fone-146.pn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t="12500" b="12500"/>
          <a:stretch>
            <a:fillRect/>
          </a:stretch>
        </p:blipFill>
        <p:spPr>
          <a:xfrm>
            <a:off x="2000232" y="1000108"/>
            <a:ext cx="4351348" cy="326351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2976" y="5367338"/>
            <a:ext cx="7072362" cy="80486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Тогда один из них предложил: „ Давайте возьмемся крепко за руки и пойдем из этой страны, где нас никто не замечает.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203b1574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t="9775" b="9775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Так они и сделали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7786742" cy="8048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Но тут вот что случилось. Только они взялись крепко за руки, как все их увидели. „Посмотрите какая большая гора, какой твердый камень, какое прочное стекло, железо и дерево",- говорили все вокруг.</a:t>
            </a:r>
            <a:endParaRPr lang="ru-RU" sz="2000" b="1" dirty="0"/>
          </a:p>
        </p:txBody>
      </p:sp>
      <p:pic>
        <p:nvPicPr>
          <p:cNvPr id="6" name="Рисунок 5" descr="png-clipart-iphone-6-plus-iphone-7-iphone-6s-plus-iphone-x-iphone-se-mountain-cloud-rock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85918" y="857232"/>
            <a:ext cx="5654942" cy="3286148"/>
          </a:xfrm>
          <a:prstGeom prst="rect">
            <a:avLst/>
          </a:prstGeom>
        </p:spPr>
      </p:pic>
      <p:pic>
        <p:nvPicPr>
          <p:cNvPr id="5" name="Рисунок 4" descr="1614588346_2-p-kamen-na-belom-fone-5.jpg"/>
          <p:cNvPicPr>
            <a:picLocks noChangeAspect="1"/>
          </p:cNvPicPr>
          <p:nvPr/>
        </p:nvPicPr>
        <p:blipFill>
          <a:blip r:embed="rId3" cstate="email"/>
          <a:srcRect l="16667" r="16667"/>
          <a:stretch>
            <a:fillRect/>
          </a:stretch>
        </p:blipFill>
        <p:spPr>
          <a:xfrm>
            <a:off x="6786578" y="857232"/>
            <a:ext cx="1714512" cy="1705806"/>
          </a:xfrm>
          <a:prstGeom prst="rect">
            <a:avLst/>
          </a:prstGeom>
        </p:spPr>
      </p:pic>
      <p:pic>
        <p:nvPicPr>
          <p:cNvPr id="4" name="Содержимое 3" descr="pic_305f955a243230d_1024x3000.jpg"/>
          <p:cNvPicPr>
            <a:picLocks noGrp="1" noChangeAspect="1"/>
          </p:cNvPicPr>
          <p:nvPr>
            <p:ph type="pic" idx="1"/>
          </p:nvPr>
        </p:nvPicPr>
        <p:blipFill>
          <a:blip r:embed="rId4" cstate="email"/>
          <a:srcRect l="10042" r="10042"/>
          <a:stretch>
            <a:fillRect/>
          </a:stretch>
        </p:blipFill>
        <p:spPr>
          <a:xfrm>
            <a:off x="428596" y="3071810"/>
            <a:ext cx="2754835" cy="2066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„Что это с нами случилось,- удивились человечки, мы стали деревом, металлом, стеклом и камнем?»</a:t>
            </a:r>
            <a:endParaRPr lang="ru-RU" sz="2000" b="1" dirty="0"/>
          </a:p>
        </p:txBody>
      </p:sp>
      <p:pic>
        <p:nvPicPr>
          <p:cNvPr id="4" name="Содержимое 3" descr="png-transparent-stick-figure-animation-animation-infographic-hand-presentation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38852" y="1600200"/>
            <a:ext cx="406629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4558456_87-p-chelovechki-na-belom-fone-92.pn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t="12500" b="12500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42976" y="5429264"/>
            <a:ext cx="6929486" cy="8048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Им стало так хорошо и весело, что они захлопали в ладоши. Но как только они перестали держаться за руки, с гор побежала вода.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496" y="2130425"/>
            <a:ext cx="4457704" cy="1470025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Метод маленьких человечков был разработан Генрихом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Сауловечем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Альтшуллером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писателем- фантастом, изобретателем, основателем  Теории решения изобретательских задач (ТРИЗ) 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Алгоритма решения изобретательских задач (АРИЗ).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00702"/>
            <a:ext cx="5629292" cy="13809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user\Downloads\69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1" y="1322180"/>
            <a:ext cx="3429024" cy="5016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W2t.gif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428860" y="862786"/>
            <a:ext cx="4214842" cy="5900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„Значит, если мы будем крепко держаться за руки, то будем твердыми веществами, а если будем просто стоять рядом, то будем жидкостями",- сказали человечки.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Содержимое 3" descr="пузыри-2842716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b="14724"/>
          <a:stretch>
            <a:fillRect/>
          </a:stretch>
        </p:blipFill>
        <p:spPr>
          <a:xfrm>
            <a:off x="928662" y="2000240"/>
            <a:ext cx="6555410" cy="4500986"/>
          </a:xfrm>
        </p:spPr>
      </p:pic>
      <p:pic>
        <p:nvPicPr>
          <p:cNvPr id="5" name="Рисунок 4" descr="1614588346_2-p-kamen-na-belom-fone-5.jpg"/>
          <p:cNvPicPr>
            <a:picLocks noChangeAspect="1"/>
          </p:cNvPicPr>
          <p:nvPr/>
        </p:nvPicPr>
        <p:blipFill>
          <a:blip r:embed="rId3" cstate="email"/>
          <a:srcRect l="19607" r="17647"/>
          <a:stretch>
            <a:fillRect/>
          </a:stretch>
        </p:blipFill>
        <p:spPr>
          <a:xfrm>
            <a:off x="1357290" y="2714620"/>
            <a:ext cx="654517" cy="691887"/>
          </a:xfrm>
          <a:prstGeom prst="ellipse">
            <a:avLst/>
          </a:prstGeom>
        </p:spPr>
      </p:pic>
      <p:pic>
        <p:nvPicPr>
          <p:cNvPr id="6" name="Рисунок 5" descr="pic_305f955a243230d_1024x3000.jpg"/>
          <p:cNvPicPr>
            <a:picLocks noChangeAspect="1"/>
          </p:cNvPicPr>
          <p:nvPr/>
        </p:nvPicPr>
        <p:blipFill>
          <a:blip r:embed="rId4" cstate="email"/>
          <a:srcRect l="6316" t="8076" r="11307"/>
          <a:stretch>
            <a:fillRect/>
          </a:stretch>
        </p:blipFill>
        <p:spPr>
          <a:xfrm>
            <a:off x="6286512" y="2857496"/>
            <a:ext cx="680954" cy="455921"/>
          </a:xfrm>
          <a:prstGeom prst="ellipse">
            <a:avLst/>
          </a:prstGeom>
        </p:spPr>
      </p:pic>
      <p:pic>
        <p:nvPicPr>
          <p:cNvPr id="7" name="Рисунок 6" descr="voda-vsplesk-puzyri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43240" y="2500306"/>
            <a:ext cx="863593" cy="59327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/>
              <a:t>А самые непослушные человечки не хотели держаться за руки и рядом стоять не хотели. Они стали бегать, прыгать, кувыркаться и превратились в воздух, дым над костром и в запах маминых духов.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4" name="Содержимое 3" descr="image020-1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214414" y="2071678"/>
            <a:ext cx="6694202" cy="39484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sspng-campfire-charcoal-email-hug-camping-fire-5b2136b2b11a29.273960681528903346725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57224" y="153949"/>
            <a:ext cx="7429551" cy="62738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Так теперь и живут маленькие человечки !</a:t>
            </a:r>
            <a:endParaRPr lang="ru-RU" sz="2000" b="1" dirty="0"/>
          </a:p>
        </p:txBody>
      </p:sp>
      <p:pic>
        <p:nvPicPr>
          <p:cNvPr id="4" name="Содержимое 3" descr="image145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280390" y="1600200"/>
            <a:ext cx="658321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Первое:</a:t>
            </a: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 Построение с детьми простейших моделей.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Сначала педагог вместе с детьми выясняет, что явления и объекты бывают твердыми, жидкими, газообразными, что можно отнести к этим понятиям. Дети учатся обозначать камень, воду в стакане, пар или дым с помощью нескольких маленьких человечков.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Для этого подойдет игра «Где живут маленькие человечки?» созданная своими руками.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5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«Где живут маленькие человечки?»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(Настольная игра для детей от 5 лет)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Цель: Закрепить знания об агрегатных состояниях вещества с помощью методики маленьких человечков; формировать представление детей о разнообразии живой и неживой природы на земле.</a:t>
            </a:r>
          </a:p>
          <a:p>
            <a:pPr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игре предусмотрены:- картинки с изображением домиков с указанием твердого, жидкого, газообразного состояния вещества – 3 шт.</a:t>
            </a:r>
          </a:p>
          <a:p>
            <a:pPr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карточки с изображением веществ в различных агрегатных состояниях- 36 шт.</a:t>
            </a:r>
          </a:p>
          <a:p>
            <a:pPr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Правила игры: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Вариант 1.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Играют три игрока. Они выбирают «домик с изображением маленьких человечков», которые символизируют определенное агрегатное состояние вещества:</a:t>
            </a:r>
          </a:p>
          <a:p>
            <a:pPr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твердое состояние, жидкое состояние, газообразное состояние.</a:t>
            </a:r>
          </a:p>
          <a:p>
            <a:pPr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Игроку необходимо определить агрегатное состояние вещества на картинках, и выбрать те картинки, которые соответствуют «хозяину домика», желательно объяснить свой выбор.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Вариант 2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Среди игроков выбираются трое ведущих, они получают один из домиков с изображением «маленьких человечков», которые символизируют определенное агрегатное состояние вещества. Остальным детям раздаются карточки с изображением разнообразных веществ. По команде игроки «заселяются» в свой домик, определив агрегатное состояние вещества на своей картинке.</a:t>
            </a:r>
          </a:p>
          <a:p>
            <a:pPr>
              <a:buNone/>
            </a:pP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1031_155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г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Молекулы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Всё существующее вокруг нас – стол, дерево, лужа, игрушки, состоит из мельчайших частиц, которые можно увидеть только в микроскопом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Железо         Дерево            Стекло</a:t>
            </a: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agregatny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264"/>
          <a:stretch>
            <a:fillRect/>
          </a:stretch>
        </p:blipFill>
        <p:spPr>
          <a:xfrm>
            <a:off x="1071538" y="1071546"/>
            <a:ext cx="6867517" cy="2428892"/>
          </a:xfrm>
        </p:spPr>
      </p:pic>
      <p:pic>
        <p:nvPicPr>
          <p:cNvPr id="8" name="Рисунок 7" descr="png-clipart-iron-primitive-cell-crystal-structure-lattice-iron-television-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3643314"/>
            <a:ext cx="2071678" cy="2071678"/>
          </a:xfrm>
          <a:prstGeom prst="rect">
            <a:avLst/>
          </a:prstGeom>
        </p:spPr>
      </p:pic>
      <p:pic>
        <p:nvPicPr>
          <p:cNvPr id="9" name="Рисунок 8" descr="scale-model-molec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643314"/>
            <a:ext cx="2214578" cy="2214578"/>
          </a:xfrm>
          <a:prstGeom prst="rect">
            <a:avLst/>
          </a:prstGeom>
        </p:spPr>
      </p:pic>
      <p:pic>
        <p:nvPicPr>
          <p:cNvPr id="10" name="Рисунок 9" descr="abstract-molecular-structure-glass-material-isolated-white-background-d-render-abstract-molecular-structure-1023865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3857628"/>
            <a:ext cx="2071702" cy="1553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 этап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>Моделирование взаимодействий двух веществ, переход из одного состояния в другое.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На данном этапе дети моделируют объекты и явления, состоящие из сочетания разнообразных человечков: вода в аквариуме, чашка на блюдце и т.д.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1031_155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65746" y="-351455"/>
            <a:ext cx="3394472" cy="4525963"/>
          </a:xfrm>
        </p:spPr>
      </p:pic>
      <p:pic>
        <p:nvPicPr>
          <p:cNvPr id="5" name="Рисунок 4" descr="IMG_20211031_155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76804" y="-595313"/>
            <a:ext cx="3571882" cy="4762509"/>
          </a:xfrm>
          <a:prstGeom prst="rect">
            <a:avLst/>
          </a:prstGeom>
        </p:spPr>
      </p:pic>
      <p:pic>
        <p:nvPicPr>
          <p:cNvPr id="6" name="Рисунок 5" descr="IMG_20211031_155422.jpg"/>
          <p:cNvPicPr>
            <a:picLocks noChangeAspect="1"/>
          </p:cNvPicPr>
          <p:nvPr/>
        </p:nvPicPr>
        <p:blipFill>
          <a:blip r:embed="rId4" cstate="print"/>
          <a:srcRect l="2343" t="15625" r="5468" b="4166"/>
          <a:stretch>
            <a:fillRect/>
          </a:stretch>
        </p:blipFill>
        <p:spPr>
          <a:xfrm rot="10800000">
            <a:off x="0" y="3714752"/>
            <a:ext cx="4357718" cy="2843596"/>
          </a:xfrm>
          <a:prstGeom prst="rect">
            <a:avLst/>
          </a:prstGeom>
        </p:spPr>
      </p:pic>
      <p:pic>
        <p:nvPicPr>
          <p:cNvPr id="7" name="Рисунок 6" descr="IMG_20211031_155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143372" cy="31075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3071810"/>
            <a:ext cx="3143272" cy="771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Схема «Мяч» снаружи твердый, внутри газообразный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5008" y="3214686"/>
            <a:ext cx="2500330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Схема «Стакан» снаружи твердый, внутри жидкие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5786454"/>
            <a:ext cx="3714776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Схема «Газированный напиток». </a:t>
            </a:r>
            <a:r>
              <a:rPr lang="ru-RU" dirty="0" err="1" smtClean="0"/>
              <a:t>Снаруж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857892"/>
            <a:ext cx="3929090" cy="785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Схема «Туалетная вода» Снаружи твердые, внутри жидкие, при разбрызгивании газообразные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«Как это бывает?»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Цель: Закреплять знания о трех агрегатных состояниях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вешества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(твердое, жидкое, газообразное); закреплять умение считывать схемы перехода вещества из одного агрегатного состояния в другое; учить схематически изображать протекание явления неживой природы.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игре предусмотрены: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 изображением природных явлений – 15 шт.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 изображением схемы изменения агрегатного состояния вещества под взаимодействием тепла или холода.-15 шт.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Правила игры: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 изображением явлений природы разделить между тремя- пятью участниками.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-схемы выложить в центре стола изображением вверх. Игроки подбирают к явлению природы схему изменения агрегатного состояния вещества и рассказывают о процессе изменения.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Например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изображен тающий снеговик, игроку необходимо из набора выложенных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выбрать один с изображением схемы «твердое состояние вещества переходит в жидкое по воздействием тепла»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Выигрывает тот, кто первым соберет свои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55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1031_16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330_144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58312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i="1" u="sng" dirty="0" smtClean="0">
                <a:latin typeface="Times New Roman" pitchFamily="18" charset="0"/>
                <a:cs typeface="Times New Roman" pitchFamily="18" charset="0"/>
              </a:rPr>
              <a:t>Моделирование сложных взаимодействий и состояния окружающих предметов.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На третьем этапе можно рассматривать объекты и явления не только в статике, но и в движении: льющаяся из крана вода, кипящий чайник. Это необходимо для того, чтобы плавно подвести детей к умению схематизировать взаимодействие, неизбежно возникающее между системами.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5932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Надеюсь информация была полезна.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Метод позволяет лучше понять физические процессы и явления, происходящие на 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микроуровне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.   </a:t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Метод маленьких человечков состоит в том, что все молекулы изображаются в виде человечков, которые различаются по агрегатному состоянию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5" name="Содержимое 4" descr="hello_html_m2032381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biLevel thresh="50000"/>
          </a:blip>
          <a:stretch>
            <a:fillRect/>
          </a:stretch>
        </p:blipFill>
        <p:spPr>
          <a:xfrm>
            <a:off x="642910" y="3857628"/>
            <a:ext cx="8066074" cy="22529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274638"/>
            <a:ext cx="7372376" cy="15112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Молекулы твердых веществ, выглядят как человечки крепко взявшиеся за руки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152" t="9170" r="82179" b="10961"/>
          <a:stretch>
            <a:fillRect/>
          </a:stretch>
        </p:blipFill>
        <p:spPr>
          <a:xfrm>
            <a:off x="4572000" y="1928802"/>
            <a:ext cx="785818" cy="2286016"/>
          </a:xfrm>
          <a:prstGeom prst="rect">
            <a:avLst/>
          </a:prstGeom>
        </p:spPr>
      </p:pic>
      <p:pic>
        <p:nvPicPr>
          <p:cNvPr id="14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849" t="9170" r="82179" b="10961"/>
          <a:stretch>
            <a:fillRect/>
          </a:stretch>
        </p:blipFill>
        <p:spPr>
          <a:xfrm>
            <a:off x="3929058" y="1928802"/>
            <a:ext cx="714380" cy="2286016"/>
          </a:xfrm>
          <a:prstGeom prst="rect">
            <a:avLst/>
          </a:prstGeom>
        </p:spPr>
      </p:pic>
      <p:pic>
        <p:nvPicPr>
          <p:cNvPr id="15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8758" t="9170" r="82179" b="10961"/>
          <a:stretch>
            <a:fillRect/>
          </a:stretch>
        </p:blipFill>
        <p:spPr>
          <a:xfrm>
            <a:off x="3071802" y="1857364"/>
            <a:ext cx="928694" cy="2286016"/>
          </a:xfrm>
          <a:prstGeom prst="rect">
            <a:avLst/>
          </a:prstGeom>
        </p:spPr>
      </p:pic>
      <p:pic>
        <p:nvPicPr>
          <p:cNvPr id="16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152" t="9170" r="80088" b="10961"/>
          <a:stretch>
            <a:fillRect/>
          </a:stretch>
        </p:blipFill>
        <p:spPr>
          <a:xfrm>
            <a:off x="5143504" y="3857628"/>
            <a:ext cx="1000132" cy="2286016"/>
          </a:xfrm>
          <a:prstGeom prst="rect">
            <a:avLst/>
          </a:prstGeom>
        </p:spPr>
      </p:pic>
      <p:pic>
        <p:nvPicPr>
          <p:cNvPr id="17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8758" t="9170" r="82179" b="10961"/>
          <a:stretch>
            <a:fillRect/>
          </a:stretch>
        </p:blipFill>
        <p:spPr>
          <a:xfrm>
            <a:off x="3000364" y="3857628"/>
            <a:ext cx="928694" cy="2286016"/>
          </a:xfrm>
          <a:prstGeom prst="rect">
            <a:avLst/>
          </a:prstGeom>
        </p:spPr>
      </p:pic>
      <p:pic>
        <p:nvPicPr>
          <p:cNvPr id="18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849" t="9170" r="82179" b="10961"/>
          <a:stretch>
            <a:fillRect/>
          </a:stretch>
        </p:blipFill>
        <p:spPr>
          <a:xfrm>
            <a:off x="3857620" y="3929066"/>
            <a:ext cx="714380" cy="2286016"/>
          </a:xfrm>
          <a:prstGeom prst="rect">
            <a:avLst/>
          </a:prstGeom>
        </p:spPr>
      </p:pic>
      <p:pic>
        <p:nvPicPr>
          <p:cNvPr id="19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152" t="9170" r="80088" b="10961"/>
          <a:stretch>
            <a:fillRect/>
          </a:stretch>
        </p:blipFill>
        <p:spPr>
          <a:xfrm>
            <a:off x="5214942" y="1928802"/>
            <a:ext cx="1000132" cy="2286016"/>
          </a:xfrm>
          <a:prstGeom prst="rect">
            <a:avLst/>
          </a:prstGeom>
        </p:spPr>
      </p:pic>
      <p:pic>
        <p:nvPicPr>
          <p:cNvPr id="20" name="Содержимое 4" descr="hello_html_m20323812.jpg"/>
          <p:cNvPicPr>
            <a:picLocks noChangeAspect="1"/>
          </p:cNvPicPr>
          <p:nvPr/>
        </p:nvPicPr>
        <p:blipFill>
          <a:blip r:embed="rId2" cstate="print"/>
          <a:srcRect l="10849" t="9170" r="82179" b="10961"/>
          <a:stretch>
            <a:fillRect/>
          </a:stretch>
        </p:blipFill>
        <p:spPr>
          <a:xfrm>
            <a:off x="4500562" y="3857628"/>
            <a:ext cx="714380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Молекулы жидкостей выглядят, как человечки, которые стоят близко, но за руки не держатся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1928794" y="1928802"/>
            <a:ext cx="1643074" cy="2190765"/>
          </a:xfrm>
          <a:prstGeom prst="rect">
            <a:avLst/>
          </a:prstGeom>
        </p:spPr>
      </p:pic>
      <p:pic>
        <p:nvPicPr>
          <p:cNvPr id="9" name="Рисунок 8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3571868" y="1857364"/>
            <a:ext cx="1643074" cy="2190765"/>
          </a:xfrm>
          <a:prstGeom prst="rect">
            <a:avLst/>
          </a:prstGeom>
        </p:spPr>
      </p:pic>
      <p:pic>
        <p:nvPicPr>
          <p:cNvPr id="10" name="Рисунок 9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5357818" y="1857364"/>
            <a:ext cx="1643074" cy="2190765"/>
          </a:xfrm>
          <a:prstGeom prst="rect">
            <a:avLst/>
          </a:prstGeom>
        </p:spPr>
      </p:pic>
      <p:pic>
        <p:nvPicPr>
          <p:cNvPr id="11" name="Рисунок 10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2000232" y="4214818"/>
            <a:ext cx="1643074" cy="2190765"/>
          </a:xfrm>
          <a:prstGeom prst="rect">
            <a:avLst/>
          </a:prstGeom>
        </p:spPr>
      </p:pic>
      <p:pic>
        <p:nvPicPr>
          <p:cNvPr id="12" name="Рисунок 11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3500430" y="4286256"/>
            <a:ext cx="1643074" cy="2190765"/>
          </a:xfrm>
          <a:prstGeom prst="rect">
            <a:avLst/>
          </a:prstGeom>
        </p:spPr>
      </p:pic>
      <p:pic>
        <p:nvPicPr>
          <p:cNvPr id="13" name="Рисунок 12" descr="hello_html_m20323812.jpg"/>
          <p:cNvPicPr>
            <a:picLocks noChangeAspect="1"/>
          </p:cNvPicPr>
          <p:nvPr/>
        </p:nvPicPr>
        <p:blipFill>
          <a:blip r:embed="rId2" cstate="print"/>
          <a:srcRect l="41300" t="11538" r="42586" b="11538"/>
          <a:stretch>
            <a:fillRect/>
          </a:stretch>
        </p:blipFill>
        <p:spPr>
          <a:xfrm>
            <a:off x="5286380" y="4214818"/>
            <a:ext cx="1643074" cy="219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274638"/>
            <a:ext cx="835821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Молекулы газов выглядят, как   человечки, которые  находятся далеко друг от друга, и не  держатся за руки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1285852" y="1928802"/>
            <a:ext cx="1857388" cy="2294420"/>
          </a:xfrm>
          <a:prstGeom prst="rect">
            <a:avLst/>
          </a:prstGeom>
        </p:spPr>
      </p:pic>
      <p:pic>
        <p:nvPicPr>
          <p:cNvPr id="4" name="Рисунок 3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0" y="3714752"/>
            <a:ext cx="1857388" cy="2294420"/>
          </a:xfrm>
          <a:prstGeom prst="rect">
            <a:avLst/>
          </a:prstGeom>
        </p:spPr>
      </p:pic>
      <p:pic>
        <p:nvPicPr>
          <p:cNvPr id="6" name="Рисунок 5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3000364" y="4563580"/>
            <a:ext cx="1857388" cy="2294420"/>
          </a:xfrm>
          <a:prstGeom prst="rect">
            <a:avLst/>
          </a:prstGeom>
        </p:spPr>
      </p:pic>
      <p:pic>
        <p:nvPicPr>
          <p:cNvPr id="7" name="Рисунок 6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3643306" y="1785926"/>
            <a:ext cx="1857388" cy="2294420"/>
          </a:xfrm>
          <a:prstGeom prst="rect">
            <a:avLst/>
          </a:prstGeom>
        </p:spPr>
      </p:pic>
      <p:pic>
        <p:nvPicPr>
          <p:cNvPr id="8" name="Рисунок 7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7286612" y="4143380"/>
            <a:ext cx="1857388" cy="2294420"/>
          </a:xfrm>
          <a:prstGeom prst="rect">
            <a:avLst/>
          </a:prstGeom>
        </p:spPr>
      </p:pic>
      <p:pic>
        <p:nvPicPr>
          <p:cNvPr id="9" name="Рисунок 8" descr="hello_html_m20323812.jpg"/>
          <p:cNvPicPr>
            <a:picLocks noChangeAspect="1"/>
          </p:cNvPicPr>
          <p:nvPr/>
        </p:nvPicPr>
        <p:blipFill>
          <a:blip r:embed="rId2" cstate="print"/>
          <a:srcRect l="76751" t="7692" r="4987" b="11538"/>
          <a:stretch>
            <a:fillRect/>
          </a:stretch>
        </p:blipFill>
        <p:spPr>
          <a:xfrm>
            <a:off x="5786446" y="2857496"/>
            <a:ext cx="1857388" cy="229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6476ab7c86f53da36033a104301f3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136805"/>
            <a:ext cx="6286544" cy="472119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технологии ТРИЗ есть такой метод творческого поиска-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синектика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, или еще называют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эмпатия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разработаннная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У. Гордоном,  когда ребенок представляет  себя объектом или деталью чего- либо и выполняет действия этого объекта.  ММЧ позволяет ребенку перевоплотиться и поиграть в жидких, твердых газообразных человечков, решая тем самым задачу, поставленную педагогом или обстоятельствами окружающей действительности.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429520" y="1600201"/>
            <a:ext cx="1257280" cy="75723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00042"/>
            <a:ext cx="71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Метод применяют тогда когда возникают трудности при реализации выбранного принципа разрешения физического противоречия.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ММЧ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для детей дошкольного возраста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Наглядное описание агрегатного состояния вещества, объяснение и моделирование внутреннего строения объектов и взаимодействия между ними.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71538" y="2831238"/>
            <a:ext cx="68580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познавательно-исследовательскую деятельность;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первичные представления детей о явлениях и процессах, происходящих в неживой природе;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умение устанавливать причинно-следственные связи между природными явлениями;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воображение и творческую активност</a:t>
            </a: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умение моделировать объекты и явления неживой природы.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906</Words>
  <Application>Microsoft Office PowerPoint</Application>
  <PresentationFormat>Экран (4:3)</PresentationFormat>
  <Paragraphs>61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Развивающие игры ТРИЗ «Методика маленьких человечков»</vt:lpstr>
      <vt:lpstr>Метод маленьких человечков был разработан Генрихом Сауловечем  Альтшуллером- писателем- фантастом, изобретателем, основателем  Теории решения изобретательских задач (ТРИЗ)   и Алгоритма решения изобретательских задач (АРИЗ). </vt:lpstr>
      <vt:lpstr>Молекулы         Всё существующее вокруг нас – стол, дерево, лужа, игрушки, состоит из мельчайших частиц, которые можно увидеть только в микроскопом          Железо         Дерево            Стекло</vt:lpstr>
      <vt:lpstr>Метод позволяет лучше понять физические процессы и явления, происходящие на микроуровне.    Метод маленьких человечков состоит в том, что все молекулы изображаются в виде человечков, которые различаются по агрегатному состоянию.</vt:lpstr>
      <vt:lpstr>Молекулы твердых веществ, выглядят как человечки крепко взявшиеся за руки</vt:lpstr>
      <vt:lpstr>Молекулы жидкостей выглядят, как человечки, которые стоят близко, но за руки не держатся</vt:lpstr>
      <vt:lpstr>      Молекулы газов выглядят, как   человечки, которые  находятся далеко друг от друга, и не  держатся за руки</vt:lpstr>
      <vt:lpstr>В технологии ТРИЗ есть такой метод творческого поиска- синектика, или еще называют эмпатия, разработаннная У. Гордоном,  когда ребенок представляет  себя объектом или деталью чего- либо и выполняет действия этого объекта.  ММЧ позволяет ребенку перевоплотиться и поиграть в жидких, твердых газообразных человечков, решая тем самым задачу, поставленную педагогом или обстоятельствами окружающей действительности. </vt:lpstr>
      <vt:lpstr>Слайд 9</vt:lpstr>
      <vt:lpstr>С чего же начать знакомство с Методом  Маленьких  Человечков? </vt:lpstr>
      <vt:lpstr>Сказка про маленьких человечков</vt:lpstr>
      <vt:lpstr>Слайд 12</vt:lpstr>
      <vt:lpstr>Слайд 13</vt:lpstr>
      <vt:lpstr>Слайд 14</vt:lpstr>
      <vt:lpstr>Слайд 15</vt:lpstr>
      <vt:lpstr>Слайд 16</vt:lpstr>
      <vt:lpstr>Слайд 17</vt:lpstr>
      <vt:lpstr>„Что это с нами случилось,- удивились человечки, мы стали деревом, металлом, стеклом и камнем?»</vt:lpstr>
      <vt:lpstr>Слайд 19</vt:lpstr>
      <vt:lpstr>Слайд 20</vt:lpstr>
      <vt:lpstr>„Значит, если мы будем крепко держаться за руки, то будем твердыми веществами, а если будем просто стоять рядом, то будем жидкостями",- сказали человечки. </vt:lpstr>
      <vt:lpstr>А самые непослушные человечки не хотели держаться за руки и рядом стоять не хотели. Они стали бегать, прыгать, кувыркаться и превратились в воздух, дым над костром и в запах маминых духов. </vt:lpstr>
      <vt:lpstr>Слайд 23</vt:lpstr>
      <vt:lpstr>Так теперь и живут маленькие человечки !</vt:lpstr>
      <vt:lpstr>Первое: Построение с детьми простейших моделей. Сначала педагог вместе с детьми выясняет, что явления и объекты бывают твердыми, жидкими, газообразными, что можно отнести к этим понятиям. Дети учатся обозначать камень, воду в стакане, пар или дым с помощью нескольких маленьких человечков.  </vt:lpstr>
      <vt:lpstr>Для этого подойдет игра «Где живут маленькие человечки?» созданная своими руками. </vt:lpstr>
      <vt:lpstr>Игра «Где живут маленькие человечки?» (Настольная игра для детей от 5 лет)</vt:lpstr>
      <vt:lpstr>Слайд 28</vt:lpstr>
      <vt:lpstr>Слайд 29</vt:lpstr>
      <vt:lpstr>2 этап – Моделирование взаимодействий двух веществ, переход из одного состояния в другое. На данном этапе дети моделируют объекты и явления, состоящие из сочетания разнообразных человечков: вода в аквариуме, чашка на блюдце и т.д. </vt:lpstr>
      <vt:lpstr>Слайд 31</vt:lpstr>
      <vt:lpstr>Игра «Как это бывает?»</vt:lpstr>
      <vt:lpstr>Слайд 33</vt:lpstr>
      <vt:lpstr>Слайд 34</vt:lpstr>
      <vt:lpstr>Слайд 35</vt:lpstr>
      <vt:lpstr>3 этап – Моделирование сложных взаимодействий и состояния окружающих предметов. На третьем этапе можно рассматривать объекты и явления не только в статике, но и в движении: льющаяся из крана вода, кипящий чайник. Это необходимо для того, чтобы плавно подвести детей к умению схематизировать взаимодействие, неизбежно возникающее между системами. </vt:lpstr>
      <vt:lpstr>Спасибо за внимание! Надеюсь информация была полезна.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01</cp:lastModifiedBy>
  <cp:revision>44</cp:revision>
  <dcterms:created xsi:type="dcterms:W3CDTF">2021-10-27T13:47:49Z</dcterms:created>
  <dcterms:modified xsi:type="dcterms:W3CDTF">2025-02-10T12:43:31Z</dcterms:modified>
</cp:coreProperties>
</file>