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1.bin" ContentType="application/vnd.openxmlformats-officedocument.oleObject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</p:sldMasterIdLst>
  <p:notesMasterIdLst>
    <p:notesMasterId r:id="rId39"/>
  </p:notesMasterIdLst>
  <p:sldIdLst>
    <p:sldId id="344" r:id="rId2"/>
    <p:sldId id="257" r:id="rId3"/>
    <p:sldId id="355" r:id="rId4"/>
    <p:sldId id="261" r:id="rId5"/>
    <p:sldId id="296" r:id="rId6"/>
    <p:sldId id="298" r:id="rId7"/>
    <p:sldId id="302" r:id="rId8"/>
    <p:sldId id="347" r:id="rId9"/>
    <p:sldId id="348" r:id="rId10"/>
    <p:sldId id="305" r:id="rId11"/>
    <p:sldId id="349" r:id="rId12"/>
    <p:sldId id="351" r:id="rId13"/>
    <p:sldId id="350" r:id="rId14"/>
    <p:sldId id="352" r:id="rId15"/>
    <p:sldId id="327" r:id="rId16"/>
    <p:sldId id="330" r:id="rId17"/>
    <p:sldId id="329" r:id="rId18"/>
    <p:sldId id="301" r:id="rId19"/>
    <p:sldId id="337" r:id="rId20"/>
    <p:sldId id="332" r:id="rId21"/>
    <p:sldId id="333" r:id="rId22"/>
    <p:sldId id="334" r:id="rId23"/>
    <p:sldId id="335" r:id="rId24"/>
    <p:sldId id="336" r:id="rId25"/>
    <p:sldId id="321" r:id="rId26"/>
    <p:sldId id="297" r:id="rId27"/>
    <p:sldId id="299" r:id="rId28"/>
    <p:sldId id="338" r:id="rId29"/>
    <p:sldId id="340" r:id="rId30"/>
    <p:sldId id="314" r:id="rId31"/>
    <p:sldId id="341" r:id="rId32"/>
    <p:sldId id="317" r:id="rId33"/>
    <p:sldId id="342" r:id="rId34"/>
    <p:sldId id="343" r:id="rId35"/>
    <p:sldId id="339" r:id="rId36"/>
    <p:sldId id="294" r:id="rId37"/>
    <p:sldId id="310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1804"/>
    <a:srgbClr val="53D2FF"/>
    <a:srgbClr val="CC0099"/>
    <a:srgbClr val="660066"/>
    <a:srgbClr val="FF66FF"/>
    <a:srgbClr val="FFFF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14" autoAdjust="0"/>
    <p:restoredTop sz="88220" autoAdjust="0"/>
  </p:normalViewPr>
  <p:slideViewPr>
    <p:cSldViewPr>
      <p:cViewPr varScale="1">
        <p:scale>
          <a:sx n="91" d="100"/>
          <a:sy n="91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06/relationships/legacyDocTextInfo" Target="legacyDocTextInfo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1.bin"/><Relationship Id="rId2" Type="http://schemas.microsoft.com/office/2006/relationships/legacyDiagramText" Target="legacyDiagramText10.bin"/><Relationship Id="rId1" Type="http://schemas.microsoft.com/office/2006/relationships/legacyDiagramText" Target="legacyDiagramText9.bin"/><Relationship Id="rId4" Type="http://schemas.microsoft.com/office/2006/relationships/legacyDiagramText" Target="legacyDiagramText12.bin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B39553-466F-4E08-A8FD-A983DD96A266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9BBAAD-733C-455E-A4EE-A9A55D44F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6FF61-EF64-47DF-BC73-B05DFE89E1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D369-27D0-4768-8BDF-CF9D0E7CB915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3CA33-D484-4659-BC87-58AA4F573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8A371-8472-4D18-A978-F2C6532E84C8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6E15-3DE4-4AE8-AEC1-E857BFCAD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6A11B-C30F-4274-B37F-699281F2D362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C42BB-5D4D-41BC-AE76-060E29A23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03B8-DA33-42ED-AFBA-E848A9011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6DB2-F7E3-4DF4-B4C4-AD7C5449EDAF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4CED-F781-4E98-BF7C-D1D4DCF10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81BAB-449F-40C0-B3EA-2CA4DF653A08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1223-3D48-4EA9-9309-FC7A4FBC7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1010-217B-48D4-B638-6221354943F6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CB53F-3851-4444-B5D3-D997DE3AA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E551B-8F9A-4126-A33D-5AAB35BF1DAD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74EAE-B03C-49C1-AF99-E21BD49ECC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F8B5-DA08-450A-9C8F-BB9CBCBAA656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DBB5F-0CCC-4948-98D1-A187B6DE5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BEB-4FAF-4D9D-B264-846854F75229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E583-4B35-44CE-B981-F3D00D65A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3385-2561-48F5-A448-7C86993C97E7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236B5-6CA8-4D94-BEE3-229E09E9D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65C7B-D008-41EA-9727-6657B35F1610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EE48-F883-4F50-8570-F86762A46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88C3F2-1AA7-4A3A-9E0C-F42669588C22}" type="datetimeFigureOut">
              <a:rPr lang="ru-RU"/>
              <a:pPr>
                <a:defRPr/>
              </a:pPr>
              <a:t>20.03.2013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D4656E-8361-4BCF-B2D0-1835D6C86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25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 noGrp="1"/>
          </p:cNvSpPr>
          <p:nvPr>
            <p:ph type="body" sz="half" idx="1"/>
          </p:nvPr>
        </p:nvSpPr>
        <p:spPr>
          <a:xfrm>
            <a:off x="468313" y="1052513"/>
            <a:ext cx="4038600" cy="52562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0000FF"/>
                </a:solidFill>
              </a:rPr>
              <a:t>    Воспитатель МБДОУ «Детский сад № 1 «Теремок» общеразвивающего вида с приоритетным осуществлением деятельности по познавательно-речевому развитию детей города Алатыря Чувашской Республики                        </a:t>
            </a: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0000FF"/>
                </a:solidFill>
              </a:rPr>
              <a:t>              Грачёва</a:t>
            </a: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0000FF"/>
                </a:solidFill>
              </a:rPr>
              <a:t> Любовь  Александровна</a:t>
            </a:r>
          </a:p>
        </p:txBody>
      </p:sp>
      <p:pic>
        <p:nvPicPr>
          <p:cNvPr id="15362" name="Picture 4" descr="Image000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lum contrast="12000"/>
          </a:blip>
          <a:srcRect l="28575" t="27953" r="23813" b="21890"/>
          <a:stretch>
            <a:fillRect/>
          </a:stretch>
        </p:blipFill>
        <p:spPr>
          <a:xfrm>
            <a:off x="4932363" y="981075"/>
            <a:ext cx="3673475" cy="51117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80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Что было до…</a:t>
            </a:r>
          </a:p>
        </p:txBody>
      </p:sp>
      <p:pic>
        <p:nvPicPr>
          <p:cNvPr id="153602" name="Picture 8" descr="Изображение 893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4716463" y="1484313"/>
            <a:ext cx="404177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4" descr="Изображение 1259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68313" y="1412875"/>
            <a:ext cx="39512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 bwMode="auto">
          <a:xfrm>
            <a:off x="415925" y="341313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370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Знакомство с русским костюмом, народной игрушкой</a:t>
            </a:r>
          </a:p>
        </p:txBody>
      </p:sp>
      <p:pic>
        <p:nvPicPr>
          <p:cNvPr id="149506" name="Picture 5" descr="Изображение 12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716463" y="1412875"/>
            <a:ext cx="4116387" cy="3240088"/>
          </a:xfrm>
        </p:spPr>
      </p:pic>
      <p:pic>
        <p:nvPicPr>
          <p:cNvPr id="149507" name="Picture 7" descr="Изображение 1276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179388" y="3141663"/>
            <a:ext cx="449103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title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Изучаем убранство русской избы</a:t>
            </a:r>
          </a:p>
        </p:txBody>
      </p:sp>
      <p:pic>
        <p:nvPicPr>
          <p:cNvPr id="150530" name="Picture 4" descr="Изображение 126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6000" contrast="18000"/>
          </a:blip>
          <a:srcRect l="-4381" t="11328"/>
          <a:stretch>
            <a:fillRect/>
          </a:stretch>
        </p:blipFill>
        <p:spPr>
          <a:xfrm>
            <a:off x="827088" y="1700213"/>
            <a:ext cx="7272337" cy="45370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Знакомство с бытом русского народа</a:t>
            </a:r>
          </a:p>
        </p:txBody>
      </p:sp>
      <p:pic>
        <p:nvPicPr>
          <p:cNvPr id="151554" name="Содержимое 5" descr="S6001407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>
          <a:xfrm>
            <a:off x="1431925" y="1600200"/>
            <a:ext cx="6278563" cy="4708525"/>
          </a:xfrm>
          <a:ln w="76200">
            <a:solidFill>
              <a:srgbClr val="375BB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480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В гостях у домовёнка Кузи</a:t>
            </a:r>
          </a:p>
        </p:txBody>
      </p:sp>
      <p:pic>
        <p:nvPicPr>
          <p:cNvPr id="152578" name="Picture 4" descr="Изображение 17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2000"/>
          </a:blip>
          <a:srcRect t="16824"/>
          <a:stretch>
            <a:fillRect/>
          </a:stretch>
        </p:blipFill>
        <p:spPr>
          <a:xfrm>
            <a:off x="1331913" y="1557338"/>
            <a:ext cx="6624637" cy="4679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3076" y="265112"/>
            <a:ext cx="8229599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b="0" smtClean="0">
                <a:ln>
                  <a:noFill/>
                </a:ln>
                <a:solidFill>
                  <a:srgbClr val="C00000"/>
                </a:solidFill>
                <a:effectLst/>
                <a:cs typeface="Times New Roman" pitchFamily="18" charset="0"/>
              </a:rPr>
              <a:t>Взаимодействие с родителями</a:t>
            </a:r>
          </a:p>
        </p:txBody>
      </p:sp>
      <p:sp>
        <p:nvSpPr>
          <p:cNvPr id="15462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i="1" smtClean="0">
                <a:solidFill>
                  <a:schemeClr val="bg1"/>
                </a:solidFill>
                <a:cs typeface="Times New Roman" pitchFamily="18" charset="0"/>
              </a:rPr>
              <a:t>Реализация программы «Приобщение детей к истокам русской народной культуры» О.Л. Князевой, М.Д. Маханевой в полной мере стала возможна при тесном взаимодействии детского сада и семьи. Обе стороны при этом направляли свои усилия на познание возможностей развития каждого ребенка, создания благоприятных условий. Совместные мероприятия способствовали установлению доверительных отношений с родителями, что оказывало положительное влияние на состояние педагогического процесса. </a:t>
            </a:r>
            <a:br>
              <a:rPr lang="ru-RU" sz="2400" b="1" i="1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sz="2400" b="1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chemeClr val="bg1"/>
                </a:solidFill>
                <a:cs typeface="Times New Roman" pitchFamily="18" charset="0"/>
              </a:rPr>
            </a:br>
            <a:endParaRPr lang="ru-RU" sz="2400" b="1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4"/>
          <p:cNvSpPr>
            <a:spLocks noChangeArrowheads="1"/>
          </p:cNvSpPr>
          <p:nvPr/>
        </p:nvSpPr>
        <p:spPr bwMode="auto">
          <a:xfrm>
            <a:off x="127000" y="620713"/>
            <a:ext cx="889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  <a:latin typeface="Monotype Corsiva" pitchFamily="66" charset="0"/>
              </a:rPr>
              <a:t>Содержание работы с родителями</a:t>
            </a:r>
          </a:p>
        </p:txBody>
      </p:sp>
      <p:graphicFrame>
        <p:nvGraphicFramePr>
          <p:cNvPr id="81975" name="Group 55"/>
          <p:cNvGraphicFramePr>
            <a:graphicFrameLocks noGrp="1"/>
          </p:cNvGraphicFramePr>
          <p:nvPr/>
        </p:nvGraphicFramePr>
        <p:xfrm>
          <a:off x="457200" y="1916113"/>
          <a:ext cx="8229600" cy="4547235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54038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какой целью используется эта форма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проведения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1254125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Информационно- аналитические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Выявление интересов, потребностей, запросов родителей, уровня их педагогической грамотности.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срезов и опросов.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  <a:tr h="2657475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Досуговые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Установление эмоционального контакта между педагогами, родителями, детьми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Совместные досуги, праздники, развлечения, участие родителей и детей в конкурсах и выставках изделий народного рукоделия, игрушек, открыток. Привлечение к изготовлению атрибутов к играм и элементов русского народного костюма.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5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07" name="Group 35"/>
          <p:cNvGraphicFramePr>
            <a:graphicFrameLocks noGrp="1"/>
          </p:cNvGraphicFramePr>
          <p:nvPr/>
        </p:nvGraphicFramePr>
        <p:xfrm>
          <a:off x="277813" y="455613"/>
          <a:ext cx="8589962" cy="5948363"/>
        </p:xfrm>
        <a:graphic>
          <a:graphicData uri="http://schemas.openxmlformats.org/drawingml/2006/table">
            <a:tbl>
              <a:tblPr/>
              <a:tblGrid>
                <a:gridCol w="2663825"/>
                <a:gridCol w="2736850"/>
                <a:gridCol w="3189287"/>
              </a:tblGrid>
              <a:tr h="2836863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Познавательные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Ознакомление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родителей с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русской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народной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культурой, обрядами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русского народа.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у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родителей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практических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навыков.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родительского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собрания по теме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«Народное творчество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жизни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ребенка», консультации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нетрадиционной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форме, педагогическая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гостиная, игры с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фольклорным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содержанием,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тематическая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библиотека для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родителей, папки-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передвижки.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111500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Наглядно -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информационные: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информационно-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ознакомительные;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информационно-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просветительские.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Ознакомление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родителей с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работой в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группе, с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преподнесением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материала в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зависимости от возраста детей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открытых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просмотров занятий и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других видов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деятельности.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День открытых дверей.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555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Выпуск газет, обновление материалов в родительском уголке, организация мини -библиотеки по народному творчеству. Создание альбома изобразительного творчества «Уголок России».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  <a:ln w="19050"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ru-RU" sz="3600" b="1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FF0000"/>
                </a:solidFill>
                <a:latin typeface="Monotype Corsiva" pitchFamily="66" charset="0"/>
              </a:rPr>
              <a:t>Взаимодействие с педагогами детского сада</a:t>
            </a:r>
          </a:p>
        </p:txBody>
      </p:sp>
      <p:graphicFrame>
        <p:nvGraphicFramePr>
          <p:cNvPr id="22531" name="Organization Chart 3"/>
          <p:cNvGraphicFramePr>
            <a:graphicFrameLocks/>
          </p:cNvGraphicFramePr>
          <p:nvPr/>
        </p:nvGraphicFramePr>
        <p:xfrm>
          <a:off x="611188" y="1628775"/>
          <a:ext cx="7705725" cy="4392613"/>
        </p:xfrm>
        <a:graphic>
          <a:graphicData uri="http://schemas.openxmlformats.org/drawingml/2006/compatibility">
            <com:legacyDrawing xmlns:com="http://schemas.openxmlformats.org/drawingml/2006/compatibility" spid="_x0000_s2253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 animBg="1"/>
      <p:bldDgm spid="225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660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Результаты работы</a:t>
            </a:r>
          </a:p>
        </p:txBody>
      </p:sp>
      <p:sp>
        <p:nvSpPr>
          <p:cNvPr id="159746" name="Rectangle 5"/>
          <p:cNvSpPr>
            <a:spLocks noGrp="1"/>
          </p:cNvSpPr>
          <p:nvPr>
            <p:ph type="subTitle" idx="4294967295"/>
          </p:nvPr>
        </p:nvSpPr>
        <p:spPr>
          <a:xfrm flipV="1">
            <a:off x="1371600" y="7173913"/>
            <a:ext cx="6400800" cy="142875"/>
          </a:xfrm>
        </p:spPr>
        <p:txBody>
          <a:bodyPr/>
          <a:lstStyle/>
          <a:p>
            <a:pPr marL="136525" indent="0" algn="ctr">
              <a:lnSpc>
                <a:spcPct val="80000"/>
              </a:lnSpc>
              <a:buFont typeface="Wingdings 2" pitchFamily="18" charset="2"/>
              <a:buNone/>
            </a:pPr>
            <a:endParaRPr lang="ru-RU" sz="800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3886200" y="649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Times New Roman" pitchFamily="18" charset="0"/>
            </a:endParaRPr>
          </a:p>
        </p:txBody>
      </p:sp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3995738" y="0"/>
            <a:ext cx="49784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sz="2400" b="1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D61804"/>
                </a:solidFill>
                <a:latin typeface="Times New Roman" pitchFamily="18" charset="0"/>
              </a:rPr>
              <a:t>Презентация </a:t>
            </a:r>
            <a:r>
              <a:rPr lang="ru-RU" sz="3600" b="1" dirty="0">
                <a:solidFill>
                  <a:srgbClr val="D61804"/>
                </a:solidFill>
                <a:latin typeface="Times New Roman" pitchFamily="18" charset="0"/>
              </a:rPr>
              <a:t>на тему:</a:t>
            </a: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D61804"/>
                </a:solidFill>
                <a:latin typeface="Times New Roman" pitchFamily="18" charset="0"/>
              </a:rPr>
              <a:t>«Формирование эстетических чувств и нравственных ценностей через приобщение к истокам русской народной </a:t>
            </a: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D61804"/>
                </a:solidFill>
                <a:latin typeface="Times New Roman" pitchFamily="18" charset="0"/>
              </a:rPr>
              <a:t>культуры»</a:t>
            </a:r>
            <a:endParaRPr lang="ru-RU" sz="3600" b="1" dirty="0">
              <a:solidFill>
                <a:srgbClr val="D61804"/>
              </a:solidFill>
              <a:latin typeface="Times New Roman" pitchFamily="18" charset="0"/>
            </a:endParaRPr>
          </a:p>
        </p:txBody>
      </p:sp>
      <p:pic>
        <p:nvPicPr>
          <p:cNvPr id="7182" name="Picture 14" descr="балал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36649" y="556645"/>
            <a:ext cx="3782889" cy="574851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Создание мини-музея в ДОУ</a:t>
            </a:r>
          </a:p>
        </p:txBody>
      </p:sp>
      <p:pic>
        <p:nvPicPr>
          <p:cNvPr id="160770" name="Picture 3" descr="Image019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contrast="12000"/>
          </a:blip>
          <a:srcRect l="18666" t="11885" r="9895" b="19530"/>
          <a:stretch>
            <a:fillRect/>
          </a:stretch>
        </p:blipFill>
        <p:spPr>
          <a:xfrm>
            <a:off x="1243013" y="1600200"/>
            <a:ext cx="6657975" cy="4708525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Создание центра краеведения в группе</a:t>
            </a:r>
          </a:p>
        </p:txBody>
      </p:sp>
      <p:sp>
        <p:nvSpPr>
          <p:cNvPr id="161794" name="Rectangle 8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endParaRPr lang="ru-RU" sz="2400" smtClean="0"/>
          </a:p>
        </p:txBody>
      </p:sp>
      <p:sp>
        <p:nvSpPr>
          <p:cNvPr id="161795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endParaRPr lang="ru-RU" sz="2400" smtClean="0"/>
          </a:p>
        </p:txBody>
      </p:sp>
      <p:pic>
        <p:nvPicPr>
          <p:cNvPr id="161796" name="Picture 2" descr="C:\Documents and Settings\user\Мои документы\фото д.с. новые\Изображение 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484313"/>
            <a:ext cx="3816350" cy="4968875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1797" name="Содержимое 5" descr="Изображение 0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3894137" cy="4968875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Детские проекты</a:t>
            </a:r>
          </a:p>
        </p:txBody>
      </p:sp>
      <p:pic>
        <p:nvPicPr>
          <p:cNvPr id="162820" name="Picture 4" descr="Безымянный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484313"/>
            <a:ext cx="2200275" cy="3148012"/>
          </a:xfrm>
          <a:prstGeom prst="rect">
            <a:avLst/>
          </a:prstGeom>
          <a:noFill/>
        </p:spPr>
      </p:pic>
      <p:pic>
        <p:nvPicPr>
          <p:cNvPr id="162821" name="Picture 5" descr="Безымянный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989138"/>
            <a:ext cx="2427288" cy="3441700"/>
          </a:xfrm>
          <a:prstGeom prst="rect">
            <a:avLst/>
          </a:prstGeom>
          <a:noFill/>
        </p:spPr>
      </p:pic>
      <p:pic>
        <p:nvPicPr>
          <p:cNvPr id="162822" name="Picture 6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0963" y="1412875"/>
            <a:ext cx="2338387" cy="3311525"/>
          </a:xfrm>
          <a:prstGeom prst="rect">
            <a:avLst/>
          </a:prstGeom>
          <a:noFill/>
        </p:spPr>
      </p:pic>
      <p:pic>
        <p:nvPicPr>
          <p:cNvPr id="162823" name="Picture 7" descr="Безымянный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2200275" cy="3148013"/>
          </a:xfrm>
          <a:prstGeom prst="rect">
            <a:avLst/>
          </a:prstGeom>
          <a:noFill/>
        </p:spPr>
      </p:pic>
      <p:pic>
        <p:nvPicPr>
          <p:cNvPr id="162824" name="Picture 8" descr="Безымянный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2781300"/>
            <a:ext cx="2427287" cy="3441700"/>
          </a:xfrm>
          <a:prstGeom prst="rect">
            <a:avLst/>
          </a:prstGeom>
          <a:noFill/>
        </p:spPr>
      </p:pic>
      <p:pic>
        <p:nvPicPr>
          <p:cNvPr id="162825" name="Picture 9" descr="Безымя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420938"/>
            <a:ext cx="2541587" cy="359886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57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2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628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28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30200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Педагогические проекты</a:t>
            </a:r>
          </a:p>
        </p:txBody>
      </p:sp>
      <p:pic>
        <p:nvPicPr>
          <p:cNvPr id="163844" name="Picture 4" descr="Безымянный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41438"/>
            <a:ext cx="3457575" cy="4981575"/>
          </a:xfrm>
          <a:prstGeom prst="rect">
            <a:avLst/>
          </a:prstGeom>
          <a:noFill/>
        </p:spPr>
      </p:pic>
      <p:pic>
        <p:nvPicPr>
          <p:cNvPr id="163845" name="Picture 5" descr="Безымянный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268413"/>
            <a:ext cx="3476625" cy="50101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Модель старинного города - крепости</a:t>
            </a:r>
          </a:p>
        </p:txBody>
      </p:sp>
      <p:pic>
        <p:nvPicPr>
          <p:cNvPr id="164866" name="Picture 4" descr="Изображение 46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1187450" y="1412875"/>
            <a:ext cx="6523038" cy="4891088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Макет русской избы</a:t>
            </a:r>
          </a:p>
        </p:txBody>
      </p:sp>
      <p:sp>
        <p:nvSpPr>
          <p:cNvPr id="1658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5891" name="Picture 4" descr="Изображение 1268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934" t="3792"/>
          <a:stretch>
            <a:fillRect/>
          </a:stretch>
        </p:blipFill>
        <p:spPr bwMode="auto">
          <a:xfrm>
            <a:off x="827088" y="1700213"/>
            <a:ext cx="69135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Содержимое 2"/>
          <p:cNvSpPr>
            <a:spLocks noGrp="1"/>
          </p:cNvSpPr>
          <p:nvPr>
            <p:ph/>
          </p:nvPr>
        </p:nvSpPr>
        <p:spPr>
          <a:xfrm>
            <a:off x="285720" y="214290"/>
            <a:ext cx="8540750" cy="6407908"/>
          </a:xfr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400" b="1" u="sng" dirty="0" smtClean="0">
                <a:solidFill>
                  <a:srgbClr val="FF0000"/>
                </a:solidFill>
                <a:latin typeface="Monotype Corsiva" pitchFamily="66" charset="0"/>
              </a:rPr>
              <a:t>Диагностическая карта детей старшего дошкольного возраста по разделу программы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400" b="1" u="sng" dirty="0" smtClean="0">
                <a:solidFill>
                  <a:srgbClr val="FF0000"/>
                </a:solidFill>
                <a:latin typeface="Monotype Corsiva" pitchFamily="66" charset="0"/>
              </a:rPr>
              <a:t>О.Л. Князевой, М.Д. </a:t>
            </a:r>
            <a:r>
              <a:rPr lang="ru-RU" sz="2400" b="1" u="sng" dirty="0" err="1" smtClean="0">
                <a:solidFill>
                  <a:srgbClr val="FF0000"/>
                </a:solidFill>
                <a:latin typeface="Monotype Corsiva" pitchFamily="66" charset="0"/>
              </a:rPr>
              <a:t>Маханевой</a:t>
            </a:r>
            <a:r>
              <a:rPr lang="ru-RU" sz="2400" b="1" u="sng" dirty="0" smtClean="0">
                <a:solidFill>
                  <a:srgbClr val="FF0000"/>
                </a:solidFill>
                <a:latin typeface="Monotype Corsiva" pitchFamily="66" charset="0"/>
              </a:rPr>
              <a:t> « Приобщение детей к русской народной культуре»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Использование в активной речи </a:t>
            </a:r>
            <a:r>
              <a:rPr lang="ru-RU" sz="1800" b="1" dirty="0" err="1" smtClean="0">
                <a:solidFill>
                  <a:schemeClr val="bg1"/>
                </a:solidFill>
              </a:rPr>
              <a:t>потешек</a:t>
            </a:r>
            <a:r>
              <a:rPr lang="ru-RU" sz="1800" b="1" dirty="0" smtClean="0">
                <a:solidFill>
                  <a:schemeClr val="bg1"/>
                </a:solidFill>
              </a:rPr>
              <a:t>, пословиц и поговорок, считалок, загадок (понимание их смысла, умение объяснить значение пословицы)</a:t>
            </a:r>
            <a:endParaRPr lang="ru-RU" sz="1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Умение играть в русские народные подвижные игры.</a:t>
            </a:r>
          </a:p>
          <a:p>
            <a:pPr eaLnBrk="1" hangingPunct="1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       Знание традиций своей семьи и русского народа.</a:t>
            </a:r>
            <a:endParaRPr lang="ru-RU" sz="1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Знание русских народных сказок, умение узнавать их </a:t>
            </a:r>
            <a:r>
              <a:rPr lang="ru-RU" sz="1800" b="1" dirty="0" err="1" smtClean="0">
                <a:solidFill>
                  <a:schemeClr val="bg1"/>
                </a:solidFill>
              </a:rPr>
              <a:t>песонажей</a:t>
            </a:r>
            <a:r>
              <a:rPr lang="ru-RU" sz="1800" b="1" dirty="0" smtClean="0">
                <a:solidFill>
                  <a:schemeClr val="bg1"/>
                </a:solidFill>
              </a:rPr>
              <a:t>.</a:t>
            </a:r>
            <a:endParaRPr lang="ru-RU" sz="1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Знание народных игрушек, предметов декоративно-прикладного искусства.</a:t>
            </a:r>
            <a:endParaRPr lang="ru-RU" sz="1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Знание предметов народного промысла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Осмысленное и активное участие детей в русских народных праздниках.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bg1"/>
                </a:solidFill>
              </a:rPr>
              <a:t>Бережное отношение к предметам быта, произведениям народного творчества.</a:t>
            </a:r>
          </a:p>
          <a:p>
            <a:pPr eaLnBrk="1" hangingPunct="1">
              <a:buFont typeface="Wingdings" pitchFamily="2" charset="2"/>
              <a:buChar char="v"/>
            </a:pPr>
            <a:endParaRPr lang="ru-RU" sz="1800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endParaRPr lang="ru-RU" sz="1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endParaRPr lang="ru-RU" sz="1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979613" y="404813"/>
            <a:ext cx="5556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+mn-cs"/>
              </a:rPr>
              <a:t>Уровень знаний воспитанников по русской народной культуре</a:t>
            </a:r>
          </a:p>
        </p:txBody>
      </p:sp>
      <p:graphicFrame>
        <p:nvGraphicFramePr>
          <p:cNvPr id="25608" name="Object 8"/>
          <p:cNvGraphicFramePr>
            <a:graphicFrameLocks noChangeAspect="1"/>
          </p:cNvGraphicFramePr>
          <p:nvPr/>
        </p:nvGraphicFramePr>
        <p:xfrm>
          <a:off x="755650" y="1412875"/>
          <a:ext cx="7837488" cy="5224463"/>
        </p:xfrm>
        <a:graphic>
          <a:graphicData uri="http://schemas.openxmlformats.org/presentationml/2006/ole">
            <p:oleObj spid="_x0000_s25608" name="Диаграмма" r:id="rId4" imgW="5715000" imgH="3810000" progId="MSGraph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OleChart spid="256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8" name="Rectangle 6"/>
          <p:cNvSpPr>
            <a:spLocks noGrp="1"/>
          </p:cNvSpPr>
          <p:nvPr>
            <p:ph type="title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/>
            </a:r>
            <a:b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/>
            </a:r>
            <a:b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/>
            </a:r>
            <a:b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/>
            </a:r>
            <a:b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54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Участие детей в русских праздниках и развлечениях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08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Широкая Масленица</a:t>
            </a:r>
          </a:p>
        </p:txBody>
      </p:sp>
      <p:pic>
        <p:nvPicPr>
          <p:cNvPr id="171010" name="Picture 4" descr="Изображение 2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>
          <a:xfrm>
            <a:off x="971550" y="1341438"/>
            <a:ext cx="6985000" cy="4967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69925" indent="-533400" eaLnBrk="1" hangingPunct="1"/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Проблема национального и духовного возрождения России в настоящее время тесно связана с развитием образования, с необходимостью изучения и осмысления огромного опыта истории и культуры разных народов. Во все времена усвоение социального опыта своих предков оказывало особое влияние на человека , преобразовывало его внутренний мир, поэтому особенно важно начинать воспитание  эмоционально-ценностного  отношения ребёнка к традиционной культуре своего народа и её освоение с малых лет.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-458788"/>
            <a:ext cx="8229600" cy="714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72034" name="Picture 4" descr="Изображение 226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755650" y="620713"/>
            <a:ext cx="7488238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141288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370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Развлечение «Русская ярмарка»</a:t>
            </a:r>
            <a:r>
              <a:rPr lang="ru-RU" sz="3700" b="0" smtClean="0">
                <a:ln>
                  <a:noFill/>
                </a:ln>
                <a:solidFill>
                  <a:srgbClr val="FF0000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rgbClr val="FF0000"/>
                </a:solidFill>
                <a:effectLst/>
              </a:rPr>
            </a:br>
            <a:endParaRPr lang="ru-RU" sz="3700" b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73058" name="Picture 4" descr="Изображение 428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1042988" y="1268413"/>
            <a:ext cx="6985000" cy="5040312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850" y="-1684338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4082" name="Rectangle 3"/>
          <p:cNvSpPr>
            <a:spLocks noGrp="1"/>
          </p:cNvSpPr>
          <p:nvPr>
            <p:ph type="body" idx="4294967295"/>
          </p:nvPr>
        </p:nvSpPr>
        <p:spPr>
          <a:xfrm flipV="1">
            <a:off x="250825" y="-1611313"/>
            <a:ext cx="8229600" cy="1223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174083" name="Picture 4" descr="Изображение 4294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684213" y="404813"/>
            <a:ext cx="7775575" cy="61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Праздник русской берёзки</a:t>
            </a:r>
          </a:p>
        </p:txBody>
      </p:sp>
      <p:pic>
        <p:nvPicPr>
          <p:cNvPr id="175106" name="Picture 4" descr="Изображение 126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bright="-6000" contrast="18000"/>
          </a:blip>
          <a:srcRect l="6378"/>
          <a:stretch>
            <a:fillRect/>
          </a:stretch>
        </p:blipFill>
        <p:spPr>
          <a:xfrm>
            <a:off x="1403350" y="1628775"/>
            <a:ext cx="6278563" cy="4708525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Досуг «В гостях у звонкой балалайки»</a:t>
            </a:r>
          </a:p>
        </p:txBody>
      </p:sp>
      <p:pic>
        <p:nvPicPr>
          <p:cNvPr id="176130" name="Picture 4" descr="Image019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contrast="12000"/>
          </a:blip>
          <a:srcRect l="16190" t="34354" r="13335" b="31947"/>
          <a:stretch>
            <a:fillRect/>
          </a:stretch>
        </p:blipFill>
        <p:spPr>
          <a:xfrm>
            <a:off x="827088" y="1341438"/>
            <a:ext cx="7489825" cy="4967287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Праздник русского платка</a:t>
            </a:r>
          </a:p>
        </p:txBody>
      </p:sp>
      <p:pic>
        <p:nvPicPr>
          <p:cNvPr id="177154" name="Picture 4" descr="Изображение 44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900113" y="1412875"/>
            <a:ext cx="7056437" cy="489585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39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4"/>
          <p:cNvSpPr txBox="1">
            <a:spLocks noChangeArrowheads="1"/>
          </p:cNvSpPr>
          <p:nvPr/>
        </p:nvSpPr>
        <p:spPr bwMode="auto">
          <a:xfrm>
            <a:off x="4500563" y="0"/>
            <a:ext cx="4392612" cy="753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Заключение</a:t>
            </a:r>
          </a:p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</a:rPr>
              <a:t>Вся работа, выстроенная в определенную систему, позволяет сформировать у дошкольников элементарные, необходимые и доступные для дошкольного возраста представления о родном крае, о русской народной культуре в целом.</a:t>
            </a:r>
          </a:p>
          <a:p>
            <a:pPr>
              <a:spcBef>
                <a:spcPct val="50000"/>
              </a:spcBef>
            </a:pPr>
            <a:endParaRPr lang="ru-RU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78178" name="Picture 4" descr="Изображение 1272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</a:blip>
          <a:srcRect l="9949"/>
          <a:stretch>
            <a:fillRect/>
          </a:stretch>
        </p:blipFill>
        <p:spPr bwMode="auto">
          <a:xfrm>
            <a:off x="250825" y="549275"/>
            <a:ext cx="390842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450506"/>
          </a:xfrm>
        </p:spPr>
        <p:txBody>
          <a:bodyPr numCol="1">
            <a:prstTxWarp prst="textSlantUp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3718" y="2063453"/>
            <a:ext cx="7848872" cy="2592287"/>
          </a:xfrm>
          <a:prstGeom prst="rect">
            <a:avLst/>
          </a:prstGeom>
          <a:noFill/>
          <a:ln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sz="half" idx="1"/>
          </p:nvPr>
        </p:nvSpPr>
        <p:spPr>
          <a:xfrm>
            <a:off x="4643438" y="404813"/>
            <a:ext cx="4267200" cy="5715000"/>
          </a:xfrm>
          <a:ln w="6350"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3600" dirty="0" smtClean="0">
                <a:latin typeface="Monotype Corsiva" pitchFamily="66" charset="0"/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Цель работы: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Формирование у детей дошкольного возраста  «базиса культуры» на основе ознакомления с жизнью и бытом русского народа, его характером, присущими ему нравственными ценностями, традициями, особенностями культуры.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0" y="188913"/>
            <a:ext cx="4535488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1"/>
          <p:cNvSpPr>
            <a:spLocks noGrp="1"/>
          </p:cNvSpPr>
          <p:nvPr>
            <p:ph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669925" indent="-533400" algn="ctr" eaLnBrk="1" hangingPunct="1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</a:p>
          <a:p>
            <a:pPr marL="669925" indent="-533400" eaLnBrk="1" hangingPunct="1">
              <a:buFont typeface="Wingdings 2" pitchFamily="18" charset="2"/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marL="669925" indent="-533400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Расширение представлений о русском народном искусстве, народном быте, культуре, о традициях и обычаях; </a:t>
            </a:r>
          </a:p>
          <a:p>
            <a:pPr marL="669925" indent="-533400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Накопление сенсорно - эмоциональных впечатлений о произведениях народно - прикладного искусства; </a:t>
            </a:r>
          </a:p>
          <a:p>
            <a:pPr marL="669925" indent="-533400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Обогащение детского замысла яркими впечатлениями через художественную литературу, музыкально - театральную деятельность; </a:t>
            </a:r>
          </a:p>
          <a:p>
            <a:pPr marL="669925" indent="-533400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Приобщение детей к народным играм. </a:t>
            </a:r>
          </a:p>
          <a:p>
            <a:pPr marL="669925" indent="-533400">
              <a:lnSpc>
                <a:spcPct val="80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Развитие познавательной деятельности.</a:t>
            </a:r>
          </a:p>
          <a:p>
            <a:pPr marL="669925" indent="-533400">
              <a:lnSpc>
                <a:spcPct val="80000"/>
              </a:lnSpc>
            </a:pPr>
            <a:r>
              <a:rPr lang="ru-RU" sz="2400" b="1" smtClean="0">
                <a:solidFill>
                  <a:schemeClr val="bg1"/>
                </a:solidFill>
              </a:rPr>
              <a:t>Воспитание нравственных качеств </a:t>
            </a:r>
            <a:r>
              <a:rPr lang="ru-RU" sz="2400" b="1" dirty="0" smtClean="0">
                <a:solidFill>
                  <a:schemeClr val="bg1"/>
                </a:solidFill>
              </a:rPr>
              <a:t>личности: доброты, отзывчивости, любви к Родине.</a:t>
            </a:r>
          </a:p>
          <a:p>
            <a:pPr marL="669925" indent="-533400">
              <a:lnSpc>
                <a:spcPct val="80000"/>
              </a:lnSpc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669925" indent="-533400" eaLnBrk="1" hangingPunct="1">
              <a:buFont typeface="Wingdings 2" pitchFamily="18" charset="2"/>
              <a:buNone/>
            </a:pPr>
            <a:endParaRPr lang="ru-RU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8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8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8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8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8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1"/>
          <p:cNvSpPr>
            <a:spLocks noGrp="1"/>
          </p:cNvSpPr>
          <p:nvPr>
            <p:ph/>
          </p:nvPr>
        </p:nvSpPr>
        <p:spPr>
          <a:xfrm>
            <a:off x="323850" y="260350"/>
            <a:ext cx="8540750" cy="58705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Основные принципы работы: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тщательный, обусловленный возрастными особенностями детей, отбор материала;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доступность материала, постепенность его  усложнения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интеграция работы с различными направлениями воспитательной работы и видами деятельности детей (развитие речи, ознакомление дошкольников с окружающим  и социальной действительностью, различные игры);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активное включение детей;</a:t>
            </a:r>
          </a:p>
          <a:p>
            <a:pPr eaLnBrk="1" hangingPunct="1">
              <a:lnSpc>
                <a:spcPct val="90000"/>
              </a:lnSpc>
            </a:pPr>
            <a:endParaRPr lang="ru-RU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59113" y="2420938"/>
            <a:ext cx="2952750" cy="19446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58722" name="Rectangle 5"/>
          <p:cNvSpPr>
            <a:spLocks noChangeArrowheads="1"/>
          </p:cNvSpPr>
          <p:nvPr/>
        </p:nvSpPr>
        <p:spPr bwMode="auto">
          <a:xfrm>
            <a:off x="3635375" y="188913"/>
            <a:ext cx="2049463" cy="1727200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3" name="Rectangle 6"/>
          <p:cNvSpPr>
            <a:spLocks noChangeArrowheads="1"/>
          </p:cNvSpPr>
          <p:nvPr/>
        </p:nvSpPr>
        <p:spPr bwMode="auto">
          <a:xfrm>
            <a:off x="323850" y="188913"/>
            <a:ext cx="3021013" cy="1944687"/>
          </a:xfrm>
          <a:prstGeom prst="rect">
            <a:avLst/>
          </a:prstGeom>
          <a:solidFill>
            <a:srgbClr val="FF99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latin typeface="Times New Roman" pitchFamily="18" charset="0"/>
            </a:endParaRPr>
          </a:p>
        </p:txBody>
      </p:sp>
      <p:sp>
        <p:nvSpPr>
          <p:cNvPr id="158724" name="Rectangle 7"/>
          <p:cNvSpPr>
            <a:spLocks noChangeArrowheads="1"/>
          </p:cNvSpPr>
          <p:nvPr/>
        </p:nvSpPr>
        <p:spPr bwMode="auto">
          <a:xfrm>
            <a:off x="5867400" y="404813"/>
            <a:ext cx="3052763" cy="1423987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5" name="Rectangle 8"/>
          <p:cNvSpPr>
            <a:spLocks noChangeArrowheads="1"/>
          </p:cNvSpPr>
          <p:nvPr/>
        </p:nvSpPr>
        <p:spPr bwMode="auto">
          <a:xfrm>
            <a:off x="3500430" y="5143512"/>
            <a:ext cx="2378074" cy="428628"/>
          </a:xfrm>
          <a:prstGeom prst="rect">
            <a:avLst/>
          </a:prstGeom>
          <a:solidFill>
            <a:srgbClr val="FF7C80"/>
          </a:solidFill>
          <a:ln w="9525">
            <a:solidFill>
              <a:srgbClr val="FF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6" name="Rectangle 9"/>
          <p:cNvSpPr>
            <a:spLocks noChangeArrowheads="1"/>
          </p:cNvSpPr>
          <p:nvPr/>
        </p:nvSpPr>
        <p:spPr bwMode="auto">
          <a:xfrm>
            <a:off x="468313" y="4508500"/>
            <a:ext cx="2808287" cy="201612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7" name="Rectangle 10"/>
          <p:cNvSpPr>
            <a:spLocks noChangeArrowheads="1"/>
          </p:cNvSpPr>
          <p:nvPr/>
        </p:nvSpPr>
        <p:spPr bwMode="auto">
          <a:xfrm>
            <a:off x="6227763" y="3860800"/>
            <a:ext cx="2520950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8" name="AutoShape 16"/>
          <p:cNvSpPr>
            <a:spLocks noChangeArrowheads="1"/>
          </p:cNvSpPr>
          <p:nvPr/>
        </p:nvSpPr>
        <p:spPr bwMode="auto">
          <a:xfrm>
            <a:off x="4356100" y="1916113"/>
            <a:ext cx="485775" cy="504825"/>
          </a:xfrm>
          <a:prstGeom prst="upArrow">
            <a:avLst>
              <a:gd name="adj1" fmla="val 50000"/>
              <a:gd name="adj2" fmla="val 503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29" name="AutoShape 17"/>
          <p:cNvSpPr>
            <a:spLocks noChangeArrowheads="1"/>
          </p:cNvSpPr>
          <p:nvPr/>
        </p:nvSpPr>
        <p:spPr bwMode="auto">
          <a:xfrm>
            <a:off x="4500563" y="4365625"/>
            <a:ext cx="485775" cy="496888"/>
          </a:xfrm>
          <a:prstGeom prst="downArrow">
            <a:avLst>
              <a:gd name="adj1" fmla="val 50000"/>
              <a:gd name="adj2" fmla="val 501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58730" name="AutoShape 24"/>
          <p:cNvSpPr>
            <a:spLocks noChangeArrowheads="1"/>
          </p:cNvSpPr>
          <p:nvPr/>
        </p:nvSpPr>
        <p:spPr bwMode="auto">
          <a:xfrm>
            <a:off x="6011863" y="2276475"/>
            <a:ext cx="1455737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458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168" y="0"/>
                </a:moveTo>
                <a:lnTo>
                  <a:pt x="12735" y="7200"/>
                </a:lnTo>
                <a:lnTo>
                  <a:pt x="15821" y="7200"/>
                </a:lnTo>
                <a:lnTo>
                  <a:pt x="15821" y="18458"/>
                </a:lnTo>
                <a:lnTo>
                  <a:pt x="0" y="18458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8731" name="AutoShape 25"/>
          <p:cNvSpPr>
            <a:spLocks noChangeArrowheads="1"/>
          </p:cNvSpPr>
          <p:nvPr/>
        </p:nvSpPr>
        <p:spPr bwMode="auto">
          <a:xfrm rot="10800000">
            <a:off x="1828800" y="3429000"/>
            <a:ext cx="1230313" cy="1114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758 h 21600"/>
              <a:gd name="T20" fmla="*/ 171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975" y="0"/>
                </a:moveTo>
                <a:lnTo>
                  <a:pt x="10350" y="8041"/>
                </a:lnTo>
                <a:lnTo>
                  <a:pt x="14850" y="8041"/>
                </a:lnTo>
                <a:lnTo>
                  <a:pt x="14850" y="18758"/>
                </a:lnTo>
                <a:lnTo>
                  <a:pt x="0" y="18758"/>
                </a:lnTo>
                <a:lnTo>
                  <a:pt x="0" y="21600"/>
                </a:lnTo>
                <a:lnTo>
                  <a:pt x="17100" y="21600"/>
                </a:lnTo>
                <a:lnTo>
                  <a:pt x="17100" y="8041"/>
                </a:lnTo>
                <a:lnTo>
                  <a:pt x="21600" y="804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8732" name="Text Box 26"/>
          <p:cNvSpPr txBox="1">
            <a:spLocks noChangeArrowheads="1"/>
          </p:cNvSpPr>
          <p:nvPr/>
        </p:nvSpPr>
        <p:spPr bwMode="auto">
          <a:xfrm>
            <a:off x="3132138" y="2786058"/>
            <a:ext cx="2879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Times New Roman" pitchFamily="18" charset="0"/>
              </a:rPr>
              <a:t>Содержание работы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58733" name="Text Box 27"/>
          <p:cNvSpPr txBox="1">
            <a:spLocks noChangeArrowheads="1"/>
          </p:cNvSpPr>
          <p:nvPr/>
        </p:nvSpPr>
        <p:spPr bwMode="auto">
          <a:xfrm>
            <a:off x="3708400" y="404813"/>
            <a:ext cx="2006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Знакомство с народным календарем</a:t>
            </a:r>
          </a:p>
        </p:txBody>
      </p:sp>
      <p:sp>
        <p:nvSpPr>
          <p:cNvPr id="158734" name="Text Box 29"/>
          <p:cNvSpPr txBox="1">
            <a:spLocks noChangeArrowheads="1"/>
          </p:cNvSpPr>
          <p:nvPr/>
        </p:nvSpPr>
        <p:spPr bwMode="auto">
          <a:xfrm>
            <a:off x="5867400" y="404813"/>
            <a:ext cx="3097213" cy="164465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Знакомство с народными промыслами родного края. Обучение орнаментам дымки, гжели,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хохломы,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</a:rPr>
              <a:t>городца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35" name="Text Box 31"/>
          <p:cNvSpPr txBox="1">
            <a:spLocks noChangeArrowheads="1"/>
          </p:cNvSpPr>
          <p:nvPr/>
        </p:nvSpPr>
        <p:spPr bwMode="auto">
          <a:xfrm>
            <a:off x="3428992" y="5143512"/>
            <a:ext cx="2428892" cy="400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Народные игры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36" name="Text Box 32"/>
          <p:cNvSpPr txBox="1">
            <a:spLocks noChangeArrowheads="1"/>
          </p:cNvSpPr>
          <p:nvPr/>
        </p:nvSpPr>
        <p:spPr bwMode="auto">
          <a:xfrm>
            <a:off x="6156325" y="3860800"/>
            <a:ext cx="2665413" cy="2720975"/>
          </a:xfrm>
          <a:prstGeom prst="rect">
            <a:avLst/>
          </a:prstGeom>
          <a:solidFill>
            <a:srgbClr val="4FCD5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Музыкальная деятельность: разучивание народных хороводов, слушание народной музыки, русские праздники </a:t>
            </a:r>
          </a:p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8737" name="Text Box 34"/>
          <p:cNvSpPr txBox="1">
            <a:spLocks noChangeArrowheads="1"/>
          </p:cNvSpPr>
          <p:nvPr/>
        </p:nvSpPr>
        <p:spPr bwMode="auto">
          <a:xfrm>
            <a:off x="285720" y="4572008"/>
            <a:ext cx="30257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Театральная деятельность: разные виды театров; дети обыгрывают сказки, потешки.</a:t>
            </a:r>
          </a:p>
        </p:txBody>
      </p:sp>
      <p:sp>
        <p:nvSpPr>
          <p:cNvPr id="158738" name="Text Box 36"/>
          <p:cNvSpPr txBox="1">
            <a:spLocks noChangeArrowheads="1"/>
          </p:cNvSpPr>
          <p:nvPr/>
        </p:nvSpPr>
        <p:spPr bwMode="auto">
          <a:xfrm>
            <a:off x="250825" y="260350"/>
            <a:ext cx="30241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</a:rPr>
              <a:t>Знакомство с фольклорными формами: пословицы, поговорки,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сказки, загадки,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</a:rPr>
              <a:t>заклички,т.д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39" name="AutoShape 41"/>
          <p:cNvSpPr>
            <a:spLocks noChangeArrowheads="1"/>
          </p:cNvSpPr>
          <p:nvPr/>
        </p:nvSpPr>
        <p:spPr bwMode="auto">
          <a:xfrm rot="5400000">
            <a:off x="6796882" y="2356644"/>
            <a:ext cx="647700" cy="22177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5115 h 21600"/>
              <a:gd name="T14" fmla="*/ 20872 w 21600"/>
              <a:gd name="T15" fmla="*/ 70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7010" y="0"/>
                </a:lnTo>
                <a:lnTo>
                  <a:pt x="17010" y="5115"/>
                </a:lnTo>
                <a:lnTo>
                  <a:pt x="12427" y="5115"/>
                </a:lnTo>
                <a:cubicBezTo>
                  <a:pt x="5564" y="5115"/>
                  <a:pt x="0" y="8268"/>
                  <a:pt x="0" y="12158"/>
                </a:cubicBezTo>
                <a:lnTo>
                  <a:pt x="0" y="21600"/>
                </a:lnTo>
                <a:lnTo>
                  <a:pt x="1971" y="21600"/>
                </a:lnTo>
                <a:lnTo>
                  <a:pt x="1971" y="12158"/>
                </a:lnTo>
                <a:cubicBezTo>
                  <a:pt x="1971" y="9333"/>
                  <a:pt x="6652" y="7043"/>
                  <a:pt x="12427" y="7043"/>
                </a:cubicBezTo>
                <a:lnTo>
                  <a:pt x="17010" y="7043"/>
                </a:lnTo>
                <a:lnTo>
                  <a:pt x="17010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8740" name="AutoShape 42"/>
          <p:cNvSpPr>
            <a:spLocks noChangeArrowheads="1"/>
          </p:cNvSpPr>
          <p:nvPr/>
        </p:nvSpPr>
        <p:spPr bwMode="auto">
          <a:xfrm rot="-5400000">
            <a:off x="1643857" y="1556543"/>
            <a:ext cx="762000" cy="20685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611 h 21600"/>
              <a:gd name="T14" fmla="*/ 20241 w 21600"/>
              <a:gd name="T15" fmla="*/ 754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974" y="0"/>
                </a:lnTo>
                <a:lnTo>
                  <a:pt x="15974" y="4611"/>
                </a:lnTo>
                <a:lnTo>
                  <a:pt x="12427" y="4611"/>
                </a:lnTo>
                <a:cubicBezTo>
                  <a:pt x="5564" y="4611"/>
                  <a:pt x="0" y="7990"/>
                  <a:pt x="0" y="12158"/>
                </a:cubicBezTo>
                <a:lnTo>
                  <a:pt x="0" y="21600"/>
                </a:lnTo>
                <a:lnTo>
                  <a:pt x="3001" y="21600"/>
                </a:lnTo>
                <a:lnTo>
                  <a:pt x="3001" y="12158"/>
                </a:lnTo>
                <a:cubicBezTo>
                  <a:pt x="3001" y="9611"/>
                  <a:pt x="7221" y="7547"/>
                  <a:pt x="12427" y="7547"/>
                </a:cubicBezTo>
                <a:lnTo>
                  <a:pt x="15974" y="7547"/>
                </a:lnTo>
                <a:lnTo>
                  <a:pt x="15974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80" name="Rectangle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00113" y="260350"/>
            <a:ext cx="7278687" cy="1143000"/>
          </a:xfrm>
        </p:spPr>
      </p:pic>
      <p:sp>
        <p:nvSpPr>
          <p:cNvPr id="14748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  <p:graphicFrame>
        <p:nvGraphicFramePr>
          <p:cNvPr id="147460" name="Diagram 4"/>
          <p:cNvGraphicFramePr>
            <a:graphicFrameLocks/>
          </p:cNvGraphicFramePr>
          <p:nvPr>
            <p:ph idx="4294967295"/>
          </p:nvPr>
        </p:nvGraphicFramePr>
        <p:xfrm>
          <a:off x="0" y="1600200"/>
          <a:ext cx="8229600" cy="4708525"/>
        </p:xfrm>
        <a:graphic>
          <a:graphicData uri="http://schemas.openxmlformats.org/drawingml/2006/compatibility">
            <com:legacyDrawing xmlns:com="http://schemas.openxmlformats.org/drawingml/2006/compatibility" spid="_x0000_s147460"/>
          </a:graphicData>
        </a:graphic>
      </p:graphicFrame>
      <p:sp>
        <p:nvSpPr>
          <p:cNvPr id="147482" name="Rectangle 28"/>
          <p:cNvSpPr>
            <a:spLocks noChangeArrowheads="1"/>
          </p:cNvSpPr>
          <p:nvPr/>
        </p:nvSpPr>
        <p:spPr bwMode="auto">
          <a:xfrm rot="13173755" flipV="1">
            <a:off x="3059113" y="5805488"/>
            <a:ext cx="4837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7483" name="Rectangle 29"/>
          <p:cNvSpPr>
            <a:spLocks noChangeArrowheads="1"/>
          </p:cNvSpPr>
          <p:nvPr/>
        </p:nvSpPr>
        <p:spPr bwMode="auto">
          <a:xfrm rot="10800000">
            <a:off x="3419475" y="1773238"/>
            <a:ext cx="2884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        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47484" name="Rectangle 30"/>
          <p:cNvSpPr>
            <a:spLocks noChangeArrowheads="1"/>
          </p:cNvSpPr>
          <p:nvPr/>
        </p:nvSpPr>
        <p:spPr bwMode="auto">
          <a:xfrm>
            <a:off x="5795963" y="2205038"/>
            <a:ext cx="2160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Встреча с интересными людьми</a:t>
            </a:r>
          </a:p>
        </p:txBody>
      </p:sp>
      <p:sp>
        <p:nvSpPr>
          <p:cNvPr id="147485" name="Rectangle 35"/>
          <p:cNvSpPr>
            <a:spLocks noChangeArrowheads="1"/>
          </p:cNvSpPr>
          <p:nvPr/>
        </p:nvSpPr>
        <p:spPr bwMode="auto">
          <a:xfrm rot="10800000">
            <a:off x="2916238" y="1700213"/>
            <a:ext cx="2884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 bwMode="auto">
          <a:xfrm>
            <a:off x="474663" y="26670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Путешествие в прошлое предметов</a:t>
            </a:r>
          </a:p>
        </p:txBody>
      </p:sp>
      <p:pic>
        <p:nvPicPr>
          <p:cNvPr id="148482" name="Picture 5" descr="Изображение 88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1042988" y="1341438"/>
            <a:ext cx="6913562" cy="49672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1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2034</TotalTime>
  <Words>810</Words>
  <Application>Microsoft Office PowerPoint</Application>
  <PresentationFormat>Экран (4:3)</PresentationFormat>
  <Paragraphs>124</Paragraphs>
  <Slides>37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Times New Roman</vt:lpstr>
      <vt:lpstr>Wingdings 2</vt:lpstr>
      <vt:lpstr>Wingdings</vt:lpstr>
      <vt:lpstr>Wingdings 3</vt:lpstr>
      <vt:lpstr>Calibri</vt:lpstr>
      <vt:lpstr>Monotype Corsiva</vt:lpstr>
      <vt:lpstr>Tahoma</vt:lpstr>
      <vt:lpstr>Апекс</vt:lpstr>
      <vt:lpstr>Диаграмма</vt:lpstr>
      <vt:lpstr>Слайд 1</vt:lpstr>
      <vt:lpstr>Слайд 2</vt:lpstr>
      <vt:lpstr>Актуальность</vt:lpstr>
      <vt:lpstr>Слайд 4</vt:lpstr>
      <vt:lpstr>Слайд 5</vt:lpstr>
      <vt:lpstr>Слайд 6</vt:lpstr>
      <vt:lpstr>Слайд 7</vt:lpstr>
      <vt:lpstr>Слайд 8</vt:lpstr>
      <vt:lpstr>Путешествие в прошлое предметов</vt:lpstr>
      <vt:lpstr>Что было до…</vt:lpstr>
      <vt:lpstr>Знакомство с русским костюмом, народной игрушкой</vt:lpstr>
      <vt:lpstr>Изучаем убранство русской избы</vt:lpstr>
      <vt:lpstr>Знакомство с бытом русского народа</vt:lpstr>
      <vt:lpstr>В гостях у домовёнка Кузи</vt:lpstr>
      <vt:lpstr>Взаимодействие с родителями</vt:lpstr>
      <vt:lpstr>Слайд 16</vt:lpstr>
      <vt:lpstr>Слайд 17</vt:lpstr>
      <vt:lpstr>Слайд 18</vt:lpstr>
      <vt:lpstr>Результаты работы</vt:lpstr>
      <vt:lpstr>Создание мини-музея в ДОУ</vt:lpstr>
      <vt:lpstr>Создание центра краеведения в группе</vt:lpstr>
      <vt:lpstr>Детские проекты</vt:lpstr>
      <vt:lpstr>Педагогические проекты</vt:lpstr>
      <vt:lpstr>Модель старинного города - крепости</vt:lpstr>
      <vt:lpstr>Макет русской избы</vt:lpstr>
      <vt:lpstr>Слайд 26</vt:lpstr>
      <vt:lpstr>Слайд 27</vt:lpstr>
      <vt:lpstr>    Участие детей в русских праздниках и развлечениях</vt:lpstr>
      <vt:lpstr>Широкая Масленица</vt:lpstr>
      <vt:lpstr>Слайд 30</vt:lpstr>
      <vt:lpstr>Развлечение «Русская ярмарка» </vt:lpstr>
      <vt:lpstr>Слайд 32</vt:lpstr>
      <vt:lpstr>Праздник русской берёзки</vt:lpstr>
      <vt:lpstr>Досуг «В гостях у звонкой балалайки»</vt:lpstr>
      <vt:lpstr>Праздник русского платка</vt:lpstr>
      <vt:lpstr>Слайд 36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Любушка</cp:lastModifiedBy>
  <cp:revision>117</cp:revision>
  <dcterms:modified xsi:type="dcterms:W3CDTF">2013-03-20T13:28:28Z</dcterms:modified>
</cp:coreProperties>
</file>