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73" r:id="rId6"/>
    <p:sldId id="264" r:id="rId7"/>
    <p:sldId id="275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6048375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52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Синичкин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день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3808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4663" y="37893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211960" y="2996952"/>
            <a:ext cx="403244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ноября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7410" name="Picture 2" descr="https://im0-tub-ru.yandex.net/i?id=a65e4908084405ebf8e9db9a14daf1b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488204" cy="2691026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:Новаева Ю.С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ru-RU" dirty="0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229600" cy="4929188"/>
          </a:xfrm>
        </p:spPr>
        <p:txBody>
          <a:bodyPr/>
          <a:lstStyle/>
          <a:p>
            <a:r>
              <a:rPr lang="ru-RU" dirty="0" smtClean="0"/>
              <a:t>Кстати, название «синица» произошло вовсе не от синего оперения этих птиц, как многие могут подумать. Свое имя они получили за звонкие песни, напоминающие перезвон колокольчика: «</a:t>
            </a:r>
            <a:r>
              <a:rPr lang="ru-RU" dirty="0" err="1" smtClean="0"/>
              <a:t>Зинь-зинь</a:t>
            </a:r>
            <a:r>
              <a:rPr lang="ru-RU" dirty="0" smtClean="0"/>
              <a:t>!» или «Синь-синь!».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8194" name="Picture 2" descr="https://im0-tub-ru.yandex.net/i?id=dbd5dbcd287b9503768b0350dc9abd6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3116820" cy="260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 XVII века царскими указами запрещалось убивать синиц. А тому, кто убьет это пернатое, полагалось суровое наказание — могли либо высечь,                                   либо взять                                                 крупный штраф. </a:t>
            </a:r>
          </a:p>
        </p:txBody>
      </p:sp>
      <p:pic>
        <p:nvPicPr>
          <p:cNvPr id="7170" name="Picture 2" descr="http://22.r.photoshare.ru/00221/0021dd196781cbd77e331ee08a1ed3e9cf4392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390951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smtClean="0"/>
              <a:t>Специалисты-орнитологи утверждают, что именно полет синицы — это яркий пример экономного расхода сил и энергии. Именно поэтому птички-синички летают с огромной скоростью, но при этом довольно редко взмахивают крыльями. </a:t>
            </a:r>
          </a:p>
        </p:txBody>
      </p:sp>
      <p:pic>
        <p:nvPicPr>
          <p:cNvPr id="27654" name="Picture 6" descr="Взмах крыль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28775"/>
            <a:ext cx="3546475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30725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 dirty="0" smtClean="0"/>
              <a:t>за сутки синица кормит своих птенцов тысячу раз (до 60 раз в час);</a:t>
            </a:r>
          </a:p>
          <a:p>
            <a:r>
              <a:rPr lang="ru-RU" sz="2400" b="1" dirty="0" smtClean="0">
                <a:solidFill>
                  <a:srgbClr val="CC0000"/>
                </a:solidFill>
              </a:rPr>
              <a:t>- без дополнительной подкормки человеком из 10 синиц к весне выживают только две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- синица за сутки съедает столько насекомых, сколько весит сама;</a:t>
            </a:r>
          </a:p>
          <a:p>
            <a:endParaRPr lang="ru-RU" sz="2400" dirty="0" smtClean="0"/>
          </a:p>
        </p:txBody>
      </p:sp>
      <p:pic>
        <p:nvPicPr>
          <p:cNvPr id="5126" name="Picture 6" descr="http://isbirds.ru/images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343810" cy="423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C0000"/>
                </a:solidFill>
              </a:rPr>
              <a:t>Синица считается одной из самых популярных птиц в нашей стране.</a:t>
            </a:r>
            <a:endParaRPr lang="ru-RU" sz="2800" dirty="0" smtClean="0">
              <a:solidFill>
                <a:srgbClr val="6C000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611560" y="1268760"/>
            <a:ext cx="7632848" cy="3989040"/>
          </a:xfrm>
        </p:spPr>
        <p:txBody>
          <a:bodyPr/>
          <a:lstStyle/>
          <a:p>
            <a:r>
              <a:rPr lang="ru-RU" sz="2400" dirty="0" smtClean="0"/>
              <a:t>Достаточно вспомнить пословицу: Лучше синица в руках, чем журавль в небе. Впрочем, синички не любят тесных контактов с людьми и предпочитают держаться на расстоянии. Даже во время больших холодов синички стараются брать еду из рук человека на лету. </a:t>
            </a:r>
          </a:p>
        </p:txBody>
      </p:sp>
      <p:pic>
        <p:nvPicPr>
          <p:cNvPr id="4098" name="Picture 2" descr="http://raboteda.ru/photos/t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666822" cy="295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00438"/>
            <a:ext cx="2260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/>
          </p:cNvSpPr>
          <p:nvPr>
            <p:ph type="title"/>
          </p:nvPr>
        </p:nvSpPr>
        <p:spPr>
          <a:xfrm>
            <a:off x="755650" y="476250"/>
            <a:ext cx="6911975" cy="1296988"/>
          </a:xfrm>
        </p:spPr>
        <p:txBody>
          <a:bodyPr/>
          <a:lstStyle/>
          <a:p>
            <a:r>
              <a:rPr lang="ru-RU" sz="3600" b="1" smtClean="0">
                <a:solidFill>
                  <a:srgbClr val="8A0000"/>
                </a:solidFill>
              </a:rPr>
              <a:t>Покормите птиц</a:t>
            </a:r>
            <a:r>
              <a:rPr lang="ru-RU" sz="4000" b="1" smtClean="0">
                <a:solidFill>
                  <a:srgbClr val="8A0000"/>
                </a:solidFill>
              </a:rPr>
              <a:t/>
            </a:r>
            <a:br>
              <a:rPr lang="ru-RU" sz="4000" b="1" smtClean="0">
                <a:solidFill>
                  <a:srgbClr val="8A0000"/>
                </a:solidFill>
              </a:rPr>
            </a:br>
            <a:r>
              <a:rPr lang="ru-RU" sz="2800" i="1" smtClean="0">
                <a:solidFill>
                  <a:srgbClr val="8A0000"/>
                </a:solidFill>
              </a:rPr>
              <a:t>Александр Яшин</a:t>
            </a:r>
            <a:r>
              <a:rPr lang="ru-RU" sz="4000" i="1" smtClean="0">
                <a:solidFill>
                  <a:srgbClr val="8A0000"/>
                </a:solidFill>
              </a:rPr>
              <a:t/>
            </a:r>
            <a:br>
              <a:rPr lang="ru-RU" sz="4000" i="1" smtClean="0">
                <a:solidFill>
                  <a:srgbClr val="8A0000"/>
                </a:solidFill>
              </a:rPr>
            </a:br>
            <a:endParaRPr lang="ru-RU" sz="4000" i="1" smtClean="0">
              <a:solidFill>
                <a:srgbClr val="8A0000"/>
              </a:solidFill>
            </a:endParaRPr>
          </a:p>
        </p:txBody>
      </p:sp>
      <p:sp>
        <p:nvSpPr>
          <p:cNvPr id="38917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46405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8A0000"/>
                </a:solidFill>
              </a:rPr>
              <a:t>Покормите птиц зимой!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Пусть со всех концов 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К вам слетятся, как домой стайки на крыльцо.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Не богаты их корма: горсть зерна нужна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Горсть одна – и не страшна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Будет им зима.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Сколько гибнет их – не счесть,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Видеть тяжело,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А ведь в нашем сердце есть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И для птиц тепло.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Разве можно забывать 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8A0000"/>
                </a:solidFill>
              </a:rPr>
              <a:t>       Улететь могли,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А остались зимовать заодно с людьми.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Приучите птиц в мороз к своему окну,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Чтоб без песен не пришлось 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Нам встречать весну.</a:t>
            </a:r>
            <a:r>
              <a:rPr lang="ru-RU" sz="1200" smtClean="0"/>
              <a:t>  </a:t>
            </a:r>
          </a:p>
        </p:txBody>
      </p:sp>
      <p:pic>
        <p:nvPicPr>
          <p:cNvPr id="38919" name="Picture 2" descr="C:\Documents and Settings\Administrator\Мои документы\Мои рисунки\79699955_large_p86_56888990_0_3e428_37319f0d_1l1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549275"/>
            <a:ext cx="2243137" cy="2117725"/>
          </a:xfrm>
          <a:noFill/>
          <a:ln/>
        </p:spPr>
      </p:pic>
      <p:pic>
        <p:nvPicPr>
          <p:cNvPr id="38920" name="Picture 2" descr="N_Baryshev - &amp;Ncy;&amp;iecy;&amp;mcy;&amp;ncy;&amp;ocy;&amp;gcy;&amp;ocy; &amp;zcy;&amp;icy;&amp;mcy;&amp;ncy;&amp;iecy;&amp;gcy;&amp;o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89138"/>
            <a:ext cx="2143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C0000"/>
                </a:solidFill>
              </a:rPr>
              <a:t>А еще Зиновий Синичник считался праздником охотников и рыбаков</a:t>
            </a:r>
            <a:r>
              <a:rPr lang="ru-RU" sz="4000" smtClean="0"/>
              <a:t> </a:t>
            </a:r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r>
              <a:rPr lang="ru-RU" sz="2400" smtClean="0"/>
              <a:t>Как правило, с 12 ноября открывался пушной сезон и сезон зимней рыбалки. Если улов был богатым, то рыбаки готовили уху прямо на берегу реки или озера. А для того чтобы всю зиму охота была удачной, охотник должен был добыть в этот день хотя бы одного зверя. </a:t>
            </a:r>
          </a:p>
        </p:txBody>
      </p:sp>
      <p:pic>
        <p:nvPicPr>
          <p:cNvPr id="2050" name="Picture 2" descr="https://im0-tub-ru.yandex.net/i?id=3e5243315edc9dbd0ec44b653403c5b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042" y="1340768"/>
            <a:ext cx="350093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body" sz="half" idx="2"/>
          </p:nvPr>
        </p:nvSpPr>
        <p:spPr>
          <a:xfrm>
            <a:off x="4644008" y="1052736"/>
            <a:ext cx="4182616" cy="43926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Несколько лет назад 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России появился еще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один экологический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праздник –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CC0000"/>
                </a:solidFill>
              </a:rPr>
              <a:t>        Синичкин день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Он создан по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инициативе Союза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охраны птиц России 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отмечается </a:t>
            </a:r>
            <a:r>
              <a:rPr lang="ru-RU" b="1" dirty="0" smtClean="0">
                <a:solidFill>
                  <a:srgbClr val="CC0000"/>
                </a:solidFill>
              </a:rPr>
              <a:t>12ноября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7415" name="Picture 7" descr="синица с шишками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1683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mtClean="0"/>
              <a:t> В этот день жители разных населенных пунктов страны готовятся к встрече «зимних гостей» – птиц, остающихся на зимовку в наших краях: синиц, щеглов, снегирей, соек, чечеток, свиристелей. </a:t>
            </a:r>
          </a:p>
        </p:txBody>
      </p:sp>
      <p:pic>
        <p:nvPicPr>
          <p:cNvPr id="14344" name="Picture 3" descr="C:\Documents and Settings\Administrator\Мои документы\Мои рисунки\п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22526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429000"/>
            <a:ext cx="2663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три на ел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076700"/>
            <a:ext cx="2847975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mtClean="0"/>
              <a:t>Люди заготавливают для них подкормку, в том числе и «синичкины лакомства»: несоленое сало, нежареные семечки тыквы, подсолнечника или арахиса, – делают и развешивают кормушки. </a:t>
            </a:r>
          </a:p>
        </p:txBody>
      </p:sp>
      <p:pic>
        <p:nvPicPr>
          <p:cNvPr id="14338" name="Picture 2" descr="https://im0-tub-ru.yandex.net/i?id=9c938d2c68f9b9bf326d742f800ee48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3419872" cy="2562273"/>
          </a:xfrm>
          <a:prstGeom prst="rect">
            <a:avLst/>
          </a:prstGeom>
          <a:noFill/>
        </p:spPr>
      </p:pic>
      <p:pic>
        <p:nvPicPr>
          <p:cNvPr id="14340" name="Picture 4" descr="http://vedomosti-ua.com/uploads/posts/2017-02/1487401253_sini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324036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/>
            </a:r>
            <a:br>
              <a:rPr lang="ru-RU" sz="4000" b="1" dirty="0" smtClean="0">
                <a:solidFill>
                  <a:srgbClr val="8A0000"/>
                </a:solidFill>
              </a:rPr>
            </a:br>
            <a:r>
              <a:rPr lang="ru-RU" sz="4000" b="1" dirty="0" smtClean="0">
                <a:solidFill>
                  <a:srgbClr val="8A0000"/>
                </a:solidFill>
              </a:rPr>
              <a:t>Почему именно Синичкин день?</a:t>
            </a:r>
            <a:br>
              <a:rPr lang="ru-RU" sz="4000" b="1" dirty="0" smtClean="0">
                <a:solidFill>
                  <a:srgbClr val="8A0000"/>
                </a:solidFill>
              </a:rPr>
            </a:br>
            <a:endParaRPr lang="ru-RU" sz="4000" b="1" dirty="0" smtClean="0">
              <a:solidFill>
                <a:srgbClr val="8A0000"/>
              </a:solidFill>
            </a:endParaRPr>
          </a:p>
        </p:txBody>
      </p:sp>
      <p:sp>
        <p:nvSpPr>
          <p:cNvPr id="36869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/>
              <a:t>Да потому что синица – для Руси божья птица. Раньше в старину на неё гадали: бросали крошки хлеба, кусочки сала и наблюдали: если синичка сначала станет клевать сало, то в доме будет вестись живность, если станет клевать крошки хлеба, то будет в доме достаток.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    В народе говорили «Невелика птичка синичка, а свой праздник знает».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36870" name="Picture 6" descr="pt_sinit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3"/>
            <a:ext cx="3449513" cy="2299178"/>
          </a:xfrm>
          <a:prstGeom prst="rect">
            <a:avLst/>
          </a:prstGeom>
          <a:noFill/>
        </p:spPr>
      </p:pic>
      <p:pic>
        <p:nvPicPr>
          <p:cNvPr id="36871" name="Picture 7" descr="pt_sinitc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34912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Несмотря на то, что в качестве экологического праздника Синичкин день отмечается относительно недавно, его история уходит корнями в далекое прошлое. 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с ябло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05038"/>
            <a:ext cx="396875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</a:p>
        </p:txBody>
      </p:sp>
      <p:sp>
        <p:nvSpPr>
          <p:cNvPr id="41990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268413"/>
            <a:ext cx="4475162" cy="4465637"/>
          </a:xfrm>
        </p:spPr>
        <p:txBody>
          <a:bodyPr/>
          <a:lstStyle/>
          <a:p>
            <a:r>
              <a:rPr lang="ru-RU" sz="2400" smtClean="0"/>
              <a:t>В народном календаре 12 ноября значится как день памяти православного святого Зиновия Синичника. По народным приметам, именно к этому времени синицы, предчувствуя скорые холода, перелетали из лесов ближе к человеческому жилью и ждали помощи от людей</a:t>
            </a:r>
          </a:p>
        </p:txBody>
      </p:sp>
      <p:pic>
        <p:nvPicPr>
          <p:cNvPr id="41991" name="Picture 7" descr="Cвященномученик Зиновий, епископ Ег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8"/>
            <a:ext cx="270510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34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>12 ноября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5051425" cy="4464050"/>
          </a:xfrm>
        </p:spPr>
        <p:txBody>
          <a:bodyPr/>
          <a:lstStyle/>
          <a:p>
            <a:r>
              <a:rPr lang="ru-RU" sz="2400" smtClean="0"/>
              <a:t>В этот день отмечается память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священномученика Зиновия,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епископа Егейского,     и его сестры — мученицы Зиновии.  Брат и сестра рано    остались сиротами и решили раздать свое наследство бедным, посвятив жизнь служению Богу.  В награду за такой поступок Зиновий получил дар чудотворения – он мог молитвой исцелять больных.    </a:t>
            </a:r>
          </a:p>
        </p:txBody>
      </p:sp>
      <p:pic>
        <p:nvPicPr>
          <p:cNvPr id="24583" name="Picture 7" descr="с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908050"/>
            <a:ext cx="20351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4176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Наши предки замечали: если птицы целыми стайками появлялись у дома, значит, вот-вот грянут морозы. А еще</a:t>
            </a:r>
            <a:r>
              <a:rPr lang="ru-RU" sz="2800" dirty="0" smtClean="0">
                <a:solidFill>
                  <a:srgbClr val="CC0000"/>
                </a:solidFill>
              </a:rPr>
              <a:t>12 ноября наши наблюдательные предки предсказывали погоду по особым приметам: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если синица свистит – быть ясному дню,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если пищит – быть ночному морозу,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собирается много синиц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    на кормушках – к метели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     и снегопаду.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9218" name="Picture 2" descr="http://s4.fotokto.ru/photo/full/124/1249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456384" cy="290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640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Почему именно Синичкин день? </vt:lpstr>
      <vt:lpstr>Почему именно Синичкин день?</vt:lpstr>
      <vt:lpstr>Почему именно Синичкин день?</vt:lpstr>
      <vt:lpstr>12 ноября</vt:lpstr>
      <vt:lpstr>Презентация PowerPoint</vt:lpstr>
      <vt:lpstr>Интересные факты о синицах</vt:lpstr>
      <vt:lpstr>Интересные факты о синицах</vt:lpstr>
      <vt:lpstr>Интересные факты о синицах</vt:lpstr>
      <vt:lpstr>Интересные факты о синицах</vt:lpstr>
      <vt:lpstr>Синица считается одной из самых популярных птиц в нашей стране.</vt:lpstr>
      <vt:lpstr>Покормите птиц Александр Яшин </vt:lpstr>
      <vt:lpstr>А еще Зиновий Синичник считался праздником охотников и рыбаков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Irina</cp:lastModifiedBy>
  <cp:revision>36</cp:revision>
  <dcterms:created xsi:type="dcterms:W3CDTF">2014-08-08T16:01:14Z</dcterms:created>
  <dcterms:modified xsi:type="dcterms:W3CDTF">2023-06-29T09:20:07Z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