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5" r:id="rId4"/>
    <p:sldId id="264" r:id="rId5"/>
    <p:sldId id="258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273EB-2BA6-4EB5-91A8-80F3D87E7ED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52A2F4-5911-423F-A51A-E1870929D382}">
      <dgm:prSet/>
      <dgm:spPr/>
      <dgm:t>
        <a:bodyPr/>
        <a:lstStyle/>
        <a:p>
          <a:r>
            <a:rPr lang="ru-RU" dirty="0" smtClean="0"/>
            <a:t>Игры с предметами</a:t>
          </a:r>
        </a:p>
      </dgm:t>
    </dgm:pt>
    <dgm:pt modelId="{33229E9A-F649-43DE-B00F-6BE665293884}" type="parTrans" cxnId="{B076108E-EECD-4DB9-955A-E355EFCED098}">
      <dgm:prSet/>
      <dgm:spPr/>
    </dgm:pt>
    <dgm:pt modelId="{C6BA379D-C237-4B2C-804B-A1756B04E8E8}" type="sibTrans" cxnId="{B076108E-EECD-4DB9-955A-E355EFCED098}">
      <dgm:prSet/>
      <dgm:spPr/>
    </dgm:pt>
    <dgm:pt modelId="{18B51E18-0962-4559-9257-F7FB1E8B61E6}">
      <dgm:prSet/>
      <dgm:spPr/>
      <dgm:t>
        <a:bodyPr/>
        <a:lstStyle/>
        <a:p>
          <a:r>
            <a:rPr lang="ru-RU" dirty="0" smtClean="0"/>
            <a:t>Настольно- печатные игры</a:t>
          </a:r>
          <a:endParaRPr lang="ru-RU" dirty="0"/>
        </a:p>
      </dgm:t>
    </dgm:pt>
    <dgm:pt modelId="{0F2EEFFB-E05E-4DD0-87B8-1E59DE0670E9}" type="parTrans" cxnId="{8CEEF029-27DD-4473-AFA5-3D1B5C3342F2}">
      <dgm:prSet/>
      <dgm:spPr/>
    </dgm:pt>
    <dgm:pt modelId="{021D0751-0341-4FE2-A610-CD5E05BE8D89}" type="sibTrans" cxnId="{8CEEF029-27DD-4473-AFA5-3D1B5C3342F2}">
      <dgm:prSet/>
      <dgm:spPr/>
    </dgm:pt>
    <dgm:pt modelId="{E8BAD93C-4D58-4252-A7EE-3231B42494B9}">
      <dgm:prSet/>
      <dgm:spPr/>
      <dgm:t>
        <a:bodyPr/>
        <a:lstStyle/>
        <a:p>
          <a:r>
            <a:rPr lang="ru-RU" dirty="0" smtClean="0"/>
            <a:t>Словесные игры</a:t>
          </a:r>
          <a:endParaRPr lang="ru-RU" dirty="0"/>
        </a:p>
      </dgm:t>
    </dgm:pt>
    <dgm:pt modelId="{BC916EE0-6B8F-45D0-A4F5-512FDF15E2B0}" type="parTrans" cxnId="{E5BDA0C2-DF35-47DD-AB48-392056A925C4}">
      <dgm:prSet/>
      <dgm:spPr/>
    </dgm:pt>
    <dgm:pt modelId="{F5A803A3-31D2-48C1-BF0A-6CCB93815A91}" type="sibTrans" cxnId="{E5BDA0C2-DF35-47DD-AB48-392056A925C4}">
      <dgm:prSet/>
      <dgm:spPr/>
    </dgm:pt>
    <dgm:pt modelId="{C47D85F4-C563-4F18-A906-F3DCF6117217}" type="pres">
      <dgm:prSet presAssocID="{640273EB-2BA6-4EB5-91A8-80F3D87E7ED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DDD35F-BF65-48D7-8658-DB43D47DD791}" type="pres">
      <dgm:prSet presAssocID="{C552A2F4-5911-423F-A51A-E1870929D382}" presName="parentLin" presStyleCnt="0"/>
      <dgm:spPr/>
    </dgm:pt>
    <dgm:pt modelId="{AC147F06-C45A-4FC5-9507-50A6079C79E3}" type="pres">
      <dgm:prSet presAssocID="{C552A2F4-5911-423F-A51A-E1870929D38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0608EFCE-00FF-43D4-9964-81890CFCAE1C}" type="pres">
      <dgm:prSet presAssocID="{C552A2F4-5911-423F-A51A-E1870929D38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5E8AF-8AF9-4172-BA4C-FDC3FCA6D8B4}" type="pres">
      <dgm:prSet presAssocID="{C552A2F4-5911-423F-A51A-E1870929D382}" presName="negativeSpace" presStyleCnt="0"/>
      <dgm:spPr/>
    </dgm:pt>
    <dgm:pt modelId="{542CE3D9-E8F9-4BE8-9B3C-07A7E0E6A8B3}" type="pres">
      <dgm:prSet presAssocID="{C552A2F4-5911-423F-A51A-E1870929D382}" presName="childText" presStyleLbl="conFgAcc1" presStyleIdx="0" presStyleCnt="3">
        <dgm:presLayoutVars>
          <dgm:bulletEnabled val="1"/>
        </dgm:presLayoutVars>
      </dgm:prSet>
      <dgm:spPr/>
    </dgm:pt>
    <dgm:pt modelId="{318C37B8-60FC-42DC-BBDF-F649386C87A8}" type="pres">
      <dgm:prSet presAssocID="{C6BA379D-C237-4B2C-804B-A1756B04E8E8}" presName="spaceBetweenRectangles" presStyleCnt="0"/>
      <dgm:spPr/>
    </dgm:pt>
    <dgm:pt modelId="{7EED192A-5F58-48BE-AD8F-5E3B86DCD45B}" type="pres">
      <dgm:prSet presAssocID="{18B51E18-0962-4559-9257-F7FB1E8B61E6}" presName="parentLin" presStyleCnt="0"/>
      <dgm:spPr/>
    </dgm:pt>
    <dgm:pt modelId="{7C1D258E-C260-45EF-849C-7D3D13EF0BAF}" type="pres">
      <dgm:prSet presAssocID="{18B51E18-0962-4559-9257-F7FB1E8B61E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7564DBB-FC72-4169-AE18-3E53DCDFA5AA}" type="pres">
      <dgm:prSet presAssocID="{18B51E18-0962-4559-9257-F7FB1E8B61E6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DB282F-DAC7-42A3-88ED-A191E7C0BEA3}" type="pres">
      <dgm:prSet presAssocID="{18B51E18-0962-4559-9257-F7FB1E8B61E6}" presName="negativeSpace" presStyleCnt="0"/>
      <dgm:spPr/>
    </dgm:pt>
    <dgm:pt modelId="{77067025-E942-4B40-9DF5-DC5C98F2A1F3}" type="pres">
      <dgm:prSet presAssocID="{18B51E18-0962-4559-9257-F7FB1E8B61E6}" presName="childText" presStyleLbl="conFgAcc1" presStyleIdx="1" presStyleCnt="3">
        <dgm:presLayoutVars>
          <dgm:bulletEnabled val="1"/>
        </dgm:presLayoutVars>
      </dgm:prSet>
      <dgm:spPr/>
    </dgm:pt>
    <dgm:pt modelId="{8E6948AA-D988-44CB-8653-B0EF9040B010}" type="pres">
      <dgm:prSet presAssocID="{021D0751-0341-4FE2-A610-CD5E05BE8D89}" presName="spaceBetweenRectangles" presStyleCnt="0"/>
      <dgm:spPr/>
    </dgm:pt>
    <dgm:pt modelId="{A813CA69-BCCD-4CD5-A511-CDC350512C03}" type="pres">
      <dgm:prSet presAssocID="{E8BAD93C-4D58-4252-A7EE-3231B42494B9}" presName="parentLin" presStyleCnt="0"/>
      <dgm:spPr/>
    </dgm:pt>
    <dgm:pt modelId="{4308AB17-62F8-4D02-A89E-2E5A9092EDE5}" type="pres">
      <dgm:prSet presAssocID="{E8BAD93C-4D58-4252-A7EE-3231B42494B9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93EF0F5C-8DD5-4D61-A7D3-EDC129D9C0E8}" type="pres">
      <dgm:prSet presAssocID="{E8BAD93C-4D58-4252-A7EE-3231B42494B9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E7DF95-E960-430A-A143-9ECC1360C5ED}" type="pres">
      <dgm:prSet presAssocID="{E8BAD93C-4D58-4252-A7EE-3231B42494B9}" presName="negativeSpace" presStyleCnt="0"/>
      <dgm:spPr/>
    </dgm:pt>
    <dgm:pt modelId="{EF7E9E5C-FCCF-4B76-B591-CBE6A652CEFB}" type="pres">
      <dgm:prSet presAssocID="{E8BAD93C-4D58-4252-A7EE-3231B42494B9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076108E-EECD-4DB9-955A-E355EFCED098}" srcId="{640273EB-2BA6-4EB5-91A8-80F3D87E7EDE}" destId="{C552A2F4-5911-423F-A51A-E1870929D382}" srcOrd="0" destOrd="0" parTransId="{33229E9A-F649-43DE-B00F-6BE665293884}" sibTransId="{C6BA379D-C237-4B2C-804B-A1756B04E8E8}"/>
    <dgm:cxn modelId="{E5BDA0C2-DF35-47DD-AB48-392056A925C4}" srcId="{640273EB-2BA6-4EB5-91A8-80F3D87E7EDE}" destId="{E8BAD93C-4D58-4252-A7EE-3231B42494B9}" srcOrd="2" destOrd="0" parTransId="{BC916EE0-6B8F-45D0-A4F5-512FDF15E2B0}" sibTransId="{F5A803A3-31D2-48C1-BF0A-6CCB93815A91}"/>
    <dgm:cxn modelId="{F5F33217-259C-440F-A849-CF8D0A261433}" type="presOf" srcId="{C552A2F4-5911-423F-A51A-E1870929D382}" destId="{AC147F06-C45A-4FC5-9507-50A6079C79E3}" srcOrd="0" destOrd="0" presId="urn:microsoft.com/office/officeart/2005/8/layout/list1"/>
    <dgm:cxn modelId="{1FCA4B75-198E-4C96-BA9D-68CE4B993C0C}" type="presOf" srcId="{C552A2F4-5911-423F-A51A-E1870929D382}" destId="{0608EFCE-00FF-43D4-9964-81890CFCAE1C}" srcOrd="1" destOrd="0" presId="urn:microsoft.com/office/officeart/2005/8/layout/list1"/>
    <dgm:cxn modelId="{71B5B9B1-5616-492F-B9DF-5CD7323E3909}" type="presOf" srcId="{E8BAD93C-4D58-4252-A7EE-3231B42494B9}" destId="{4308AB17-62F8-4D02-A89E-2E5A9092EDE5}" srcOrd="0" destOrd="0" presId="urn:microsoft.com/office/officeart/2005/8/layout/list1"/>
    <dgm:cxn modelId="{7B6EB970-9B6A-4CC1-9D8D-10D04F1B1F3E}" type="presOf" srcId="{18B51E18-0962-4559-9257-F7FB1E8B61E6}" destId="{7C1D258E-C260-45EF-849C-7D3D13EF0BAF}" srcOrd="0" destOrd="0" presId="urn:microsoft.com/office/officeart/2005/8/layout/list1"/>
    <dgm:cxn modelId="{81FBE7F7-DD91-4560-AC60-7C1D57BE0529}" type="presOf" srcId="{640273EB-2BA6-4EB5-91A8-80F3D87E7EDE}" destId="{C47D85F4-C563-4F18-A906-F3DCF6117217}" srcOrd="0" destOrd="0" presId="urn:microsoft.com/office/officeart/2005/8/layout/list1"/>
    <dgm:cxn modelId="{8CEEF029-27DD-4473-AFA5-3D1B5C3342F2}" srcId="{640273EB-2BA6-4EB5-91A8-80F3D87E7EDE}" destId="{18B51E18-0962-4559-9257-F7FB1E8B61E6}" srcOrd="1" destOrd="0" parTransId="{0F2EEFFB-E05E-4DD0-87B8-1E59DE0670E9}" sibTransId="{021D0751-0341-4FE2-A610-CD5E05BE8D89}"/>
    <dgm:cxn modelId="{D19402A9-CB59-41EE-B059-8E65E8DF9499}" type="presOf" srcId="{E8BAD93C-4D58-4252-A7EE-3231B42494B9}" destId="{93EF0F5C-8DD5-4D61-A7D3-EDC129D9C0E8}" srcOrd="1" destOrd="0" presId="urn:microsoft.com/office/officeart/2005/8/layout/list1"/>
    <dgm:cxn modelId="{3E46D544-77CC-441D-A136-BB08B50DF1B2}" type="presOf" srcId="{18B51E18-0962-4559-9257-F7FB1E8B61E6}" destId="{87564DBB-FC72-4169-AE18-3E53DCDFA5AA}" srcOrd="1" destOrd="0" presId="urn:microsoft.com/office/officeart/2005/8/layout/list1"/>
    <dgm:cxn modelId="{3B27A812-5510-4ECD-B979-009EC579B3D4}" type="presParOf" srcId="{C47D85F4-C563-4F18-A906-F3DCF6117217}" destId="{5FDDD35F-BF65-48D7-8658-DB43D47DD791}" srcOrd="0" destOrd="0" presId="urn:microsoft.com/office/officeart/2005/8/layout/list1"/>
    <dgm:cxn modelId="{28C1CE53-E58B-4571-BC61-A2540C8F751F}" type="presParOf" srcId="{5FDDD35F-BF65-48D7-8658-DB43D47DD791}" destId="{AC147F06-C45A-4FC5-9507-50A6079C79E3}" srcOrd="0" destOrd="0" presId="urn:microsoft.com/office/officeart/2005/8/layout/list1"/>
    <dgm:cxn modelId="{13E873D2-5BB6-4E71-8827-FEAE114A3652}" type="presParOf" srcId="{5FDDD35F-BF65-48D7-8658-DB43D47DD791}" destId="{0608EFCE-00FF-43D4-9964-81890CFCAE1C}" srcOrd="1" destOrd="0" presId="urn:microsoft.com/office/officeart/2005/8/layout/list1"/>
    <dgm:cxn modelId="{00B17126-51E1-46B2-8910-E8828530DDE6}" type="presParOf" srcId="{C47D85F4-C563-4F18-A906-F3DCF6117217}" destId="{96C5E8AF-8AF9-4172-BA4C-FDC3FCA6D8B4}" srcOrd="1" destOrd="0" presId="urn:microsoft.com/office/officeart/2005/8/layout/list1"/>
    <dgm:cxn modelId="{D4038702-29E5-494A-930F-80E7A186DE34}" type="presParOf" srcId="{C47D85F4-C563-4F18-A906-F3DCF6117217}" destId="{542CE3D9-E8F9-4BE8-9B3C-07A7E0E6A8B3}" srcOrd="2" destOrd="0" presId="urn:microsoft.com/office/officeart/2005/8/layout/list1"/>
    <dgm:cxn modelId="{1BEB6DD3-993C-4A46-958F-43FE53D93B27}" type="presParOf" srcId="{C47D85F4-C563-4F18-A906-F3DCF6117217}" destId="{318C37B8-60FC-42DC-BBDF-F649386C87A8}" srcOrd="3" destOrd="0" presId="urn:microsoft.com/office/officeart/2005/8/layout/list1"/>
    <dgm:cxn modelId="{BCCDC150-D1EC-4D09-9CFD-8EB89510AB92}" type="presParOf" srcId="{C47D85F4-C563-4F18-A906-F3DCF6117217}" destId="{7EED192A-5F58-48BE-AD8F-5E3B86DCD45B}" srcOrd="4" destOrd="0" presId="urn:microsoft.com/office/officeart/2005/8/layout/list1"/>
    <dgm:cxn modelId="{C64D9242-9733-4E41-9F39-2F74595DE5D4}" type="presParOf" srcId="{7EED192A-5F58-48BE-AD8F-5E3B86DCD45B}" destId="{7C1D258E-C260-45EF-849C-7D3D13EF0BAF}" srcOrd="0" destOrd="0" presId="urn:microsoft.com/office/officeart/2005/8/layout/list1"/>
    <dgm:cxn modelId="{931994C6-C419-4989-91C5-4D1B52BC7CDF}" type="presParOf" srcId="{7EED192A-5F58-48BE-AD8F-5E3B86DCD45B}" destId="{87564DBB-FC72-4169-AE18-3E53DCDFA5AA}" srcOrd="1" destOrd="0" presId="urn:microsoft.com/office/officeart/2005/8/layout/list1"/>
    <dgm:cxn modelId="{B6CE46C7-0C85-448B-A687-C76ED322136D}" type="presParOf" srcId="{C47D85F4-C563-4F18-A906-F3DCF6117217}" destId="{F7DB282F-DAC7-42A3-88ED-A191E7C0BEA3}" srcOrd="5" destOrd="0" presId="urn:microsoft.com/office/officeart/2005/8/layout/list1"/>
    <dgm:cxn modelId="{063D5AE2-BF48-4A90-852B-A3E639CFF031}" type="presParOf" srcId="{C47D85F4-C563-4F18-A906-F3DCF6117217}" destId="{77067025-E942-4B40-9DF5-DC5C98F2A1F3}" srcOrd="6" destOrd="0" presId="urn:microsoft.com/office/officeart/2005/8/layout/list1"/>
    <dgm:cxn modelId="{443B633A-61EA-4B5C-8745-139E47F498AF}" type="presParOf" srcId="{C47D85F4-C563-4F18-A906-F3DCF6117217}" destId="{8E6948AA-D988-44CB-8653-B0EF9040B010}" srcOrd="7" destOrd="0" presId="urn:microsoft.com/office/officeart/2005/8/layout/list1"/>
    <dgm:cxn modelId="{3D284C1C-9DE0-4C73-B5F7-33D9832F06EA}" type="presParOf" srcId="{C47D85F4-C563-4F18-A906-F3DCF6117217}" destId="{A813CA69-BCCD-4CD5-A511-CDC350512C03}" srcOrd="8" destOrd="0" presId="urn:microsoft.com/office/officeart/2005/8/layout/list1"/>
    <dgm:cxn modelId="{7EEF56F2-6135-4EB3-AB3F-BE4C0CF17D62}" type="presParOf" srcId="{A813CA69-BCCD-4CD5-A511-CDC350512C03}" destId="{4308AB17-62F8-4D02-A89E-2E5A9092EDE5}" srcOrd="0" destOrd="0" presId="urn:microsoft.com/office/officeart/2005/8/layout/list1"/>
    <dgm:cxn modelId="{61FFA3C4-042D-435F-91DE-D037704AC8C6}" type="presParOf" srcId="{A813CA69-BCCD-4CD5-A511-CDC350512C03}" destId="{93EF0F5C-8DD5-4D61-A7D3-EDC129D9C0E8}" srcOrd="1" destOrd="0" presId="urn:microsoft.com/office/officeart/2005/8/layout/list1"/>
    <dgm:cxn modelId="{0BB3B6F1-2685-452C-A8AF-288633F60F22}" type="presParOf" srcId="{C47D85F4-C563-4F18-A906-F3DCF6117217}" destId="{32E7DF95-E960-430A-A143-9ECC1360C5ED}" srcOrd="9" destOrd="0" presId="urn:microsoft.com/office/officeart/2005/8/layout/list1"/>
    <dgm:cxn modelId="{C2669A6C-132F-43C1-8710-992C8B16D004}" type="presParOf" srcId="{C47D85F4-C563-4F18-A906-F3DCF6117217}" destId="{EF7E9E5C-FCCF-4B76-B591-CBE6A652CEFB}" srcOrd="10" destOrd="0" presId="urn:microsoft.com/office/officeart/2005/8/layout/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1BD948-A5A6-4B4A-898F-EFD1008FF121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99365C-4705-462C-8E6F-BDF4A795EB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Проблема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99365C-4705-462C-8E6F-BDF4A795EB51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inmagine.com/600wm/imagezoo/izs020/izs0204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14290"/>
            <a:ext cx="5429288" cy="3999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07708" y="3929066"/>
            <a:ext cx="8936292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Значение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дидактических игр в </a:t>
            </a:r>
          </a:p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т</a:t>
            </a:r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10000"/>
                  </a:schemeClr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рудовом воспитании дошкольников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chemeClr val="bg2">
                  <a:lumMod val="10000"/>
                </a:schemeClr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4546" y="2000240"/>
            <a:ext cx="676018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/>
              <a:t>Спасибо </a:t>
            </a:r>
          </a:p>
          <a:p>
            <a:r>
              <a:rPr lang="ru-RU" sz="3600" dirty="0" smtClean="0"/>
              <a:t>                  за</a:t>
            </a:r>
          </a:p>
          <a:p>
            <a:r>
              <a:rPr lang="ru-RU" sz="3600" smtClean="0"/>
              <a:t>                        внимание.                   </a:t>
            </a:r>
            <a:endParaRPr lang="ru-RU" sz="36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119.lipetskddo.ru/files/images/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5896" y="142852"/>
            <a:ext cx="371477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00100" y="1071546"/>
            <a:ext cx="7882351" cy="49244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Проблема трудового воспитания</a:t>
            </a:r>
          </a:p>
          <a:p>
            <a:r>
              <a:rPr lang="ru-RU" dirty="0" smtClean="0"/>
              <a:t>детей в детском саду является</a:t>
            </a:r>
          </a:p>
          <a:p>
            <a:r>
              <a:rPr lang="ru-RU" dirty="0" smtClean="0"/>
              <a:t>одной из главных. В дошкольном</a:t>
            </a:r>
          </a:p>
          <a:p>
            <a:r>
              <a:rPr lang="ru-RU" dirty="0" smtClean="0"/>
              <a:t>возрасте у детей  формируется </a:t>
            </a:r>
          </a:p>
          <a:p>
            <a:r>
              <a:rPr lang="ru-RU" dirty="0" smtClean="0"/>
              <a:t>психологическая готовность к</a:t>
            </a:r>
          </a:p>
          <a:p>
            <a:r>
              <a:rPr lang="ru-RU" dirty="0" smtClean="0"/>
              <a:t>труду, ответственное отношение </a:t>
            </a:r>
          </a:p>
          <a:p>
            <a:r>
              <a:rPr lang="ru-RU" dirty="0" smtClean="0"/>
              <a:t>к процессу труда и его результату. Ребенка больше привлекает процесс труда,</a:t>
            </a:r>
          </a:p>
          <a:p>
            <a:r>
              <a:rPr lang="ru-RU" dirty="0" smtClean="0"/>
              <a:t>чем его продукт. Поэтому важно установить связь между трудом и игрой.</a:t>
            </a:r>
          </a:p>
          <a:p>
            <a:endParaRPr lang="ru-RU" dirty="0" smtClean="0"/>
          </a:p>
          <a:p>
            <a:r>
              <a:rPr lang="ru-RU" dirty="0" smtClean="0"/>
              <a:t>Основными видами игр, где дети знакомятся с трудом взрослых, являются:</a:t>
            </a:r>
          </a:p>
          <a:p>
            <a:endParaRPr lang="ru-RU" dirty="0" smtClean="0"/>
          </a:p>
          <a:p>
            <a:r>
              <a:rPr lang="ru-RU" b="1" dirty="0" smtClean="0"/>
              <a:t>*</a:t>
            </a:r>
            <a:r>
              <a:rPr lang="ru-RU" sz="2000" b="1" dirty="0" smtClean="0"/>
              <a:t>сюжетно-ролевая игра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*театрализованная игра</a:t>
            </a:r>
          </a:p>
          <a:p>
            <a:endParaRPr lang="ru-RU" sz="2000" b="1" dirty="0" smtClean="0"/>
          </a:p>
          <a:p>
            <a:r>
              <a:rPr lang="ru-RU" sz="2000" b="1" dirty="0" smtClean="0"/>
              <a:t>*дидактическая игра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857232"/>
            <a:ext cx="7796237" cy="6124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     Дидактические игры </a:t>
            </a:r>
            <a:r>
              <a:rPr lang="ru-RU" sz="2800" dirty="0" smtClean="0"/>
              <a:t>способствуют усвоению,</a:t>
            </a:r>
          </a:p>
          <a:p>
            <a:r>
              <a:rPr lang="ru-RU" sz="2800" dirty="0" smtClean="0"/>
              <a:t> закреплению у детей знаний, умений, навыков</a:t>
            </a:r>
          </a:p>
          <a:p>
            <a:r>
              <a:rPr lang="ru-RU" sz="2800" dirty="0" smtClean="0"/>
              <a:t>полученных в специально организованной </a:t>
            </a:r>
          </a:p>
          <a:p>
            <a:r>
              <a:rPr lang="ru-RU" sz="2800" dirty="0" smtClean="0"/>
              <a:t>деятельности взрослого и ребенка.</a:t>
            </a:r>
          </a:p>
          <a:p>
            <a:endParaRPr lang="ru-RU" sz="2800" dirty="0" smtClean="0"/>
          </a:p>
          <a:p>
            <a:r>
              <a:rPr lang="ru-RU" sz="2800" b="1" dirty="0" smtClean="0"/>
              <a:t>     Задачи</a:t>
            </a:r>
            <a:r>
              <a:rPr lang="ru-RU" sz="2800" dirty="0" smtClean="0"/>
              <a:t> дидактических игр: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ознакомление с окружающим миром;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знакомство с природой;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знакомство с профессиями взрослых;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знакомство с бытом людей;</a:t>
            </a:r>
          </a:p>
          <a:p>
            <a:pPr>
              <a:buFont typeface="Arial" charset="0"/>
              <a:buChar char="•"/>
            </a:pPr>
            <a:r>
              <a:rPr lang="ru-RU" sz="2800" dirty="0" smtClean="0"/>
              <a:t>систематизация </a:t>
            </a:r>
            <a:r>
              <a:rPr lang="ru-RU" sz="2800" dirty="0" smtClean="0"/>
              <a:t> знаний </a:t>
            </a:r>
            <a:r>
              <a:rPr lang="ru-RU" sz="2800" dirty="0" smtClean="0"/>
              <a:t>о Родине, людях разных</a:t>
            </a:r>
          </a:p>
          <a:p>
            <a:r>
              <a:rPr lang="ru-RU" sz="2800" dirty="0" smtClean="0"/>
              <a:t>  национальностей.</a:t>
            </a:r>
          </a:p>
          <a:p>
            <a:endParaRPr lang="ru-RU" sz="2800" dirty="0" smtClean="0"/>
          </a:p>
          <a:p>
            <a:endParaRPr lang="ru-RU" sz="2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785794"/>
            <a:ext cx="53687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              Виды дидактических игр:  </a:t>
            </a:r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1285860"/>
            <a:ext cx="4357718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Игры с предметами:</a:t>
            </a:r>
            <a:endParaRPr lang="ru-RU" sz="3600" dirty="0" smtClean="0"/>
          </a:p>
          <a:p>
            <a:endParaRPr lang="ru-RU" sz="2800" dirty="0" smtClean="0"/>
          </a:p>
          <a:p>
            <a:r>
              <a:rPr lang="ru-RU" sz="2000" dirty="0" smtClean="0"/>
              <a:t>*«Собери набор парикмахера»</a:t>
            </a:r>
          </a:p>
          <a:p>
            <a:r>
              <a:rPr lang="ru-RU" sz="2000" dirty="0" smtClean="0"/>
              <a:t>(игрушечные ножницы, расчески,</a:t>
            </a:r>
          </a:p>
          <a:p>
            <a:r>
              <a:rPr lang="ru-RU" sz="2000" dirty="0" smtClean="0"/>
              <a:t>фен, лак, бигуди, духи).</a:t>
            </a:r>
          </a:p>
          <a:p>
            <a:endParaRPr lang="ru-RU" sz="2000" dirty="0" smtClean="0"/>
          </a:p>
          <a:p>
            <a:r>
              <a:rPr lang="ru-RU" sz="2000" dirty="0" smtClean="0"/>
              <a:t>*«Строитель» </a:t>
            </a:r>
          </a:p>
          <a:p>
            <a:r>
              <a:rPr lang="ru-RU" sz="2000" dirty="0" smtClean="0"/>
              <a:t>(выбирают из множества предметы,</a:t>
            </a:r>
          </a:p>
          <a:p>
            <a:r>
              <a:rPr lang="ru-RU" sz="2000" dirty="0" smtClean="0"/>
              <a:t>которые можно встретить на стройке: кирпичик, кран, самосвал, трактор).</a:t>
            </a:r>
          </a:p>
          <a:p>
            <a:endParaRPr lang="ru-RU" sz="2000" dirty="0" smtClean="0"/>
          </a:p>
          <a:p>
            <a:r>
              <a:rPr lang="ru-RU" sz="2000" dirty="0" smtClean="0"/>
              <a:t>*«Оденем куклу на прогулку»</a:t>
            </a:r>
          </a:p>
          <a:p>
            <a:r>
              <a:rPr lang="ru-RU" sz="2000" dirty="0" smtClean="0"/>
              <a:t>Знакомим с элементарными трудовыми навыками (самообслуживание)</a:t>
            </a:r>
          </a:p>
          <a:p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19458" name="Picture 2" descr="http://olgabulavina.ucoz.ru/kartinki/otrisovat_kopiy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500042"/>
            <a:ext cx="3786214" cy="3698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svitppt.com.ua/images/45/44312/960/img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6124"/>
            <a:ext cx="4102066" cy="3076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857232"/>
            <a:ext cx="8084906" cy="24314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Настольно – печатные игры:</a:t>
            </a:r>
          </a:p>
          <a:p>
            <a:r>
              <a:rPr lang="ru-RU" sz="2000" dirty="0" smtClean="0"/>
              <a:t>Подбор картинок по парам («Найди пару»);</a:t>
            </a:r>
          </a:p>
          <a:p>
            <a:r>
              <a:rPr lang="ru-RU" sz="2000" dirty="0" smtClean="0"/>
              <a:t>Подбор картинок по общему признаку («Что есть в магазине»);</a:t>
            </a:r>
          </a:p>
          <a:p>
            <a:r>
              <a:rPr lang="ru-RU" sz="2000" dirty="0" smtClean="0"/>
              <a:t>Подбор картинок на запоминание («Чего не стало»);</a:t>
            </a:r>
          </a:p>
          <a:p>
            <a:r>
              <a:rPr lang="ru-RU" sz="2000" dirty="0" smtClean="0"/>
              <a:t>Составление разрезных картинок и кубиков («Кому что нужно для</a:t>
            </a:r>
          </a:p>
          <a:p>
            <a:r>
              <a:rPr lang="ru-RU" sz="2000" dirty="0" smtClean="0"/>
              <a:t> работы»);</a:t>
            </a:r>
          </a:p>
          <a:p>
            <a:r>
              <a:rPr lang="ru-RU" sz="2000" dirty="0" smtClean="0"/>
              <a:t>Описание, рассказ по картинке с показом действий (Отгадай, кто это?»).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072198" y="107154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://tapschool.ae/attachments/Slider/40cfef91-e2de-fc12-e130-80ae3af1eb38/tap1.jpg?template=gener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3714752"/>
            <a:ext cx="5429288" cy="271464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571604" y="928670"/>
            <a:ext cx="655910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Словесные игры:</a:t>
            </a:r>
          </a:p>
          <a:p>
            <a:endParaRPr lang="ru-RU" sz="2000" dirty="0" smtClean="0"/>
          </a:p>
          <a:p>
            <a:r>
              <a:rPr lang="ru-RU" sz="2000" dirty="0" smtClean="0"/>
              <a:t>Дидактические игры построены на словах и действиях </a:t>
            </a:r>
          </a:p>
          <a:p>
            <a:r>
              <a:rPr lang="ru-RU" sz="2000" dirty="0" smtClean="0"/>
              <a:t>играющих. Дети самостоятельно решают разнообразные</a:t>
            </a:r>
          </a:p>
          <a:p>
            <a:r>
              <a:rPr lang="ru-RU" sz="2000" dirty="0" smtClean="0"/>
              <a:t> мыслительные задачи, отгадывают по описанию, находят</a:t>
            </a:r>
          </a:p>
          <a:p>
            <a:r>
              <a:rPr lang="ru-RU" sz="2000" dirty="0" smtClean="0"/>
              <a:t>признаки сходства и различия, группируют предметы по </a:t>
            </a:r>
          </a:p>
          <a:p>
            <a:r>
              <a:rPr lang="ru-RU" sz="2000" dirty="0" smtClean="0"/>
              <a:t>различным признакам, используя ранее приобретенные</a:t>
            </a:r>
          </a:p>
          <a:p>
            <a:r>
              <a:rPr lang="ru-RU" sz="2000" dirty="0" smtClean="0"/>
              <a:t>знания. 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hovrashok.com.ua/images/Jan/09/0e36050204e3868a59640363b0c2d205/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500042"/>
            <a:ext cx="4271629" cy="278608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4214818"/>
            <a:ext cx="844410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Дидактическая игра в трудовом воспитании</a:t>
            </a:r>
          </a:p>
          <a:p>
            <a:r>
              <a:rPr lang="ru-RU" sz="2800" dirty="0" smtClean="0"/>
              <a:t>является важнейшим средством развития,</a:t>
            </a:r>
          </a:p>
          <a:p>
            <a:r>
              <a:rPr lang="ru-RU" sz="2800" dirty="0" smtClean="0"/>
              <a:t>обучения и воспитания дошкольников.    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57224" y="357166"/>
            <a:ext cx="8416984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/>
              <a:t>       </a:t>
            </a:r>
          </a:p>
          <a:p>
            <a:endParaRPr lang="ru-RU" sz="2000" dirty="0" smtClean="0"/>
          </a:p>
          <a:p>
            <a:r>
              <a:rPr lang="ru-RU" sz="2000" dirty="0" smtClean="0"/>
              <a:t>                                    Список литературы</a:t>
            </a:r>
          </a:p>
          <a:p>
            <a:endParaRPr lang="ru-RU" sz="2000" dirty="0" smtClean="0"/>
          </a:p>
          <a:p>
            <a:pPr marL="457200" indent="-457200"/>
            <a:r>
              <a:rPr lang="ru-RU" sz="2000" dirty="0" smtClean="0"/>
              <a:t>       1.Алешина Н.В. Ознакомление дошкольников с окружающим/   </a:t>
            </a:r>
          </a:p>
          <a:p>
            <a:pPr marL="914400" lvl="1" indent="-457200"/>
            <a:r>
              <a:rPr lang="ru-RU" sz="2000" dirty="0" err="1" smtClean="0"/>
              <a:t>Н.В.АлешинаМ</a:t>
            </a:r>
            <a:r>
              <a:rPr lang="ru-RU" sz="2000" dirty="0" smtClean="0"/>
              <a:t>.: «Педагогическое Общество России» , 2000.-128 с.</a:t>
            </a:r>
          </a:p>
          <a:p>
            <a:pPr marL="914400" lvl="1" indent="-457200"/>
            <a:endParaRPr lang="ru-RU" sz="2000" dirty="0" smtClean="0"/>
          </a:p>
          <a:p>
            <a:pPr marL="914400" lvl="1" indent="-457200"/>
            <a:r>
              <a:rPr lang="ru-RU" sz="2000" dirty="0" smtClean="0"/>
              <a:t>2. Программа обучения и воспитания в детском саду /Под </a:t>
            </a:r>
          </a:p>
          <a:p>
            <a:pPr marL="914400" lvl="1" indent="-457200"/>
            <a:r>
              <a:rPr lang="ru-RU" sz="2000" dirty="0" smtClean="0"/>
              <a:t>Ред. М.А.Васильевой, в. В. Гербовой, Т. С. Комаровой. -5 изд.</a:t>
            </a:r>
          </a:p>
          <a:p>
            <a:pPr marL="914400" lvl="1" indent="-457200"/>
            <a:r>
              <a:rPr lang="ru-RU" sz="2000" dirty="0" err="1" smtClean="0"/>
              <a:t>испр</a:t>
            </a:r>
            <a:r>
              <a:rPr lang="ru-RU" sz="2000" dirty="0" smtClean="0"/>
              <a:t>. и доп.-М.: Мозаика- Синтез, 2008.-208 с.</a:t>
            </a:r>
          </a:p>
          <a:p>
            <a:pPr marL="914400" lvl="1" indent="-457200"/>
            <a:endParaRPr lang="ru-RU" sz="2000" dirty="0" smtClean="0"/>
          </a:p>
          <a:p>
            <a:pPr marL="914400" lvl="1" indent="-457200"/>
            <a:r>
              <a:rPr lang="ru-RU" sz="2000" dirty="0" smtClean="0"/>
              <a:t>З. Примерная основная образовательная программа</a:t>
            </a:r>
          </a:p>
          <a:p>
            <a:pPr marL="914400" lvl="1" indent="-457200"/>
            <a:endParaRPr lang="ru-RU" sz="2000" dirty="0" smtClean="0"/>
          </a:p>
          <a:p>
            <a:pPr marL="914400" lvl="1" indent="-457200"/>
            <a:r>
              <a:rPr lang="ru-RU" sz="2000" dirty="0" smtClean="0"/>
              <a:t>4. </a:t>
            </a:r>
            <a:r>
              <a:rPr lang="ru-RU" sz="2000" dirty="0" err="1" smtClean="0"/>
              <a:t>Пряжников</a:t>
            </a:r>
            <a:r>
              <a:rPr lang="ru-RU" sz="2000" dirty="0" smtClean="0"/>
              <a:t> Н.С.Профессиональное и личностное самоопределение/</a:t>
            </a:r>
          </a:p>
          <a:p>
            <a:pPr marL="914400" lvl="1" indent="-457200"/>
            <a:r>
              <a:rPr lang="ru-RU" sz="2000" dirty="0" smtClean="0"/>
              <a:t> </a:t>
            </a:r>
            <a:r>
              <a:rPr lang="ru-RU" sz="2000" dirty="0" err="1" smtClean="0"/>
              <a:t>Н.С.Пряжников</a:t>
            </a:r>
            <a:r>
              <a:rPr lang="ru-RU" sz="2000" dirty="0" smtClean="0"/>
              <a:t>.- Воронеж, 1996  </a:t>
            </a:r>
            <a:endParaRPr lang="ru-RU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428</Words>
  <PresentationFormat>Экран (4:3)</PresentationFormat>
  <Paragraphs>87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15</cp:revision>
  <dcterms:created xsi:type="dcterms:W3CDTF">2016-03-30T16:22:34Z</dcterms:created>
  <dcterms:modified xsi:type="dcterms:W3CDTF">2016-04-03T10:05:52Z</dcterms:modified>
</cp:coreProperties>
</file>