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0093"/>
    <a:srgbClr val="0000CC"/>
    <a:srgbClr val="008000"/>
    <a:srgbClr val="FF0066"/>
    <a:srgbClr val="11C12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96" y="-3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EE1C325-694E-4963-9AA7-98FC66A1995C}" type="datetimeFigureOut">
              <a:rPr lang="ru-RU" smtClean="0"/>
              <a:pPr/>
              <a:t>03.03.2017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E4F00F7-F2E1-4DDB-AA14-3F9812DD4644}"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EE1C325-694E-4963-9AA7-98FC66A1995C}" type="datetimeFigureOut">
              <a:rPr lang="ru-RU" smtClean="0"/>
              <a:pPr/>
              <a:t>03.03.2017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E4F00F7-F2E1-4DDB-AA14-3F9812DD464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EE1C325-694E-4963-9AA7-98FC66A1995C}" type="datetimeFigureOut">
              <a:rPr lang="ru-RU" smtClean="0"/>
              <a:pPr/>
              <a:t>03.03.2017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E4F00F7-F2E1-4DDB-AA14-3F9812DD464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EE1C325-694E-4963-9AA7-98FC66A1995C}" type="datetimeFigureOut">
              <a:rPr lang="ru-RU" smtClean="0"/>
              <a:pPr/>
              <a:t>03.03.2017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E4F00F7-F2E1-4DDB-AA14-3F9812DD464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EE1C325-694E-4963-9AA7-98FC66A1995C}" type="datetimeFigureOut">
              <a:rPr lang="ru-RU" smtClean="0"/>
              <a:pPr/>
              <a:t>03.03.2017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E4F00F7-F2E1-4DDB-AA14-3F9812DD4644}"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EE1C325-694E-4963-9AA7-98FC66A1995C}" type="datetimeFigureOut">
              <a:rPr lang="ru-RU" smtClean="0"/>
              <a:pPr/>
              <a:t>03.03.2017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E4F00F7-F2E1-4DDB-AA14-3F9812DD4644}"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EE1C325-694E-4963-9AA7-98FC66A1995C}" type="datetimeFigureOut">
              <a:rPr lang="ru-RU" smtClean="0"/>
              <a:pPr/>
              <a:t>03.03.2017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E4F00F7-F2E1-4DDB-AA14-3F9812DD4644}"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EE1C325-694E-4963-9AA7-98FC66A1995C}" type="datetimeFigureOut">
              <a:rPr lang="ru-RU" smtClean="0"/>
              <a:pPr/>
              <a:t>03.03.2017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E4F00F7-F2E1-4DDB-AA14-3F9812DD4644}"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EE1C325-694E-4963-9AA7-98FC66A1995C}" type="datetimeFigureOut">
              <a:rPr lang="ru-RU" smtClean="0"/>
              <a:pPr/>
              <a:t>03.03.2017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E4F00F7-F2E1-4DDB-AA14-3F9812DD4644}"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EE1C325-694E-4963-9AA7-98FC66A1995C}" type="datetimeFigureOut">
              <a:rPr lang="ru-RU" smtClean="0"/>
              <a:pPr/>
              <a:t>03.03.2017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E4F00F7-F2E1-4DDB-AA14-3F9812DD4644}"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EE1C325-694E-4963-9AA7-98FC66A1995C}" type="datetimeFigureOut">
              <a:rPr lang="ru-RU" smtClean="0"/>
              <a:pPr/>
              <a:t>03.03.2017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E4F00F7-F2E1-4DDB-AA14-3F9812DD4644}"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E1C325-694E-4963-9AA7-98FC66A1995C}" type="datetimeFigureOut">
              <a:rPr lang="ru-RU" smtClean="0"/>
              <a:pPr/>
              <a:t>03.03.2017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4F00F7-F2E1-4DDB-AA14-3F9812DD4644}"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026" name="Picture 2" descr="http://ringtonymp3.ru/photos/detskie-shablony-dlya-oformleniya-slayda-8990-large.jpg"/>
          <p:cNvPicPr>
            <a:picLocks noChangeAspect="1" noChangeArrowheads="1"/>
          </p:cNvPicPr>
          <p:nvPr/>
        </p:nvPicPr>
        <p:blipFill>
          <a:blip r:embed="rId2" cstate="print"/>
          <a:srcRect/>
          <a:stretch>
            <a:fillRect/>
          </a:stretch>
        </p:blipFill>
        <p:spPr bwMode="auto">
          <a:xfrm>
            <a:off x="0" y="-1"/>
            <a:ext cx="9144000" cy="6858001"/>
          </a:xfrm>
          <a:prstGeom prst="rect">
            <a:avLst/>
          </a:prstGeom>
          <a:noFill/>
        </p:spPr>
      </p:pic>
      <p:sp>
        <p:nvSpPr>
          <p:cNvPr id="5" name="Скругленный прямоугольник 4"/>
          <p:cNvSpPr/>
          <p:nvPr/>
        </p:nvSpPr>
        <p:spPr>
          <a:xfrm>
            <a:off x="323528" y="476672"/>
            <a:ext cx="7416824" cy="3960440"/>
          </a:xfrm>
          <a:prstGeom prst="roundRect">
            <a:avLst/>
          </a:prstGeom>
          <a:solidFill>
            <a:schemeClr val="accent5">
              <a:lumMod val="20000"/>
              <a:lumOff val="8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5400" b="1" dirty="0" smtClean="0">
                <a:solidFill>
                  <a:srgbClr val="C00000"/>
                </a:solidFill>
                <a:latin typeface="Times New Roman" pitchFamily="18" charset="0"/>
                <a:cs typeface="Times New Roman" pitchFamily="18" charset="0"/>
              </a:rPr>
              <a:t>Обязанности </a:t>
            </a:r>
            <a:r>
              <a:rPr lang="ru-RU" sz="5400" b="1" dirty="0" smtClean="0">
                <a:solidFill>
                  <a:srgbClr val="C00000"/>
                </a:solidFill>
                <a:latin typeface="Times New Roman" pitchFamily="18" charset="0"/>
                <a:cs typeface="Times New Roman" pitchFamily="18" charset="0"/>
              </a:rPr>
              <a:t>воспитателя в музыкальном воспитании </a:t>
            </a:r>
            <a:r>
              <a:rPr lang="ru-RU" sz="5400" b="1" dirty="0" smtClean="0">
                <a:solidFill>
                  <a:srgbClr val="C00000"/>
                </a:solidFill>
                <a:latin typeface="Times New Roman" pitchFamily="18" charset="0"/>
                <a:cs typeface="Times New Roman" pitchFamily="18" charset="0"/>
              </a:rPr>
              <a:t>детей</a:t>
            </a:r>
            <a:endParaRPr lang="ru-RU" sz="5400" b="1" dirty="0">
              <a:solidFill>
                <a:srgbClr val="C00000"/>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4" name="Picture 2" descr="http://ringtonymp3.ru/photos/detskie-shablony-dlya-oformleniya-slayda-8990-large.jpg"/>
          <p:cNvPicPr>
            <a:picLocks noChangeAspect="1" noChangeArrowheads="1"/>
          </p:cNvPicPr>
          <p:nvPr/>
        </p:nvPicPr>
        <p:blipFill>
          <a:blip r:embed="rId2" cstate="print"/>
          <a:srcRect/>
          <a:stretch>
            <a:fillRect/>
          </a:stretch>
        </p:blipFill>
        <p:spPr bwMode="auto">
          <a:xfrm>
            <a:off x="0" y="-1"/>
            <a:ext cx="9144000" cy="6858001"/>
          </a:xfrm>
          <a:prstGeom prst="rect">
            <a:avLst/>
          </a:prstGeom>
          <a:noFill/>
        </p:spPr>
      </p:pic>
      <p:sp>
        <p:nvSpPr>
          <p:cNvPr id="5" name="Скругленный прямоугольник 4"/>
          <p:cNvSpPr/>
          <p:nvPr/>
        </p:nvSpPr>
        <p:spPr>
          <a:xfrm>
            <a:off x="467544" y="404664"/>
            <a:ext cx="6336704" cy="4464496"/>
          </a:xfrm>
          <a:prstGeom prst="roundRect">
            <a:avLst/>
          </a:prstGeom>
          <a:solidFill>
            <a:schemeClr val="accent5">
              <a:lumMod val="20000"/>
              <a:lumOff val="8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b="1" dirty="0">
                <a:solidFill>
                  <a:srgbClr val="FF0066"/>
                </a:solidFill>
                <a:latin typeface="Times New Roman" pitchFamily="18" charset="0"/>
                <a:cs typeface="Times New Roman" pitchFamily="18" charset="0"/>
              </a:rPr>
              <a:t>Жизнь ребенка становится красочнее, полнее, радостнее, если не только на музыкальных занятиях, но и в остальное время в детском саду создаются условия для проявления его музыкальных склонностей, интересов, способностей.</a:t>
            </a:r>
          </a:p>
          <a:p>
            <a:pPr algn="ctr"/>
            <a:endParaRPr lang="ru-RU" sz="2000" dirty="0">
              <a:solidFill>
                <a:schemeClr val="tx1"/>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4" name="Picture 2" descr="http://ringtonymp3.ru/photos/detskie-shablony-dlya-oformleniya-slayda-8990-large.jpg"/>
          <p:cNvPicPr>
            <a:picLocks noChangeAspect="1" noChangeArrowheads="1"/>
          </p:cNvPicPr>
          <p:nvPr/>
        </p:nvPicPr>
        <p:blipFill>
          <a:blip r:embed="rId2" cstate="print"/>
          <a:srcRect/>
          <a:stretch>
            <a:fillRect/>
          </a:stretch>
        </p:blipFill>
        <p:spPr bwMode="auto">
          <a:xfrm>
            <a:off x="0" y="-1"/>
            <a:ext cx="9144000" cy="6858001"/>
          </a:xfrm>
          <a:prstGeom prst="rect">
            <a:avLst/>
          </a:prstGeom>
          <a:noFill/>
        </p:spPr>
      </p:pic>
      <p:sp>
        <p:nvSpPr>
          <p:cNvPr id="5" name="Скругленный прямоугольник 4"/>
          <p:cNvSpPr/>
          <p:nvPr/>
        </p:nvSpPr>
        <p:spPr>
          <a:xfrm>
            <a:off x="539552" y="476672"/>
            <a:ext cx="6984776" cy="5184576"/>
          </a:xfrm>
          <a:prstGeom prst="roundRect">
            <a:avLst/>
          </a:prstGeom>
          <a:solidFill>
            <a:schemeClr val="accent5">
              <a:lumMod val="20000"/>
              <a:lumOff val="8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dirty="0" smtClean="0">
                <a:solidFill>
                  <a:srgbClr val="0000CC"/>
                </a:solidFill>
                <a:latin typeface="Times New Roman" pitchFamily="18" charset="0"/>
                <a:cs typeface="Times New Roman" pitchFamily="18" charset="0"/>
              </a:rPr>
              <a:t>Умения , полученные на занятии, обязательно должны закрепляться и развиваться также вне них. В разнообразных играх, на прогулках, в часы, отведённые для самостоятельной деятельности, дети по собственной инициативе могут петь песни, водить хороводы, слушать музыку и т.д.</a:t>
            </a:r>
            <a:r>
              <a:rPr lang="ru-RU" sz="2800" dirty="0" smtClean="0">
                <a:solidFill>
                  <a:schemeClr val="tx1"/>
                </a:solidFill>
                <a:latin typeface="Times New Roman" pitchFamily="18" charset="0"/>
                <a:cs typeface="Times New Roman" pitchFamily="18" charset="0"/>
              </a:rPr>
              <a:t> </a:t>
            </a:r>
            <a:r>
              <a:rPr lang="ru-RU" sz="2800" dirty="0" smtClean="0">
                <a:solidFill>
                  <a:srgbClr val="C00000"/>
                </a:solidFill>
                <a:latin typeface="Times New Roman" pitchFamily="18" charset="0"/>
                <a:cs typeface="Times New Roman" pitchFamily="18" charset="0"/>
              </a:rPr>
              <a:t>Таким образом, музыка входит в быт ребёнка, музыкальная деятельность становится любимым занятием.</a:t>
            </a:r>
            <a:endParaRPr lang="ru-RU" sz="2800" dirty="0">
              <a:solidFill>
                <a:srgbClr val="C00000"/>
              </a:solidFill>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4" name="Picture 2" descr="http://ringtonymp3.ru/photos/detskie-shablony-dlya-oformleniya-slayda-8990-large.jpg"/>
          <p:cNvPicPr>
            <a:picLocks noChangeAspect="1" noChangeArrowheads="1"/>
          </p:cNvPicPr>
          <p:nvPr/>
        </p:nvPicPr>
        <p:blipFill>
          <a:blip r:embed="rId2" cstate="print"/>
          <a:srcRect/>
          <a:stretch>
            <a:fillRect/>
          </a:stretch>
        </p:blipFill>
        <p:spPr bwMode="auto">
          <a:xfrm>
            <a:off x="0" y="-1"/>
            <a:ext cx="9144000" cy="6858001"/>
          </a:xfrm>
          <a:prstGeom prst="rect">
            <a:avLst/>
          </a:prstGeom>
          <a:noFill/>
        </p:spPr>
      </p:pic>
      <p:sp>
        <p:nvSpPr>
          <p:cNvPr id="5" name="Скругленный прямоугольник 4"/>
          <p:cNvSpPr/>
          <p:nvPr/>
        </p:nvSpPr>
        <p:spPr>
          <a:xfrm>
            <a:off x="1115616" y="404664"/>
            <a:ext cx="5904656" cy="5328592"/>
          </a:xfrm>
          <a:prstGeom prst="roundRect">
            <a:avLst/>
          </a:prstGeom>
          <a:solidFill>
            <a:schemeClr val="accent5">
              <a:lumMod val="20000"/>
              <a:lumOff val="8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dirty="0" smtClean="0">
                <a:solidFill>
                  <a:srgbClr val="008000"/>
                </a:solidFill>
                <a:latin typeface="Times New Roman" pitchFamily="18" charset="0"/>
                <a:cs typeface="Times New Roman" pitchFamily="18" charset="0"/>
              </a:rPr>
              <a:t>В повседневной жизни детского сада акцент делается на индивидуальной работе с детьми – развитии их музыкальных способностей, формировании чистой интонации, обучении детей игре на ДМИ. Ведущая роль здесь отводится воспитателю. Учитывая возраст детей, он определяет формы включения музыки в режим дня.</a:t>
            </a:r>
            <a:endParaRPr lang="ru-RU" sz="2800" dirty="0">
              <a:solidFill>
                <a:srgbClr val="008000"/>
              </a:solidFill>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4" name="Picture 2" descr="http://ringtonymp3.ru/photos/detskie-shablony-dlya-oformleniya-slayda-8990-large.jpg"/>
          <p:cNvPicPr>
            <a:picLocks noChangeAspect="1" noChangeArrowheads="1"/>
          </p:cNvPicPr>
          <p:nvPr/>
        </p:nvPicPr>
        <p:blipFill>
          <a:blip r:embed="rId2" cstate="print"/>
          <a:srcRect/>
          <a:stretch>
            <a:fillRect/>
          </a:stretch>
        </p:blipFill>
        <p:spPr bwMode="auto">
          <a:xfrm>
            <a:off x="0" y="-1"/>
            <a:ext cx="9144000" cy="6858001"/>
          </a:xfrm>
          <a:prstGeom prst="rect">
            <a:avLst/>
          </a:prstGeom>
          <a:noFill/>
        </p:spPr>
      </p:pic>
      <p:sp>
        <p:nvSpPr>
          <p:cNvPr id="5" name="Скругленный прямоугольник 4"/>
          <p:cNvSpPr/>
          <p:nvPr/>
        </p:nvSpPr>
        <p:spPr>
          <a:xfrm>
            <a:off x="899592" y="476672"/>
            <a:ext cx="6480720" cy="5184576"/>
          </a:xfrm>
          <a:prstGeom prst="roundRect">
            <a:avLst/>
          </a:prstGeom>
          <a:solidFill>
            <a:schemeClr val="accent5">
              <a:lumMod val="20000"/>
              <a:lumOff val="8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dirty="0" smtClean="0">
                <a:solidFill>
                  <a:srgbClr val="C00000"/>
                </a:solidFill>
                <a:latin typeface="Times New Roman" pitchFamily="18" charset="0"/>
                <a:cs typeface="Times New Roman" pitchFamily="18" charset="0"/>
              </a:rPr>
              <a:t>Музыка может быть использована в сюжетно-ролевых творческих играх детей, утренней гимнастике, при проведении некоторых водных процедур, во время прогулки (в летнее время), вечеров развлечений, пере сном. Допускается включение музыки в занятия по разным видам деятельности: изобразительной, физкультурной, по ознакомлению с природой и развитию речи</a:t>
            </a:r>
            <a:r>
              <a:rPr lang="ru-RU" sz="2800" dirty="0" smtClean="0">
                <a:solidFill>
                  <a:schemeClr val="tx1"/>
                </a:solidFill>
                <a:latin typeface="Times New Roman" pitchFamily="18" charset="0"/>
                <a:cs typeface="Times New Roman" pitchFamily="18" charset="0"/>
              </a:rPr>
              <a:t>.</a:t>
            </a:r>
            <a:endParaRPr lang="ru-RU" sz="2800" dirty="0">
              <a:solidFill>
                <a:schemeClr val="tx1"/>
              </a:solidFill>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4" name="Picture 2" descr="http://ringtonymp3.ru/photos/detskie-shablony-dlya-oformleniya-slayda-8990-large.jpg"/>
          <p:cNvPicPr>
            <a:picLocks noChangeAspect="1" noChangeArrowheads="1"/>
          </p:cNvPicPr>
          <p:nvPr/>
        </p:nvPicPr>
        <p:blipFill>
          <a:blip r:embed="rId2" cstate="print"/>
          <a:srcRect/>
          <a:stretch>
            <a:fillRect/>
          </a:stretch>
        </p:blipFill>
        <p:spPr bwMode="auto">
          <a:xfrm>
            <a:off x="0" y="-1"/>
            <a:ext cx="9144000" cy="6858001"/>
          </a:xfrm>
          <a:prstGeom prst="rect">
            <a:avLst/>
          </a:prstGeom>
          <a:noFill/>
        </p:spPr>
      </p:pic>
      <p:sp>
        <p:nvSpPr>
          <p:cNvPr id="6" name="Скругленный прямоугольник 5"/>
          <p:cNvSpPr/>
          <p:nvPr/>
        </p:nvSpPr>
        <p:spPr>
          <a:xfrm>
            <a:off x="1187624" y="836712"/>
            <a:ext cx="5760640" cy="4680520"/>
          </a:xfrm>
          <a:prstGeom prst="roundRect">
            <a:avLst/>
          </a:prstGeom>
          <a:solidFill>
            <a:schemeClr val="accent6">
              <a:lumMod val="20000"/>
              <a:lumOff val="8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dirty="0" smtClean="0">
                <a:solidFill>
                  <a:srgbClr val="0000CC"/>
                </a:solidFill>
                <a:latin typeface="Times New Roman" pitchFamily="18" charset="0"/>
                <a:cs typeface="Times New Roman" pitchFamily="18" charset="0"/>
              </a:rPr>
              <a:t>Между музыкальным воспитанием и изобразительной деятельностью тоже легко наладить взаимосвязь. С одной стороны, музыка углубляет те впечатления, которые дети выразили в рисунке или лепке. С другой стороны – даёт материал для её проведения.</a:t>
            </a:r>
            <a:endParaRPr lang="ru-RU" sz="2800" dirty="0">
              <a:solidFill>
                <a:srgbClr val="0000CC"/>
              </a:solidFill>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4" name="Picture 2" descr="http://ringtonymp3.ru/photos/detskie-shablony-dlya-oformleniya-slayda-8990-large.jpg"/>
          <p:cNvPicPr>
            <a:picLocks noChangeAspect="1" noChangeArrowheads="1"/>
          </p:cNvPicPr>
          <p:nvPr/>
        </p:nvPicPr>
        <p:blipFill>
          <a:blip r:embed="rId2" cstate="print"/>
          <a:srcRect/>
          <a:stretch>
            <a:fillRect/>
          </a:stretch>
        </p:blipFill>
        <p:spPr bwMode="auto">
          <a:xfrm>
            <a:off x="0" y="-1"/>
            <a:ext cx="9144000" cy="6858001"/>
          </a:xfrm>
          <a:prstGeom prst="rect">
            <a:avLst/>
          </a:prstGeom>
          <a:noFill/>
        </p:spPr>
      </p:pic>
      <p:sp>
        <p:nvSpPr>
          <p:cNvPr id="5" name="Скругленный прямоугольник 4"/>
          <p:cNvSpPr/>
          <p:nvPr/>
        </p:nvSpPr>
        <p:spPr>
          <a:xfrm>
            <a:off x="1043608" y="476672"/>
            <a:ext cx="6192688" cy="4608512"/>
          </a:xfrm>
          <a:prstGeom prst="roundRect">
            <a:avLst/>
          </a:prstGeom>
          <a:solidFill>
            <a:schemeClr val="accent5">
              <a:lumMod val="20000"/>
              <a:lumOff val="8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rgbClr val="D60093"/>
                </a:solidFill>
                <a:latin typeface="Times New Roman" pitchFamily="18" charset="0"/>
                <a:cs typeface="Times New Roman" pitchFamily="18" charset="0"/>
              </a:rPr>
              <a:t>Музыка, включаемая воспитателем в различные моменты повседневной жизни детей, вызывает у них положительные эмоции, радостные чувства, создаёт приподнятое настроение.</a:t>
            </a:r>
            <a:endParaRPr lang="ru-RU" sz="3200" b="1" dirty="0">
              <a:solidFill>
                <a:srgbClr val="D60093"/>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dirty="0"/>
          </a:p>
        </p:txBody>
      </p:sp>
      <p:pic>
        <p:nvPicPr>
          <p:cNvPr id="4" name="Picture 2" descr="http://ringtonymp3.ru/photos/detskie-shablony-dlya-oformleniya-slayda-8990-large.jpg"/>
          <p:cNvPicPr>
            <a:picLocks noChangeAspect="1" noChangeArrowheads="1"/>
          </p:cNvPicPr>
          <p:nvPr/>
        </p:nvPicPr>
        <p:blipFill>
          <a:blip r:embed="rId2" cstate="print"/>
          <a:srcRect/>
          <a:stretch>
            <a:fillRect/>
          </a:stretch>
        </p:blipFill>
        <p:spPr bwMode="auto">
          <a:xfrm>
            <a:off x="0" y="-1"/>
            <a:ext cx="9144000" cy="6858001"/>
          </a:xfrm>
          <a:prstGeom prst="rect">
            <a:avLst/>
          </a:prstGeom>
          <a:noFill/>
        </p:spPr>
      </p:pic>
      <p:sp>
        <p:nvSpPr>
          <p:cNvPr id="5" name="Скругленный прямоугольник 4"/>
          <p:cNvSpPr/>
          <p:nvPr/>
        </p:nvSpPr>
        <p:spPr>
          <a:xfrm>
            <a:off x="251520" y="620688"/>
            <a:ext cx="7848872" cy="5040560"/>
          </a:xfrm>
          <a:prstGeom prst="roundRect">
            <a:avLst/>
          </a:prstGeom>
          <a:solidFill>
            <a:schemeClr val="tx2">
              <a:lumMod val="20000"/>
              <a:lumOff val="8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3600" b="1" i="1" dirty="0">
                <a:solidFill>
                  <a:srgbClr val="FF0000"/>
                </a:solidFill>
                <a:latin typeface="Times New Roman" pitchFamily="18" charset="0"/>
                <a:cs typeface="Times New Roman" pitchFamily="18" charset="0"/>
              </a:rPr>
              <a:t>Музыкальное воспитание</a:t>
            </a:r>
            <a:r>
              <a:rPr lang="ru-RU" sz="2800" b="1" dirty="0">
                <a:solidFill>
                  <a:schemeClr val="tx1"/>
                </a:solidFill>
                <a:latin typeface="Times New Roman" pitchFamily="18" charset="0"/>
                <a:cs typeface="Times New Roman" pitchFamily="18" charset="0"/>
              </a:rPr>
              <a:t> </a:t>
            </a:r>
            <a:r>
              <a:rPr lang="ru-RU" sz="2800" b="1" dirty="0">
                <a:solidFill>
                  <a:srgbClr val="0000CC"/>
                </a:solidFill>
                <a:latin typeface="Times New Roman" pitchFamily="18" charset="0"/>
                <a:cs typeface="Times New Roman" pitchFamily="18" charset="0"/>
              </a:rPr>
              <a:t>— это процесс передачи и усвоения музыкальных знаний, умений и навыков, направленных на развитие и формирование музыкальных склонностей, способностей, вкуса, идеалов, вдохновляющих личность на практическую музыкально-эстетическую деятельность. </a:t>
            </a:r>
            <a:endParaRPr lang="ru-RU" sz="2800" b="1" dirty="0" smtClean="0">
              <a:solidFill>
                <a:srgbClr val="0000CC"/>
              </a:solidFill>
              <a:latin typeface="Times New Roman" pitchFamily="18" charset="0"/>
              <a:cs typeface="Times New Roman" pitchFamily="18" charset="0"/>
            </a:endParaRPr>
          </a:p>
          <a:p>
            <a:endParaRPr lang="ru-RU" sz="800" b="1" dirty="0">
              <a:solidFill>
                <a:schemeClr val="tx1"/>
              </a:solidFill>
              <a:latin typeface="Times New Roman" pitchFamily="18" charset="0"/>
              <a:cs typeface="Times New Roman" pitchFamily="18" charset="0"/>
            </a:endParaRPr>
          </a:p>
          <a:p>
            <a:pPr algn="ctr"/>
            <a:r>
              <a:rPr lang="ru-RU" sz="2800" b="1" dirty="0" smtClean="0">
                <a:solidFill>
                  <a:srgbClr val="11C126"/>
                </a:solidFill>
                <a:latin typeface="Times New Roman" pitchFamily="18" charset="0"/>
                <a:cs typeface="Times New Roman" pitchFamily="18" charset="0"/>
              </a:rPr>
              <a:t>Музыкальное </a:t>
            </a:r>
            <a:r>
              <a:rPr lang="ru-RU" sz="2800" b="1" dirty="0">
                <a:solidFill>
                  <a:srgbClr val="11C126"/>
                </a:solidFill>
                <a:latin typeface="Times New Roman" pitchFamily="18" charset="0"/>
                <a:cs typeface="Times New Roman" pitchFamily="18" charset="0"/>
              </a:rPr>
              <a:t>воспитание</a:t>
            </a:r>
            <a:r>
              <a:rPr lang="ru-RU" sz="2800" b="1" dirty="0">
                <a:solidFill>
                  <a:srgbClr val="C00000"/>
                </a:solidFill>
                <a:latin typeface="Times New Roman" pitchFamily="18" charset="0"/>
                <a:cs typeface="Times New Roman" pitchFamily="18" charset="0"/>
              </a:rPr>
              <a:t> </a:t>
            </a:r>
            <a:r>
              <a:rPr lang="ru-RU" sz="2800" b="1" i="1" dirty="0">
                <a:solidFill>
                  <a:srgbClr val="C00000"/>
                </a:solidFill>
                <a:latin typeface="Times New Roman" pitchFamily="18" charset="0"/>
                <a:cs typeface="Times New Roman" pitchFamily="18" charset="0"/>
              </a:rPr>
              <a:t>относится к системе обязательной воспитательной работы современной общеобразовательной деятельности</a:t>
            </a:r>
            <a:r>
              <a:rPr lang="ru-RU" sz="2800" b="1" dirty="0">
                <a:solidFill>
                  <a:srgbClr val="C00000"/>
                </a:solidFill>
                <a:latin typeface="Times New Roman" pitchFamily="18" charset="0"/>
                <a:cs typeface="Times New Roman" pitchFamily="18" charset="0"/>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5" name="Picture 2" descr="http://ringtonymp3.ru/photos/detskie-shablony-dlya-oformleniya-slayda-8990-large.jpg"/>
          <p:cNvPicPr>
            <a:picLocks noChangeAspect="1" noChangeArrowheads="1"/>
          </p:cNvPicPr>
          <p:nvPr/>
        </p:nvPicPr>
        <p:blipFill>
          <a:blip r:embed="rId2" cstate="print"/>
          <a:srcRect/>
          <a:stretch>
            <a:fillRect/>
          </a:stretch>
        </p:blipFill>
        <p:spPr bwMode="auto">
          <a:xfrm>
            <a:off x="0" y="-1"/>
            <a:ext cx="9144000" cy="6858001"/>
          </a:xfrm>
          <a:prstGeom prst="rect">
            <a:avLst/>
          </a:prstGeom>
          <a:noFill/>
        </p:spPr>
      </p:pic>
      <p:sp>
        <p:nvSpPr>
          <p:cNvPr id="6" name="Скругленный прямоугольник 5"/>
          <p:cNvSpPr/>
          <p:nvPr/>
        </p:nvSpPr>
        <p:spPr>
          <a:xfrm>
            <a:off x="467544" y="548680"/>
            <a:ext cx="7272808" cy="5040560"/>
          </a:xfrm>
          <a:prstGeom prst="roundRect">
            <a:avLst/>
          </a:prstGeom>
          <a:solidFill>
            <a:schemeClr val="accent1">
              <a:lumMod val="20000"/>
              <a:lumOff val="8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dirty="0" smtClean="0">
                <a:solidFill>
                  <a:srgbClr val="C00000"/>
                </a:solidFill>
                <a:latin typeface="Times New Roman" pitchFamily="18" charset="0"/>
                <a:cs typeface="Times New Roman" pitchFamily="18" charset="0"/>
              </a:rPr>
              <a:t>Успехи в музыкальном развитии детей, эмоциональное восприятие ими музыки тесно связаны с работой воспитателя. Именно воспитатель, обладающий широким кругозором, определённой музыкальной культурой, понимающий задачи музыкального воспитания детей, является проводником музыки в повседневную жизнь детского сада.</a:t>
            </a:r>
            <a:endParaRPr lang="ru-RU" sz="3200" dirty="0">
              <a:solidFill>
                <a:srgbClr val="C00000"/>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4" name="Picture 2" descr="http://ringtonymp3.ru/photos/detskie-shablony-dlya-oformleniya-slayda-8990-large.jpg"/>
          <p:cNvPicPr>
            <a:picLocks noChangeAspect="1" noChangeArrowheads="1"/>
          </p:cNvPicPr>
          <p:nvPr/>
        </p:nvPicPr>
        <p:blipFill>
          <a:blip r:embed="rId2" cstate="print"/>
          <a:srcRect/>
          <a:stretch>
            <a:fillRect/>
          </a:stretch>
        </p:blipFill>
        <p:spPr bwMode="auto">
          <a:xfrm>
            <a:off x="0" y="-1"/>
            <a:ext cx="9144000" cy="6858001"/>
          </a:xfrm>
          <a:prstGeom prst="rect">
            <a:avLst/>
          </a:prstGeom>
          <a:noFill/>
        </p:spPr>
      </p:pic>
      <p:sp>
        <p:nvSpPr>
          <p:cNvPr id="5" name="Скругленный прямоугольник 4"/>
          <p:cNvSpPr/>
          <p:nvPr/>
        </p:nvSpPr>
        <p:spPr>
          <a:xfrm>
            <a:off x="251520" y="260648"/>
            <a:ext cx="7344816" cy="3312368"/>
          </a:xfrm>
          <a:prstGeom prst="roundRect">
            <a:avLst/>
          </a:prstGeom>
          <a:solidFill>
            <a:schemeClr val="accent6">
              <a:lumMod val="20000"/>
              <a:lumOff val="8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dirty="0" smtClean="0">
                <a:solidFill>
                  <a:srgbClr val="002060"/>
                </a:solidFill>
                <a:latin typeface="Times New Roman" pitchFamily="18" charset="0"/>
                <a:cs typeface="Times New Roman" pitchFamily="18" charset="0"/>
              </a:rPr>
              <a:t>Основной формой музыкального воспитания и обучения ребёнка в дошкольном учреждении является музыкальные занятия. В процессе занятий дети приобретают знания, умения, навыки по слушанию музыки, пению, музыкально-ритмическим движениям, игре на ДМИ. </a:t>
            </a:r>
            <a:endParaRPr lang="ru-RU" sz="2800" dirty="0">
              <a:solidFill>
                <a:srgbClr val="002060"/>
              </a:solidFill>
              <a:latin typeface="Times New Roman" pitchFamily="18" charset="0"/>
              <a:cs typeface="Times New Roman" pitchFamily="18" charset="0"/>
            </a:endParaRPr>
          </a:p>
        </p:txBody>
      </p:sp>
      <p:sp>
        <p:nvSpPr>
          <p:cNvPr id="6" name="Скругленный прямоугольник 5"/>
          <p:cNvSpPr/>
          <p:nvPr/>
        </p:nvSpPr>
        <p:spPr>
          <a:xfrm>
            <a:off x="1115616" y="3645024"/>
            <a:ext cx="6408712" cy="2016224"/>
          </a:xfrm>
          <a:prstGeom prst="roundRect">
            <a:avLst/>
          </a:prstGeom>
          <a:solidFill>
            <a:schemeClr val="accent6">
              <a:lumMod val="20000"/>
              <a:lumOff val="8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dirty="0" smtClean="0">
                <a:solidFill>
                  <a:srgbClr val="0000CC"/>
                </a:solidFill>
                <a:latin typeface="Times New Roman" pitchFamily="18" charset="0"/>
                <a:cs typeface="Times New Roman" pitchFamily="18" charset="0"/>
              </a:rPr>
              <a:t>Музыкальные занятия играют важную роль в развитии выдержки, воли, внимания, памяти.</a:t>
            </a:r>
            <a:endParaRPr lang="ru-RU" sz="2800" dirty="0">
              <a:solidFill>
                <a:srgbClr val="0000CC"/>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4" name="Picture 2" descr="http://ringtonymp3.ru/photos/detskie-shablony-dlya-oformleniya-slayda-8990-large.jpg"/>
          <p:cNvPicPr>
            <a:picLocks noChangeAspect="1" noChangeArrowheads="1"/>
          </p:cNvPicPr>
          <p:nvPr/>
        </p:nvPicPr>
        <p:blipFill>
          <a:blip r:embed="rId2" cstate="print"/>
          <a:srcRect/>
          <a:stretch>
            <a:fillRect/>
          </a:stretch>
        </p:blipFill>
        <p:spPr bwMode="auto">
          <a:xfrm>
            <a:off x="0" y="-1"/>
            <a:ext cx="9144000" cy="6858001"/>
          </a:xfrm>
          <a:prstGeom prst="rect">
            <a:avLst/>
          </a:prstGeom>
          <a:noFill/>
        </p:spPr>
      </p:pic>
      <p:sp>
        <p:nvSpPr>
          <p:cNvPr id="5" name="Скругленный прямоугольник 4"/>
          <p:cNvSpPr/>
          <p:nvPr/>
        </p:nvSpPr>
        <p:spPr>
          <a:xfrm>
            <a:off x="251520" y="476672"/>
            <a:ext cx="8064896" cy="5688632"/>
          </a:xfrm>
          <a:prstGeom prst="roundRect">
            <a:avLst/>
          </a:prstGeom>
          <a:solidFill>
            <a:schemeClr val="accent6">
              <a:lumMod val="20000"/>
              <a:lumOff val="8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2400" dirty="0" smtClean="0">
                <a:solidFill>
                  <a:srgbClr val="008000"/>
                </a:solidFill>
                <a:latin typeface="Times New Roman" pitchFamily="18" charset="0"/>
                <a:cs typeface="Times New Roman" pitchFamily="18" charset="0"/>
              </a:rPr>
              <a:t>Проведение музыкальных занятий не является монополией музыкального руководителя, а составная часть педагогической работы, которую ведёт воспитатель. </a:t>
            </a:r>
          </a:p>
          <a:p>
            <a:r>
              <a:rPr lang="ru-RU" sz="2400" dirty="0" smtClean="0">
                <a:solidFill>
                  <a:srgbClr val="C00000"/>
                </a:solidFill>
                <a:latin typeface="Times New Roman" pitchFamily="18" charset="0"/>
                <a:cs typeface="Times New Roman" pitchFamily="18" charset="0"/>
              </a:rPr>
              <a:t>Участие воспитателя в музыкальном занятии зависит от возрастной группы, музыкальной подготовленности детей и конкретных задач данного занятия. </a:t>
            </a:r>
            <a:r>
              <a:rPr lang="ru-RU" sz="2400" dirty="0" smtClean="0">
                <a:solidFill>
                  <a:srgbClr val="0000CC"/>
                </a:solidFill>
                <a:latin typeface="Times New Roman" pitchFamily="18" charset="0"/>
                <a:cs typeface="Times New Roman" pitchFamily="18" charset="0"/>
              </a:rPr>
              <a:t>Особенно важно участвовать воспитателю в работе с младшими группами, где ему принадлежит главная роль в игре, пляске, песне. Чем младше дети, тем активнее приходится быть воспитателю – оказывать помощь каждому ребёнку, следить чтобы дети не отвлекались, были внимательными, наблюдать, кто и как проявляет себя на занятии.</a:t>
            </a:r>
            <a:endParaRPr lang="ru-RU" sz="2400" dirty="0">
              <a:solidFill>
                <a:srgbClr val="0000CC"/>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4" name="Picture 2" descr="http://ringtonymp3.ru/photos/detskie-shablony-dlya-oformleniya-slayda-8990-large.jpg"/>
          <p:cNvPicPr>
            <a:picLocks noChangeAspect="1" noChangeArrowheads="1"/>
          </p:cNvPicPr>
          <p:nvPr/>
        </p:nvPicPr>
        <p:blipFill>
          <a:blip r:embed="rId2" cstate="print"/>
          <a:srcRect/>
          <a:stretch>
            <a:fillRect/>
          </a:stretch>
        </p:blipFill>
        <p:spPr bwMode="auto">
          <a:xfrm>
            <a:off x="0" y="-1"/>
            <a:ext cx="9144000" cy="6858001"/>
          </a:xfrm>
          <a:prstGeom prst="rect">
            <a:avLst/>
          </a:prstGeom>
          <a:noFill/>
        </p:spPr>
      </p:pic>
      <p:sp>
        <p:nvSpPr>
          <p:cNvPr id="5" name="Скругленный прямоугольник 4"/>
          <p:cNvSpPr/>
          <p:nvPr/>
        </p:nvSpPr>
        <p:spPr>
          <a:xfrm>
            <a:off x="395536" y="332656"/>
            <a:ext cx="7272808" cy="5328592"/>
          </a:xfrm>
          <a:prstGeom prst="roundRect">
            <a:avLst/>
          </a:prstGeom>
          <a:solidFill>
            <a:schemeClr val="accent6">
              <a:lumMod val="20000"/>
              <a:lumOff val="8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dirty="0" smtClean="0">
                <a:solidFill>
                  <a:srgbClr val="008000"/>
                </a:solidFill>
                <a:latin typeface="Times New Roman" pitchFamily="18" charset="0"/>
                <a:cs typeface="Times New Roman" pitchFamily="18" charset="0"/>
              </a:rPr>
              <a:t>В старшей и подготовительной группах, детям предоставляется больше самостоятельности, но всё же помощь воспитателя необходима. Он показывает движения упражнений вместе с музыкальным руководителем, исполняет пляску вместе с ребёнком, у которого нет пары, осуществляет контроль за поведением детей, за качеством выполнения всего программного материала.</a:t>
            </a:r>
            <a:endParaRPr lang="ru-RU" sz="2800" dirty="0">
              <a:solidFill>
                <a:srgbClr val="008000"/>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4" name="Picture 2" descr="http://ringtonymp3.ru/photos/detskie-shablony-dlya-oformleniya-slayda-8990-large.jpg"/>
          <p:cNvPicPr>
            <a:picLocks noChangeAspect="1" noChangeArrowheads="1"/>
          </p:cNvPicPr>
          <p:nvPr/>
        </p:nvPicPr>
        <p:blipFill>
          <a:blip r:embed="rId2" cstate="print"/>
          <a:srcRect/>
          <a:stretch>
            <a:fillRect/>
          </a:stretch>
        </p:blipFill>
        <p:spPr bwMode="auto">
          <a:xfrm>
            <a:off x="0" y="-1"/>
            <a:ext cx="9144000" cy="6858001"/>
          </a:xfrm>
          <a:prstGeom prst="rect">
            <a:avLst/>
          </a:prstGeom>
          <a:noFill/>
        </p:spPr>
      </p:pic>
      <p:sp>
        <p:nvSpPr>
          <p:cNvPr id="5" name="Скругленный прямоугольник 4"/>
          <p:cNvSpPr/>
          <p:nvPr/>
        </p:nvSpPr>
        <p:spPr>
          <a:xfrm>
            <a:off x="899592" y="692696"/>
            <a:ext cx="6912768" cy="4896544"/>
          </a:xfrm>
          <a:prstGeom prst="roundRect">
            <a:avLst/>
          </a:prstGeom>
          <a:solidFill>
            <a:schemeClr val="accent6">
              <a:lumMod val="20000"/>
              <a:lumOff val="8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dirty="0" smtClean="0">
                <a:solidFill>
                  <a:srgbClr val="C00000"/>
                </a:solidFill>
                <a:latin typeface="Times New Roman" pitchFamily="18" charset="0"/>
                <a:cs typeface="Times New Roman" pitchFamily="18" charset="0"/>
              </a:rPr>
              <a:t>Воспитатель должен уметь </a:t>
            </a:r>
            <a:r>
              <a:rPr lang="ru-RU" sz="2800" dirty="0" smtClean="0">
                <a:solidFill>
                  <a:srgbClr val="0000CC"/>
                </a:solidFill>
                <a:latin typeface="Times New Roman" pitchFamily="18" charset="0"/>
                <a:cs typeface="Times New Roman" pitchFamily="18" charset="0"/>
              </a:rPr>
              <a:t>петь песни, показывать любое упражнение, игру или танец, знать музыку для слушания из детского репертуара. </a:t>
            </a:r>
            <a:r>
              <a:rPr lang="ru-RU" sz="2800" dirty="0">
                <a:solidFill>
                  <a:srgbClr val="0000CC"/>
                </a:solidFill>
                <a:latin typeface="Times New Roman" pitchFamily="18" charset="0"/>
                <a:cs typeface="Times New Roman" pitchFamily="18" charset="0"/>
              </a:rPr>
              <a:t>Во время музыкальных занятий воспитатель следит за осанкой детей, произношением слов в песне, качеством усвоения материала. Роль воспитателя меняется в зависимости от содержания музыкального занятия.</a:t>
            </a:r>
          </a:p>
          <a:p>
            <a:pPr algn="ctr"/>
            <a:endParaRPr lang="ru-RU" sz="2400" dirty="0">
              <a:solidFill>
                <a:schemeClr val="tx1"/>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4" name="Picture 2" descr="http://ringtonymp3.ru/photos/detskie-shablony-dlya-oformleniya-slayda-8990-large.jpg"/>
          <p:cNvPicPr>
            <a:picLocks noChangeAspect="1" noChangeArrowheads="1"/>
          </p:cNvPicPr>
          <p:nvPr/>
        </p:nvPicPr>
        <p:blipFill>
          <a:blip r:embed="rId2" cstate="print"/>
          <a:srcRect/>
          <a:stretch>
            <a:fillRect/>
          </a:stretch>
        </p:blipFill>
        <p:spPr bwMode="auto">
          <a:xfrm>
            <a:off x="0" y="-1"/>
            <a:ext cx="9144000" cy="6858001"/>
          </a:xfrm>
          <a:prstGeom prst="rect">
            <a:avLst/>
          </a:prstGeom>
          <a:noFill/>
        </p:spPr>
      </p:pic>
      <p:sp>
        <p:nvSpPr>
          <p:cNvPr id="5" name="Скругленный прямоугольник 4"/>
          <p:cNvSpPr/>
          <p:nvPr/>
        </p:nvSpPr>
        <p:spPr>
          <a:xfrm>
            <a:off x="467544" y="332656"/>
            <a:ext cx="6768752" cy="5688632"/>
          </a:xfrm>
          <a:prstGeom prst="roundRect">
            <a:avLst/>
          </a:prstGeom>
          <a:solidFill>
            <a:schemeClr val="accent5">
              <a:lumMod val="20000"/>
              <a:lumOff val="8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ru-RU" sz="2400" dirty="0">
                <a:solidFill>
                  <a:srgbClr val="C00000"/>
                </a:solidFill>
                <a:latin typeface="Times New Roman" pitchFamily="18" charset="0"/>
                <a:cs typeface="Times New Roman" pitchFamily="18" charset="0"/>
              </a:rPr>
              <a:t>Если в плане занятия намечено знакомство с новой песней, спеть ее может воспитатель, если предварительно разучит ее с музыкальным руководителем.</a:t>
            </a:r>
            <a:r>
              <a:rPr lang="ru-RU" sz="2000" dirty="0">
                <a:solidFill>
                  <a:srgbClr val="C00000"/>
                </a:solidFill>
                <a:latin typeface="Times New Roman" pitchFamily="18" charset="0"/>
                <a:cs typeface="Times New Roman" pitchFamily="18" charset="0"/>
              </a:rPr>
              <a:t> </a:t>
            </a:r>
            <a:r>
              <a:rPr lang="ru-RU" sz="2400" dirty="0">
                <a:solidFill>
                  <a:srgbClr val="0000CC"/>
                </a:solidFill>
                <a:latin typeface="Times New Roman" pitchFamily="18" charset="0"/>
                <a:cs typeface="Times New Roman" pitchFamily="18" charset="0"/>
              </a:rPr>
              <a:t>Допускается и такой вариант: </a:t>
            </a:r>
            <a:r>
              <a:rPr lang="ru-RU" sz="2400" dirty="0">
                <a:solidFill>
                  <a:srgbClr val="008000"/>
                </a:solidFill>
                <a:latin typeface="Times New Roman" pitchFamily="18" charset="0"/>
                <a:cs typeface="Times New Roman" pitchFamily="18" charset="0"/>
              </a:rPr>
              <a:t>первый раз </a:t>
            </a:r>
            <a:r>
              <a:rPr lang="ru-RU" sz="2400" dirty="0">
                <a:solidFill>
                  <a:schemeClr val="tx1"/>
                </a:solidFill>
                <a:latin typeface="Times New Roman" pitchFamily="18" charset="0"/>
                <a:cs typeface="Times New Roman" pitchFamily="18" charset="0"/>
              </a:rPr>
              <a:t>исполняет песню музыкальный руководитель, </a:t>
            </a:r>
            <a:r>
              <a:rPr lang="ru-RU" sz="2400" dirty="0">
                <a:solidFill>
                  <a:srgbClr val="008000"/>
                </a:solidFill>
                <a:latin typeface="Times New Roman" pitchFamily="18" charset="0"/>
                <a:cs typeface="Times New Roman" pitchFamily="18" charset="0"/>
              </a:rPr>
              <a:t>повторно </a:t>
            </a:r>
            <a:r>
              <a:rPr lang="ru-RU" sz="2400" dirty="0">
                <a:solidFill>
                  <a:schemeClr val="tx1"/>
                </a:solidFill>
                <a:latin typeface="Times New Roman" pitchFamily="18" charset="0"/>
                <a:cs typeface="Times New Roman" pitchFamily="18" charset="0"/>
              </a:rPr>
              <a:t>– воспитатель. </a:t>
            </a:r>
            <a:endParaRPr lang="ru-RU" sz="2400" dirty="0" smtClean="0">
              <a:solidFill>
                <a:schemeClr val="tx1"/>
              </a:solidFill>
              <a:latin typeface="Times New Roman" pitchFamily="18" charset="0"/>
              <a:cs typeface="Times New Roman" pitchFamily="18" charset="0"/>
            </a:endParaRPr>
          </a:p>
          <a:p>
            <a:r>
              <a:rPr lang="ru-RU" sz="2400" dirty="0" smtClean="0">
                <a:solidFill>
                  <a:srgbClr val="002060"/>
                </a:solidFill>
                <a:latin typeface="Times New Roman" pitchFamily="18" charset="0"/>
                <a:cs typeface="Times New Roman" pitchFamily="18" charset="0"/>
              </a:rPr>
              <a:t>Воспитатель </a:t>
            </a:r>
            <a:r>
              <a:rPr lang="ru-RU" sz="2400" dirty="0">
                <a:solidFill>
                  <a:srgbClr val="002060"/>
                </a:solidFill>
                <a:latin typeface="Times New Roman" pitchFamily="18" charset="0"/>
                <a:cs typeface="Times New Roman" pitchFamily="18" charset="0"/>
              </a:rPr>
              <a:t>следит, все ли дети активно поют, правильно ли они передают мелодию песни, выговаривают слова. Поскольку музыкальный руководитель находится около инструмента, он не всегда способен заметить, кто из детей спел то или иное слово неправильно.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4" name="Picture 2" descr="http://ringtonymp3.ru/photos/detskie-shablony-dlya-oformleniya-slayda-8990-large.jpg"/>
          <p:cNvPicPr>
            <a:picLocks noChangeAspect="1" noChangeArrowheads="1"/>
          </p:cNvPicPr>
          <p:nvPr/>
        </p:nvPicPr>
        <p:blipFill>
          <a:blip r:embed="rId2" cstate="print"/>
          <a:srcRect/>
          <a:stretch>
            <a:fillRect/>
          </a:stretch>
        </p:blipFill>
        <p:spPr bwMode="auto">
          <a:xfrm>
            <a:off x="0" y="-1"/>
            <a:ext cx="9144000" cy="6858001"/>
          </a:xfrm>
          <a:prstGeom prst="rect">
            <a:avLst/>
          </a:prstGeom>
          <a:noFill/>
        </p:spPr>
      </p:pic>
      <p:sp>
        <p:nvSpPr>
          <p:cNvPr id="5" name="Скругленный прямоугольник 4"/>
          <p:cNvSpPr/>
          <p:nvPr/>
        </p:nvSpPr>
        <p:spPr>
          <a:xfrm>
            <a:off x="395536" y="620688"/>
            <a:ext cx="6480720" cy="5112568"/>
          </a:xfrm>
          <a:prstGeom prst="roundRect">
            <a:avLst/>
          </a:prstGeom>
          <a:solidFill>
            <a:schemeClr val="accent5">
              <a:lumMod val="20000"/>
              <a:lumOff val="8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dirty="0">
                <a:solidFill>
                  <a:srgbClr val="C00000"/>
                </a:solidFill>
                <a:latin typeface="Times New Roman" pitchFamily="18" charset="0"/>
                <a:cs typeface="Times New Roman" pitchFamily="18" charset="0"/>
              </a:rPr>
              <a:t>Если занятие посвящено слушанию музыки, </a:t>
            </a:r>
            <a:r>
              <a:rPr lang="ru-RU" sz="2800" dirty="0">
                <a:solidFill>
                  <a:srgbClr val="0000CC"/>
                </a:solidFill>
                <a:latin typeface="Times New Roman" pitchFamily="18" charset="0"/>
                <a:cs typeface="Times New Roman" pitchFamily="18" charset="0"/>
              </a:rPr>
              <a:t>воспитатель может рассказать о содержании музыкальной пьесы, которую будет исполнять музыкальный руководитель, </a:t>
            </a:r>
            <a:r>
              <a:rPr lang="ru-RU" sz="2800" dirty="0">
                <a:solidFill>
                  <a:srgbClr val="C00000"/>
                </a:solidFill>
                <a:latin typeface="Times New Roman" pitchFamily="18" charset="0"/>
                <a:cs typeface="Times New Roman" pitchFamily="18" charset="0"/>
              </a:rPr>
              <a:t>во время исполнения следить за тем как дети воспринимают музыку. </a:t>
            </a:r>
            <a:r>
              <a:rPr lang="ru-RU" sz="2800" dirty="0">
                <a:solidFill>
                  <a:srgbClr val="0000CC"/>
                </a:solidFill>
                <a:latin typeface="Times New Roman" pitchFamily="18" charset="0"/>
                <a:cs typeface="Times New Roman" pitchFamily="18" charset="0"/>
              </a:rPr>
              <a:t>Когда дети мало высказываются по поводу услышанного, воспитатель помогает им наводящими вопросами.</a:t>
            </a: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TotalTime>
  <Words>685</Words>
  <Application>Microsoft Office PowerPoint</Application>
  <PresentationFormat>Экран (4:3)</PresentationFormat>
  <Paragraphs>20</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irischka_irishag@outlook.com</dc:creator>
  <cp:lastModifiedBy>Uzer</cp:lastModifiedBy>
  <cp:revision>12</cp:revision>
  <dcterms:created xsi:type="dcterms:W3CDTF">2017-02-22T03:16:35Z</dcterms:created>
  <dcterms:modified xsi:type="dcterms:W3CDTF">2017-03-03T08:31:16Z</dcterms:modified>
</cp:coreProperties>
</file>