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2" r:id="rId3"/>
    <p:sldId id="288" r:id="rId4"/>
    <p:sldId id="289" r:id="rId5"/>
    <p:sldId id="290" r:id="rId6"/>
    <p:sldId id="291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85" r:id="rId15"/>
    <p:sldId id="281" r:id="rId16"/>
    <p:sldId id="270" r:id="rId17"/>
    <p:sldId id="286" r:id="rId18"/>
    <p:sldId id="277" r:id="rId19"/>
    <p:sldId id="292" r:id="rId20"/>
    <p:sldId id="283" r:id="rId21"/>
    <p:sldId id="293" r:id="rId22"/>
    <p:sldId id="278" r:id="rId23"/>
    <p:sldId id="282" r:id="rId24"/>
    <p:sldId id="287" r:id="rId25"/>
    <p:sldId id="273" r:id="rId26"/>
    <p:sldId id="274" r:id="rId27"/>
    <p:sldId id="276" r:id="rId28"/>
    <p:sldId id="275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04AF3D-8F5A-4875-BA5A-677ABD0712A2}">
          <p14:sldIdLst>
            <p14:sldId id="264"/>
            <p14:sldId id="262"/>
            <p14:sldId id="288"/>
            <p14:sldId id="289"/>
            <p14:sldId id="290"/>
            <p14:sldId id="291"/>
            <p14:sldId id="260"/>
            <p14:sldId id="265"/>
            <p14:sldId id="266"/>
            <p14:sldId id="267"/>
            <p14:sldId id="268"/>
            <p14:sldId id="284"/>
            <p14:sldId id="269"/>
            <p14:sldId id="285"/>
            <p14:sldId id="281"/>
            <p14:sldId id="270"/>
            <p14:sldId id="286"/>
            <p14:sldId id="277"/>
            <p14:sldId id="292"/>
          </p14:sldIdLst>
        </p14:section>
        <p14:section name="Раздел без заголовка" id="{A1352A07-0410-479C-8BA0-58B17774AEEC}">
          <p14:sldIdLst>
            <p14:sldId id="283"/>
            <p14:sldId id="293"/>
            <p14:sldId id="278"/>
            <p14:sldId id="282"/>
            <p14:sldId id="287"/>
            <p14:sldId id="273"/>
            <p14:sldId id="27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7826" autoAdjust="0"/>
  </p:normalViewPr>
  <p:slideViewPr>
    <p:cSldViewPr>
      <p:cViewPr varScale="1">
        <p:scale>
          <a:sx n="64" d="100"/>
          <a:sy n="64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5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C6BAB-27AB-434A-AB7F-4BAF97E4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412776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dirty="0"/>
              <a:t>МБДОУ </a:t>
            </a:r>
            <a:r>
              <a:rPr lang="ru-RU" dirty="0" smtClean="0"/>
              <a:t>«Детский сад №1 «Теремок»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79590AD-A934-4DE6-A9B3-2D06F396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780928"/>
            <a:ext cx="5904656" cy="19358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Педагогическая находка </a:t>
            </a:r>
            <a:r>
              <a:rPr lang="ru-RU" dirty="0" smtClean="0"/>
              <a:t>Воспитатель Вишнякова И.Н.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379E4B9-BB8B-4EDC-9AA0-0D65DF4D6D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37196"/>
            <a:ext cx="8502727" cy="5104172"/>
          </a:xfrm>
          <a:prstGeom prst="rect">
            <a:avLst/>
          </a:prstGeom>
        </p:spPr>
      </p:pic>
      <p:sp>
        <p:nvSpPr>
          <p:cNvPr id="36" name="Заголовок 35">
            <a:extLst>
              <a:ext uri="{FF2B5EF4-FFF2-40B4-BE49-F238E27FC236}">
                <a16:creationId xmlns:a16="http://schemas.microsoft.com/office/drawing/2014/main" xmlns="" id="{8F1F6E56-314F-4C5C-AD93-F0F5C2E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6633"/>
            <a:ext cx="6480720" cy="1872208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		Методы и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	приёмы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734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A8F057B-7269-4038-B7EA-3E9010C0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196752"/>
            <a:ext cx="5722913" cy="1362075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 принципы работы: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8096E18-63C6-418A-853C-38E373B3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8" y="2060848"/>
            <a:ext cx="6264696" cy="3816424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от простого к сложному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, где предусмотрен переход от простых      занятий к сложным;</a:t>
            </a:r>
            <a:endParaRPr lang="ru-RU" sz="1800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принцип наглядности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 выражается в том, что у детей более развита наглядно-образная память, чем словесно-логическая, поэтому мышление опирается на восприятие или представление;</a:t>
            </a:r>
            <a:endParaRPr lang="ru-RU" sz="1800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обеспечивает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вовлечение каждого ребенка в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воспитательный процесс;</a:t>
            </a:r>
            <a:endParaRPr lang="ru-RU" sz="1600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1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4B7788-5F8C-43B9-AE9A-3DB61D02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832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	Для наиболее результативного процесса формирования основ финансовой грамотности мы решили использовать игровые технологии, важной особенностью которых является то, что игровые моменты проникают во все виды деятельности детей: труд и игра,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учебная деятельность и игра,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        повседневная бытовая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         деятельность, связанная с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          выполнением режима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           и игра.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1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CD8E2-7D4C-4A5D-8201-D0443B4E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803618"/>
            <a:ext cx="5760640" cy="1267772"/>
          </a:xfrm>
        </p:spPr>
        <p:txBody>
          <a:bodyPr>
            <a:normAutofit fontScale="90000"/>
          </a:bodyPr>
          <a:lstStyle/>
          <a:p>
            <a:r>
              <a:rPr lang="ru-RU" dirty="0"/>
              <a:t>Сюжетно-ролевая  </a:t>
            </a:r>
            <a:br>
              <a:rPr lang="ru-RU" dirty="0"/>
            </a:br>
            <a:r>
              <a:rPr lang="ru-RU" dirty="0"/>
              <a:t>игра «Магазин»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68292E0-BF7C-4516-8F84-CD6B380BCE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9" y="2071389"/>
            <a:ext cx="4328054" cy="324604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049A56A-4DEA-41B1-A06A-A61A29271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45" y="3212977"/>
            <a:ext cx="4602856" cy="3452142"/>
          </a:xfrm>
        </p:spPr>
      </p:pic>
    </p:spTree>
    <p:extLst>
      <p:ext uri="{BB962C8B-B14F-4D97-AF65-F5344CB8AC3E}">
        <p14:creationId xmlns:p14="http://schemas.microsoft.com/office/powerpoint/2010/main" val="18216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73500-2FED-4636-BC2E-D49F9C88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1B5A21-F83F-4283-AE5C-2269597934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0011" y="1460727"/>
            <a:ext cx="5486400" cy="41148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059DB6-CC62-4834-A7D6-2A31ACE3C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728" y="5602034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Сюжетно-ролевая игра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«Салон красоты»</a:t>
            </a:r>
          </a:p>
        </p:txBody>
      </p:sp>
    </p:spTree>
    <p:extLst>
      <p:ext uri="{BB962C8B-B14F-4D97-AF65-F5344CB8AC3E}">
        <p14:creationId xmlns:p14="http://schemas.microsoft.com/office/powerpoint/2010/main" val="32855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3825AF-6B89-4F50-9A0B-312A7041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/>
              <a:t>        Сюжетно-ролевая </a:t>
            </a:r>
            <a:br>
              <a:rPr lang="ru-RU" sz="3200" dirty="0"/>
            </a:br>
            <a:r>
              <a:rPr lang="ru-RU" sz="3200" dirty="0"/>
              <a:t>                игра «Банк»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81D5009-1F53-4749-9477-F35C0F4277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13" y="2306074"/>
            <a:ext cx="2251786" cy="448511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C0C43FD-8326-46C7-95B8-0AE8C7879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7492"/>
            <a:ext cx="4046759" cy="295366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709D42-4A48-40F1-8C39-A6060A9DEE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306074"/>
            <a:ext cx="3349877" cy="44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9104F-011D-4817-BC54-C582EB1D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Настольные </a:t>
            </a:r>
            <a:r>
              <a:rPr lang="ru-RU" dirty="0"/>
              <a:t>игры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5E02CB3-DC7E-4C1A-B166-BF1785273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0609"/>
            <a:ext cx="4321175" cy="324088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F772C7A-D1D4-46A7-99CC-B82481349E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247" y="3212976"/>
            <a:ext cx="4616754" cy="3462565"/>
          </a:xfrm>
        </p:spPr>
      </p:pic>
    </p:spTree>
    <p:extLst>
      <p:ext uri="{BB962C8B-B14F-4D97-AF65-F5344CB8AC3E}">
        <p14:creationId xmlns:p14="http://schemas.microsoft.com/office/powerpoint/2010/main" val="15251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F5DCBF-B0F6-4296-A2CE-DA5B70B80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378" y="0"/>
            <a:ext cx="4398692" cy="32943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6F5E2-3190-4984-813D-AF00C7F2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DAB4504-B7A1-4377-8F69-073CEE5AD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55075"/>
            <a:ext cx="4392488" cy="329436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52220B4-4830-4BE7-9719-23E0CED8F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42900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6413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5F728-A1E8-474D-9F9E-2E1D90ED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92696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Игра-квест</a:t>
            </a:r>
            <a:br>
              <a:rPr lang="ru-RU" dirty="0"/>
            </a:br>
            <a:r>
              <a:rPr lang="ru-RU" dirty="0"/>
              <a:t> «Деньги России»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2B7F916-D42B-4504-A31F-20334CBBF4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" y="3539935"/>
            <a:ext cx="3070622" cy="328837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BA33388-4599-4D86-A052-B7B934E33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214" y="1908347"/>
            <a:ext cx="4095647" cy="3071735"/>
          </a:xfrm>
        </p:spPr>
      </p:pic>
    </p:spTree>
    <p:extLst>
      <p:ext uri="{BB962C8B-B14F-4D97-AF65-F5344CB8AC3E}">
        <p14:creationId xmlns:p14="http://schemas.microsoft.com/office/powerpoint/2010/main" val="1851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3B0178-5B36-4A88-8F4B-826AED3483E3}"/>
              </a:ext>
            </a:extLst>
          </p:cNvPr>
          <p:cNvSpPr txBox="1"/>
          <p:nvPr/>
        </p:nvSpPr>
        <p:spPr>
          <a:xfrm>
            <a:off x="2026660" y="76470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Игра-квест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«Путешествие по морю финансов»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414C2-5B96-4BDB-A7A2-46F8C36CB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" y="2186965"/>
            <a:ext cx="3507854" cy="4677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4E216B-0850-4FCE-8E34-B54E6ECC9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423" y="2180861"/>
            <a:ext cx="3507854" cy="46771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888919-1448-4DA6-A4BA-AD0084E3E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85711"/>
            <a:ext cx="2902208" cy="47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488832" cy="30963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Тема: «Игровые технологии по формированию основ экономической грамотности как компонент экономического воспитания у детей старшего дошкольного возраста»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4079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400" dirty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8F223-A2E9-441E-8360-727E70CD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EE195C17-A7DD-45C6-BBFA-C0143B824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800" y="1093899"/>
            <a:ext cx="4320480" cy="930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Постановка финансовой сказки «Муха-цокотуха»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157C8E-11A8-4421-9E58-D43AD440BF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2" y="2024843"/>
            <a:ext cx="3571876" cy="4762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01A3B9-6617-4B68-A72A-62C21AD6B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5" y="2060053"/>
            <a:ext cx="3571876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F56BDA-4A02-4C71-97F5-A16DFBF0C742}"/>
              </a:ext>
            </a:extLst>
          </p:cNvPr>
          <p:cNvSpPr txBox="1"/>
          <p:nvPr/>
        </p:nvSpPr>
        <p:spPr>
          <a:xfrm>
            <a:off x="5148064" y="26369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Игра-квест «В поисках клада»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A7C06E-540F-4FDF-87D3-3AFDB824D8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CB3438-E194-45A3-89D0-5AD285955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749AE2-3513-4839-B203-F6DFA9356B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1992C-973F-4EA1-911F-057C909B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      </a:t>
            </a:r>
            <a:r>
              <a:rPr lang="ru-RU" sz="4000" dirty="0"/>
              <a:t>Рисуем деньги </a:t>
            </a:r>
            <a:br>
              <a:rPr lang="ru-RU" sz="4000" dirty="0"/>
            </a:br>
            <a:r>
              <a:rPr lang="ru-RU" sz="4000" dirty="0"/>
              <a:t>       монеты для игр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8E33E4C3-4838-4B7E-BD0C-580E910B4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13721"/>
            <a:ext cx="4525664" cy="452566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3D21005-97CD-4005-ACF1-DCB87BF2E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8" y="2328072"/>
            <a:ext cx="4525663" cy="4525663"/>
          </a:xfrm>
        </p:spPr>
      </p:pic>
    </p:spTree>
    <p:extLst>
      <p:ext uri="{BB962C8B-B14F-4D97-AF65-F5344CB8AC3E}">
        <p14:creationId xmlns:p14="http://schemas.microsoft.com/office/powerpoint/2010/main" val="23302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DDE9F9-DEAB-4396-9D52-707A627B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Совместные рисунки на тему: «Семейный бюджет»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AED0218-8C7C-418C-836B-2FF0527E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206" y="2348880"/>
            <a:ext cx="4319588" cy="4319588"/>
          </a:xfrm>
        </p:spPr>
      </p:pic>
    </p:spTree>
    <p:extLst>
      <p:ext uri="{BB962C8B-B14F-4D97-AF65-F5344CB8AC3E}">
        <p14:creationId xmlns:p14="http://schemas.microsoft.com/office/powerpoint/2010/main" val="1045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EE4DC-BD79-4930-AF2B-B0364C52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7" y="1844824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Чтение художественной литературы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29EFF31-DE69-4F36-A1D6-D11D66F0B0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2" y="3429001"/>
            <a:ext cx="4572000" cy="3429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ED1BC87-DECA-406C-80EB-9EB05856C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137" y="3429000"/>
            <a:ext cx="4321175" cy="3240881"/>
          </a:xfrm>
        </p:spPr>
      </p:pic>
    </p:spTree>
    <p:extLst>
      <p:ext uri="{BB962C8B-B14F-4D97-AF65-F5344CB8AC3E}">
        <p14:creationId xmlns:p14="http://schemas.microsoft.com/office/powerpoint/2010/main" val="577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C2AA0-DC87-444E-BD33-FD9C9CCC8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1" y="0"/>
            <a:ext cx="8892480" cy="6858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 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                 Диагностическое 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              обследование 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 выявления уровней сформированности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финансовой грамотности у дошкольников  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</a:t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	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Представленные результаты свидетельствуют о положительной 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динамике сформированности экономического мышления.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Данные убедительно  указывают на то,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что после целенаправленной работы по 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формированию основ финансовой 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           грамотности возросло количество 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  детей, отнесенных к высокому и среднему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           уровню сформированности знаний. </a:t>
            </a:r>
            <a:r>
              <a:rPr lang="ru-R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5F74BAF-3683-4B0E-A56E-0E5AB78C6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0387"/>
              </p:ext>
            </p:extLst>
          </p:nvPr>
        </p:nvGraphicFramePr>
        <p:xfrm>
          <a:off x="467544" y="2132856"/>
          <a:ext cx="6984776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363">
                  <a:extLst>
                    <a:ext uri="{9D8B030D-6E8A-4147-A177-3AD203B41FA5}">
                      <a16:colId xmlns:a16="http://schemas.microsoft.com/office/drawing/2014/main" xmlns="" val="1413873523"/>
                    </a:ext>
                  </a:extLst>
                </a:gridCol>
                <a:gridCol w="2084843">
                  <a:extLst>
                    <a:ext uri="{9D8B030D-6E8A-4147-A177-3AD203B41FA5}">
                      <a16:colId xmlns:a16="http://schemas.microsoft.com/office/drawing/2014/main" xmlns="" val="4072478160"/>
                    </a:ext>
                  </a:extLst>
                </a:gridCol>
                <a:gridCol w="2084843">
                  <a:extLst>
                    <a:ext uri="{9D8B030D-6E8A-4147-A177-3AD203B41FA5}">
                      <a16:colId xmlns:a16="http://schemas.microsoft.com/office/drawing/2014/main" xmlns="" val="4252748554"/>
                    </a:ext>
                  </a:extLst>
                </a:gridCol>
                <a:gridCol w="1876727">
                  <a:extLst>
                    <a:ext uri="{9D8B030D-6E8A-4147-A177-3AD203B41FA5}">
                      <a16:colId xmlns:a16="http://schemas.microsoft.com/office/drawing/2014/main" xmlns="" val="2638725220"/>
                    </a:ext>
                  </a:extLst>
                </a:gridCol>
              </a:tblGrid>
              <a:tr h="6927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Начало года(%)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2020г.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Середина года(%)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Январь 2021г.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Конец года (%)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Май 2021г.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extLst>
                  <a:ext uri="{0D108BD9-81ED-4DB2-BD59-A6C34878D82A}">
                    <a16:rowId xmlns:a16="http://schemas.microsoft.com/office/drawing/2014/main" xmlns="" val="2200559743"/>
                  </a:ext>
                </a:extLst>
              </a:tr>
              <a:tr h="1105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старшая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разново-зрастная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Высокий-5(25%)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Средний-10(50%)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Низкий-5(25%)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Высокий-9(45%)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Средний-10(50%)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Низкий-1(5%)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Высокий-12(60%)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– 8 (40%)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4" marR="67154" marT="0" marB="0"/>
                </a:tc>
                <a:extLst>
                  <a:ext uri="{0D108BD9-81ED-4DB2-BD59-A6C34878D82A}">
                    <a16:rowId xmlns:a16="http://schemas.microsoft.com/office/drawing/2014/main" xmlns="" val="279703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98348EC-7DE5-4375-9EE9-2E472B989AF9}"/>
              </a:ext>
            </a:extLst>
          </p:cNvPr>
          <p:cNvSpPr/>
          <p:nvPr/>
        </p:nvSpPr>
        <p:spPr>
          <a:xfrm>
            <a:off x="179512" y="1628800"/>
            <a:ext cx="8496944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Исходя из вышеизложенного, можно сделать вывод: что создание условий и практическая деятельность с использованием современных игровых технологий положительно воздействуют на формирование основ финансовой грамотности, а значит и основ экономической культуры у детей-дошкольников. Эта работа позволяет активизировать познавательную деятельность детей,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коммуникативные качества. У детей появляется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интерес к людям разных профессий, они стали бережнее 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относиться не только к игрушкам, 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но и к предметам окружения, 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творчески подходят к решению 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игровых задач, улучшились</a:t>
            </a:r>
          </a:p>
          <a:p>
            <a:pPr indent="449580"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взаимоотношения в детском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коллективе.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EA6A8-A8CA-4BD0-BD9C-8FA4CF0F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6480720" cy="3024336"/>
          </a:xfrm>
        </p:spPr>
        <p:txBody>
          <a:bodyPr>
            <a:normAutofit/>
          </a:bodyPr>
          <a:lstStyle/>
          <a:p>
            <a:r>
              <a:rPr lang="ru-RU" sz="3200" dirty="0"/>
              <a:t>Работа  по формированию основ финансовой грамотности у старших дошкольников МБДОУ </a:t>
            </a:r>
            <a:r>
              <a:rPr lang="ru-RU" sz="3200" dirty="0" smtClean="0"/>
              <a:t>«Детский </a:t>
            </a:r>
            <a:r>
              <a:rPr lang="ru-RU" sz="3200" dirty="0"/>
              <a:t>сад </a:t>
            </a:r>
            <a:r>
              <a:rPr lang="ru-RU" sz="3200" dirty="0" smtClean="0"/>
              <a:t>№1«Теремок» </a:t>
            </a:r>
            <a:r>
              <a:rPr lang="ru-RU" sz="3200" dirty="0"/>
              <a:t>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23980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8B3CB-D3BA-413F-86D1-5754D3AC8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10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0D00F8-96FF-4E95-87D9-9FADC467E690}"/>
              </a:ext>
            </a:extLst>
          </p:cNvPr>
          <p:cNvSpPr txBox="1"/>
          <p:nvPr/>
        </p:nvSpPr>
        <p:spPr>
          <a:xfrm>
            <a:off x="611560" y="191683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	В современных условиях расширения использования финансовых услуг, усложнения и появления новых и трудных для понимания финансовых инструментов вопросы финансовой грамотности населения стали чрезвычайно актуальными для России и других стран мира. Освоение грамотности населением является важнейшей задачей как для государства и построения его экономической политики, так и для каждого гражданина   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7096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DF032C-F82F-4BAA-8E57-E45794E29234}"/>
              </a:ext>
            </a:extLst>
          </p:cNvPr>
          <p:cNvSpPr txBox="1"/>
          <p:nvPr/>
        </p:nvSpPr>
        <p:spPr>
          <a:xfrm>
            <a:off x="323528" y="177281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Учитывая значимость решения проблемы низкой финансовой грамотности населения в России решение данного вопроса возложены на ключевые министерства Российской Федерации: Министерство финансов РФ, ЦБ РФ, Роспотребнадзор, Минобрнауки России и другие организации. Вопрос по финансовой грамотности выделен в самостоятельный, отдельный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           вопрос, для решения которого разработана 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                             законодательная база. </a:t>
            </a:r>
          </a:p>
        </p:txBody>
      </p:sp>
    </p:spTree>
    <p:extLst>
      <p:ext uri="{BB962C8B-B14F-4D97-AF65-F5344CB8AC3E}">
        <p14:creationId xmlns:p14="http://schemas.microsoft.com/office/powerpoint/2010/main" val="12006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955D1-0ADC-4A7F-8BFE-C1F5A31D7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             Так, в 2017 году была разработана и введена в действие  Распоряжением Правительства РФ от 25 сентября 2017 года № 2039-р. «Стратегия повышения финансовой грамотности в Российской Федерации на 2017 - 2023 гг.»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Цель Стратегии – создание основ для формирования     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    финансово грамотного поведения граждан как  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   необходимого условия повышения уровня и качества жизни, в том числе за счёт использования финансовых продуктов и услуг надлежащего качества.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0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7FF5F1-D92B-4405-A81F-BFB622816269}"/>
              </a:ext>
            </a:extLst>
          </p:cNvPr>
          <p:cNvSpPr txBox="1"/>
          <p:nvPr/>
        </p:nvSpPr>
        <p:spPr>
          <a:xfrm>
            <a:off x="755576" y="191683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	Именно в этой Стратегии указано о необходимости формирования компетенций в сфере финансовой грамотности у всех возрастных и целевых групп, в том числе и для дошкольников. При этом организация процесса обучения дошкольников пока не стандартизирована и формируется в настоящее время. 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	Юридический аспект организации процесса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обучения детей старшего дошкольного возраста в ДОО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      финансовой грамотности регулируется Федеральным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                         законом от 29 декабря 2012 года № 273-ФЗ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                        «Об образовании в Российской Федерации». 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649719"/>
          </a:xfrm>
        </p:spPr>
        <p:txBody>
          <a:bodyPr>
            <a:normAutofit/>
          </a:bodyPr>
          <a:lstStyle/>
          <a:p>
            <a:pPr marL="0" indent="0" algn="l"/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	В целях финансового просвещения дошкольников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наш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детский сад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активно работает по проблеме «Экономическое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воспитание дошкольников. Формирование предпосылок финансовой грамотности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», что  предполагает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осуществление комплексного подхода к отработке вопросов финансовой грамотности. Педагогами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были подготовлены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дидактические материалы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наглядные пособия, разработано комплексно-тематическое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планирование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, сформирована предметно-пространственная среда. 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                               На протяжение двух лет данная тема является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                                        для нас приоритетной.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C83E1A-1C81-467F-999E-501F0DC0AB11}"/>
              </a:ext>
            </a:extLst>
          </p:cNvPr>
          <p:cNvSpPr/>
          <p:nvPr/>
        </p:nvSpPr>
        <p:spPr>
          <a:xfrm>
            <a:off x="467544" y="187472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Целью работы по данному направлению является - повышение уровня финансовой грамотности старших дошкольников посредством использования игровых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5431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7BEFB-3426-4CD4-99E7-A688FBBC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40" cy="960815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  </a:t>
            </a:r>
            <a:r>
              <a:rPr lang="ru-RU" b="1" dirty="0">
                <a:effectLst/>
              </a:rPr>
              <a:t>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EB3B4-D75C-48C4-B1C8-BAB299B1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049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1. Научить понимать и ценить окружающий предметный мир (как результат труда людей), видеть красоту человеческого творения и относиться к нему с уважением.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 Помочь детям осознать на доступном уровне взаимосвязь понятий: «труд – продукт - деньги» и «стоимость продукта в зависимости от качества».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 Развивать эмоциональную сферу детей, умение понимать свое эмоциональное состояние, регулировать собственное  поведение, формировать положительную самооценку, способность распознать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чувства других людей.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4.  Воспитывать у детей навыки и привычки речевого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       этикета, культурного поведения в быту.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       5. Расширять круг представлений о мире,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человеческих отношениях.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           6. Формировать правильное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           отношение к деньгам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     как к предмету жизненной необходимости.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457</Words>
  <Application>Microsoft Office PowerPoint</Application>
  <PresentationFormat>Экран (4:3)</PresentationFormat>
  <Paragraphs>86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МБДОУ «Детский сад №1 «Теремок»</vt:lpstr>
      <vt:lpstr>Тема: «Игровые технологии по формированию основ экономической грамотности как компонент экономического воспитания у детей старшего дошкольного возраста»</vt:lpstr>
      <vt:lpstr>Презентация PowerPoint</vt:lpstr>
      <vt:lpstr>Презентация PowerPoint</vt:lpstr>
      <vt:lpstr>                   Так, в 2017 году была разработана и введена в действие  Распоряжением Правительства РФ от 25 сентября 2017 года № 2039-р. «Стратегия повышения финансовой грамотности в Российской Федерации на 2017 - 2023 гг.»  Цель Стратегии – создание основ для формирования            финансово грамотного поведения граждан как        необходимого условия повышения уровня и качества жизни, в том числе за счёт использования финансовых продуктов и услуг надлежащего качества. </vt:lpstr>
      <vt:lpstr>Презентация PowerPoint</vt:lpstr>
      <vt:lpstr> В целях финансового просвещения дошкольников наш детский сад активно работает по проблеме «Экономическое воспитание дошкольников. Формирование предпосылок финансовой грамотности», что  предполагает осуществление комплексного подхода к отработке вопросов финансовой грамотности. Педагогами были подготовлены дидактические материалы и наглядные пособия, разработано комплексно-тематическое планирование, сформирована предметно-пространственная среда.                                   На протяжение двух лет данная тема является                                           для нас приоритетной.        </vt:lpstr>
      <vt:lpstr>Презентация PowerPoint</vt:lpstr>
      <vt:lpstr>  Задачи</vt:lpstr>
      <vt:lpstr>  Методы и   приёмы работы</vt:lpstr>
      <vt:lpstr> принципы работы: </vt:lpstr>
      <vt:lpstr>Презентация PowerPoint</vt:lpstr>
      <vt:lpstr>Сюжетно-ролевая   игра «Магазин»</vt:lpstr>
      <vt:lpstr>Презентация PowerPoint</vt:lpstr>
      <vt:lpstr>        Сюжетно-ролевая                  игра «Банк»</vt:lpstr>
      <vt:lpstr>Настольные игры</vt:lpstr>
      <vt:lpstr>Презентация PowerPoint</vt:lpstr>
      <vt:lpstr>Игра-квест  «Деньги России»</vt:lpstr>
      <vt:lpstr>Презентация PowerPoint</vt:lpstr>
      <vt:lpstr>         </vt:lpstr>
      <vt:lpstr>Презентация PowerPoint</vt:lpstr>
      <vt:lpstr>      Рисуем деньги         монеты для игр</vt:lpstr>
      <vt:lpstr>Совместные рисунки на тему: «Семейный бюджет»</vt:lpstr>
      <vt:lpstr>Чтение художественной литературы</vt:lpstr>
      <vt:lpstr>                                                                                                                       Диагностическое                                                                 обследование                                                    выявления уровней сформированности                                                  финансовой грамотности у дошкольников                      Представленные результаты свидетельствуют о положительной   динамике сформированности экономического мышления.                                            Данные убедительно  указывают на то,                                                что после целенаправленной работы по                                                   формированию основ финансовой                                                        грамотности возросло количество                                             детей, отнесенных к высокому и среднему                                          уровню сформированности знаний.  </vt:lpstr>
      <vt:lpstr>Презентация PowerPoint</vt:lpstr>
      <vt:lpstr>Работа  по формированию основ финансовой грамотности у старших дошкольников МБДОУ «Детский сад №1«Теремок» продолжается.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Irina</cp:lastModifiedBy>
  <cp:revision>588</cp:revision>
  <dcterms:created xsi:type="dcterms:W3CDTF">2018-02-25T09:09:03Z</dcterms:created>
  <dcterms:modified xsi:type="dcterms:W3CDTF">2025-02-01T18:08:50Z</dcterms:modified>
</cp:coreProperties>
</file>