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267" r:id="rId3"/>
    <p:sldId id="275" r:id="rId4"/>
    <p:sldId id="278" r:id="rId5"/>
    <p:sldId id="308" r:id="rId6"/>
    <p:sldId id="276" r:id="rId7"/>
    <p:sldId id="260" r:id="rId8"/>
    <p:sldId id="274" r:id="rId9"/>
    <p:sldId id="287" r:id="rId10"/>
    <p:sldId id="286" r:id="rId11"/>
    <p:sldId id="259" r:id="rId12"/>
    <p:sldId id="279" r:id="rId13"/>
    <p:sldId id="291" r:id="rId14"/>
    <p:sldId id="293" r:id="rId15"/>
    <p:sldId id="294" r:id="rId16"/>
    <p:sldId id="295" r:id="rId17"/>
    <p:sldId id="265" r:id="rId18"/>
    <p:sldId id="289" r:id="rId19"/>
    <p:sldId id="300" r:id="rId20"/>
    <p:sldId id="301" r:id="rId21"/>
    <p:sldId id="262" r:id="rId22"/>
    <p:sldId id="298" r:id="rId23"/>
    <p:sldId id="288" r:id="rId24"/>
    <p:sldId id="304" r:id="rId25"/>
    <p:sldId id="303" r:id="rId26"/>
    <p:sldId id="263" r:id="rId27"/>
    <p:sldId id="299" r:id="rId28"/>
    <p:sldId id="264" r:id="rId29"/>
    <p:sldId id="297" r:id="rId30"/>
    <p:sldId id="296" r:id="rId31"/>
    <p:sldId id="268" r:id="rId32"/>
    <p:sldId id="261" r:id="rId33"/>
    <p:sldId id="266" r:id="rId34"/>
    <p:sldId id="305" r:id="rId35"/>
    <p:sldId id="270" r:id="rId36"/>
    <p:sldId id="307" r:id="rId37"/>
    <p:sldId id="269" r:id="rId38"/>
  </p:sldIdLst>
  <p:sldSz cx="9144000" cy="6858000" type="screen4x3"/>
  <p:notesSz cx="6858000" cy="9144000"/>
  <p:custDataLst>
    <p:tags r:id="rId4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86"/>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3C1DF5-8F90-4270-AA6B-89ECF716730E}" type="datetimeFigureOut">
              <a:rPr lang="ru-RU" smtClean="0"/>
              <a:t>02.02.2025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FFDC9-BEBC-46F3-B933-7C139D8E342B}" type="slidenum">
              <a:rPr lang="ru-RU" smtClean="0"/>
              <a:t>‹#›</a:t>
            </a:fld>
            <a:endParaRPr lang="ru-RU"/>
          </a:p>
        </p:txBody>
      </p:sp>
    </p:spTree>
    <p:extLst>
      <p:ext uri="{BB962C8B-B14F-4D97-AF65-F5344CB8AC3E}">
        <p14:creationId xmlns:p14="http://schemas.microsoft.com/office/powerpoint/2010/main" val="249039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3FFFDC9-BEBC-46F3-B933-7C139D8E342B}" type="slidenum">
              <a:rPr lang="ru-RU" smtClean="0"/>
              <a:t>34</a:t>
            </a:fld>
            <a:endParaRPr lang="ru-RU"/>
          </a:p>
        </p:txBody>
      </p:sp>
    </p:spTree>
    <p:extLst>
      <p:ext uri="{BB962C8B-B14F-4D97-AF65-F5344CB8AC3E}">
        <p14:creationId xmlns:p14="http://schemas.microsoft.com/office/powerpoint/2010/main" val="64609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02.02.2025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02.02.2025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02.02.2025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02.02.2025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t>02.02.2025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t>02.02.2025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t>02.02.2025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t>02.02.2025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t>02.02.2025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02.02.2025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02.02.2025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t>02.02.2025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szcdr.com/upload/7/4d/74d4ae5f17ec765b8cbc705dbf2e50ae.jpg"/>
          <p:cNvPicPr>
            <a:picLocks noChangeAspect="1" noChangeArrowheads="1"/>
          </p:cNvPicPr>
          <p:nvPr/>
        </p:nvPicPr>
        <p:blipFill>
          <a:blip r:embed="rId2"/>
          <a:stretch>
            <a:fillRect/>
          </a:stretch>
        </p:blipFill>
        <p:spPr bwMode="auto">
          <a:xfrm>
            <a:off x="0" y="80628"/>
            <a:ext cx="9036496" cy="6777372"/>
          </a:xfrm>
          <a:prstGeom prst="rect">
            <a:avLst/>
          </a:prstGeom>
          <a:noFill/>
        </p:spPr>
      </p:pic>
      <p:sp>
        <p:nvSpPr>
          <p:cNvPr id="4" name="Заголовок 3"/>
          <p:cNvSpPr>
            <a:spLocks noGrp="1"/>
          </p:cNvSpPr>
          <p:nvPr>
            <p:ph type="ctrTitle"/>
          </p:nvPr>
        </p:nvSpPr>
        <p:spPr/>
        <p:txBody>
          <a:bodyPr>
            <a:normAutofit fontScale="90000"/>
          </a:bodyPr>
          <a:lstStyle/>
          <a:p>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sz="1200" dirty="0" smtClean="0">
                <a:solidFill>
                  <a:schemeClr val="bg1"/>
                </a:solidFill>
              </a:rPr>
              <a:t/>
            </a:r>
            <a:br>
              <a:rPr lang="ru-RU" sz="1200"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Презентация на тему                                        «Животные крайнего Севера».</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endParaRPr lang="ru-RU" dirty="0">
              <a:solidFill>
                <a:schemeClr val="bg1"/>
              </a:solidFill>
            </a:endParaRPr>
          </a:p>
        </p:txBody>
      </p:sp>
      <p:sp>
        <p:nvSpPr>
          <p:cNvPr id="2" name="Подзаголовок 1"/>
          <p:cNvSpPr>
            <a:spLocks noGrp="1"/>
          </p:cNvSpPr>
          <p:nvPr>
            <p:ph type="subTitle" idx="1"/>
          </p:nvPr>
        </p:nvSpPr>
        <p:spPr/>
        <p:txBody>
          <a:bodyPr>
            <a:normAutofit/>
          </a:bodyPr>
          <a:lstStyle/>
          <a:p>
            <a:endParaRPr lang="ru-RU"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243407"/>
            <a:ext cx="9314818" cy="7101408"/>
          </a:xfrm>
          <a:prstGeom prst="rect">
            <a:avLst/>
          </a:prstGeom>
          <a:noFill/>
          <a:ln>
            <a:noFill/>
          </a:ln>
        </p:spPr>
      </p:pic>
      <p:pic>
        <p:nvPicPr>
          <p:cNvPr id="1026" name="Picture 2" descr="https://ds04.infourok.ru/uploads/ex/0d60/00042c0f-aae95a3b/img22.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67544" y="476672"/>
            <a:ext cx="74168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123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14340" name="Picture 4" descr="https://avatars.mds.yandex.net/get-pdb/194708/fdaa17e4-c2de-4eb6-a25d-cdc9f65bc0dd/s1200"/>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171400"/>
            <a:ext cx="7260299" cy="5445224"/>
          </a:xfrm>
          <a:prstGeom prst="ellipse">
            <a:avLst/>
          </a:prstGeom>
          <a:ln>
            <a:noFill/>
          </a:ln>
          <a:effectLst>
            <a:softEdge rad="112500"/>
          </a:effectLst>
        </p:spPr>
      </p:pic>
      <p:sp>
        <p:nvSpPr>
          <p:cNvPr id="4" name="Прямоугольник 3"/>
          <p:cNvSpPr/>
          <p:nvPr/>
        </p:nvSpPr>
        <p:spPr>
          <a:xfrm>
            <a:off x="3419872" y="5042118"/>
            <a:ext cx="5724128" cy="1815882"/>
          </a:xfrm>
          <a:prstGeom prst="rect">
            <a:avLst/>
          </a:prstGeom>
        </p:spPr>
        <p:txBody>
          <a:bodyPr wrap="square">
            <a:spAutoFit/>
          </a:bodyPr>
          <a:lstStyle/>
          <a:p>
            <a:r>
              <a:rPr lang="ru-RU" sz="2800" b="1" smtClean="0"/>
              <a:t>Толст, морщинист, два клыка</a:t>
            </a:r>
            <a:br>
              <a:rPr lang="ru-RU" sz="2800" b="1" smtClean="0"/>
            </a:br>
            <a:r>
              <a:rPr lang="ru-RU" sz="2800" b="1" smtClean="0"/>
              <a:t>Он похож на старика.</a:t>
            </a:r>
            <a:br>
              <a:rPr lang="ru-RU" sz="2800" b="1" smtClean="0"/>
            </a:br>
            <a:r>
              <a:rPr lang="ru-RU" sz="2800" b="1" smtClean="0"/>
              <a:t>Он на льду лежит — и что ж?</a:t>
            </a:r>
            <a:br>
              <a:rPr lang="ru-RU" sz="2800" b="1" smtClean="0"/>
            </a:br>
            <a:r>
              <a:rPr lang="ru-RU" sz="2800" b="1" smtClean="0"/>
              <a:t>Не мёрзнет толстокожий …  (Морж)</a:t>
            </a:r>
            <a:endParaRPr lang="ru-RU" sz="28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1" y="-30599"/>
            <a:ext cx="9143999" cy="6858000"/>
          </a:xfrm>
          <a:prstGeom prst="rect">
            <a:avLst/>
          </a:prstGeom>
          <a:noFill/>
          <a:ln>
            <a:noFill/>
          </a:ln>
        </p:spPr>
      </p:pic>
      <p:sp>
        <p:nvSpPr>
          <p:cNvPr id="6" name="Заголовок 5"/>
          <p:cNvSpPr>
            <a:spLocks noGrp="1"/>
          </p:cNvSpPr>
          <p:nvPr>
            <p:ph type="title"/>
          </p:nvPr>
        </p:nvSpPr>
        <p:spPr>
          <a:xfrm>
            <a:off x="457200" y="692696"/>
            <a:ext cx="8229600" cy="1440160"/>
          </a:xfrm>
        </p:spPr>
        <p:txBody>
          <a:bodyPr>
            <a:noAutofit/>
          </a:bodyPr>
          <a:lstStyle/>
          <a:p>
            <a:pPr algn="l"/>
            <a:r>
              <a:rPr lang="ru-RU" sz="1800" smtClean="0"/>
              <a:t>У моржа есть туловище, голова, шея, клыки, ласты.</a:t>
            </a:r>
            <a:br>
              <a:rPr lang="ru-RU" sz="1800" smtClean="0"/>
            </a:br>
            <a:r>
              <a:rPr lang="ru-RU" sz="1800" smtClean="0"/>
              <a:t>Толстая кожа покрыта редкими жесткими волосками.                                                                                        - Какого цвета клыки? </a:t>
            </a:r>
            <a:r>
              <a:rPr lang="ru-RU" sz="1800"/>
              <a:t>Для чего они нужны</a:t>
            </a:r>
            <a:r>
              <a:rPr lang="ru-RU" sz="1800" smtClean="0"/>
              <a:t>?</a:t>
            </a:r>
            <a:br>
              <a:rPr lang="ru-RU" sz="1800" smtClean="0"/>
            </a:br>
            <a:r>
              <a:rPr lang="ru-RU" sz="1800" smtClean="0"/>
              <a:t>При помощи клыков он взбирается на льдину, воткнет клыки и подтягивается.  Ласты лишены волос, но задние ласты могут подворачиваться под туловище и при передвижении помогают отталкиваться от поверхности льда.  Ласты им помогают нырять и плавать.</a:t>
            </a:r>
            <a:endParaRPr lang="ru-RU" sz="1800"/>
          </a:p>
        </p:txBody>
      </p:sp>
      <p:pic>
        <p:nvPicPr>
          <p:cNvPr id="8" name="Объект 7" descr="Четыри моржа"/>
          <p:cNvPicPr>
            <a:picLocks noGrp="1"/>
          </p:cNvPicPr>
          <p:nvPr>
            <p:ph idx="1"/>
          </p:nvPr>
        </p:nvPicPr>
        <p:blipFill>
          <a:blip r:embed="rId3">
            <a:extLst>
              <a:ext uri="{28A0092B-C50C-407E-A947-70E740481C1C}">
                <a14:useLocalDpi xmlns:a14="http://schemas.microsoft.com/office/drawing/2010/main"/>
              </a:ext>
            </a:extLst>
          </a:blip>
          <a:stretch>
            <a:fillRect/>
          </a:stretch>
        </p:blipFill>
        <p:spPr bwMode="auto">
          <a:xfrm>
            <a:off x="755576" y="2708920"/>
            <a:ext cx="6552728" cy="3776663"/>
          </a:xfrm>
          <a:prstGeom prst="rect">
            <a:avLst/>
          </a:prstGeom>
          <a:noFill/>
          <a:ln>
            <a:noFill/>
          </a:ln>
        </p:spPr>
      </p:pic>
    </p:spTree>
    <p:extLst>
      <p:ext uri="{BB962C8B-B14F-4D97-AF65-F5344CB8AC3E}">
        <p14:creationId xmlns:p14="http://schemas.microsoft.com/office/powerpoint/2010/main" val="8364166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6" name="Заголовок 5"/>
          <p:cNvSpPr>
            <a:spLocks noGrp="1"/>
          </p:cNvSpPr>
          <p:nvPr>
            <p:ph type="title"/>
          </p:nvPr>
        </p:nvSpPr>
        <p:spPr>
          <a:xfrm>
            <a:off x="457200" y="274638"/>
            <a:ext cx="8229600" cy="1426170"/>
          </a:xfrm>
        </p:spPr>
        <p:txBody>
          <a:bodyPr>
            <a:noAutofit/>
          </a:bodyPr>
          <a:lstStyle/>
          <a:p>
            <a:pPr algn="l"/>
            <a:r>
              <a:rPr lang="ru-RU" sz="1800" smtClean="0"/>
              <a:t>Моржи не боятся холода, в ледяной воде не замерзают, потому что их тело предохраняет от охлаждения толстый слой жира. Моржи отдыхают на берегу или на льдинах. Клыки служат хорошей защитой от белых медведей. Моржи плохо видят, но имеют хорошее обоняние. Они узнают по запаху о приближении опасности. </a:t>
            </a:r>
            <a:endParaRPr lang="ru-RU" sz="1800"/>
          </a:p>
        </p:txBody>
      </p:sp>
      <p:pic>
        <p:nvPicPr>
          <p:cNvPr id="10" name="Объект 9" descr="Морж плохо видит, но зато имеет хорошее обоняние, благодаря которому он чувствует приближение опасности."/>
          <p:cNvPicPr>
            <a:picLocks noGrp="1"/>
          </p:cNvPicPr>
          <p:nvPr>
            <p:ph sz="half" idx="1"/>
          </p:nvPr>
        </p:nvPicPr>
        <p:blipFill>
          <a:blip r:embed="rId3">
            <a:extLst>
              <a:ext uri="{28A0092B-C50C-407E-A947-70E740481C1C}">
                <a14:useLocalDpi xmlns:a14="http://schemas.microsoft.com/office/drawing/2010/main"/>
              </a:ext>
            </a:extLst>
          </a:blip>
          <a:stretch>
            <a:fillRect/>
          </a:stretch>
        </p:blipFill>
        <p:spPr bwMode="auto">
          <a:xfrm>
            <a:off x="457200" y="1844824"/>
            <a:ext cx="4038600" cy="4176464"/>
          </a:xfrm>
          <a:prstGeom prst="rect">
            <a:avLst/>
          </a:prstGeom>
          <a:noFill/>
          <a:ln>
            <a:noFill/>
          </a:ln>
        </p:spPr>
      </p:pic>
      <p:pic>
        <p:nvPicPr>
          <p:cNvPr id="11" name="Объект 10" descr="Земля Франца-Иосифа и ее обитатели"/>
          <p:cNvPicPr>
            <a:picLocks noGrp="1"/>
          </p:cNvPicPr>
          <p:nvPr>
            <p:ph sz="half" idx="2"/>
          </p:nvPr>
        </p:nvPicPr>
        <p:blipFill>
          <a:blip r:embed="rId4">
            <a:extLst>
              <a:ext uri="{28A0092B-C50C-407E-A947-70E740481C1C}">
                <a14:useLocalDpi xmlns:a14="http://schemas.microsoft.com/office/drawing/2010/main"/>
              </a:ext>
            </a:extLst>
          </a:blip>
          <a:stretch>
            <a:fillRect/>
          </a:stretch>
        </p:blipFill>
        <p:spPr bwMode="auto">
          <a:xfrm>
            <a:off x="4499992" y="1916832"/>
            <a:ext cx="3960440" cy="4032448"/>
          </a:xfrm>
          <a:prstGeom prst="rect">
            <a:avLst/>
          </a:prstGeom>
          <a:noFill/>
          <a:ln>
            <a:noFill/>
          </a:ln>
        </p:spPr>
      </p:pic>
    </p:spTree>
    <p:extLst>
      <p:ext uri="{BB962C8B-B14F-4D97-AF65-F5344CB8AC3E}">
        <p14:creationId xmlns:p14="http://schemas.microsoft.com/office/powerpoint/2010/main" val="10527092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6" name="Заголовок 5"/>
          <p:cNvSpPr>
            <a:spLocks noGrp="1"/>
          </p:cNvSpPr>
          <p:nvPr>
            <p:ph type="title"/>
          </p:nvPr>
        </p:nvSpPr>
        <p:spPr>
          <a:xfrm>
            <a:off x="539552" y="260648"/>
            <a:ext cx="8229600" cy="1143000"/>
          </a:xfrm>
        </p:spPr>
        <p:txBody>
          <a:bodyPr>
            <a:normAutofit/>
          </a:bodyPr>
          <a:lstStyle/>
          <a:p>
            <a:pPr algn="l"/>
            <a:r>
              <a:rPr lang="ru-RU" sz="1800" smtClean="0"/>
              <a:t>Моржиха рождает по одному детенышу. Новорожденный моржонок держится возле матери. Пока у него не вырастут клыки – орган добывания пищи. Питаются моржи рыбой , моллюсками.</a:t>
            </a:r>
            <a:endParaRPr lang="ru-RU" sz="1800"/>
          </a:p>
        </p:txBody>
      </p:sp>
      <p:pic>
        <p:nvPicPr>
          <p:cNvPr id="8" name="Объект 7" descr="https://i0.wp.com/tepid.ru/images/walrus4.jpg"/>
          <p:cNvPicPr>
            <a:picLocks noGrp="1"/>
          </p:cNvPicPr>
          <p:nvPr>
            <p:ph idx="1"/>
          </p:nvPr>
        </p:nvPicPr>
        <p:blipFill>
          <a:blip r:embed="rId3">
            <a:extLst>
              <a:ext uri="{28A0092B-C50C-407E-A947-70E740481C1C}">
                <a14:useLocalDpi xmlns:a14="http://schemas.microsoft.com/office/drawing/2010/main"/>
              </a:ext>
            </a:extLst>
          </a:blip>
          <a:stretch>
            <a:fillRect/>
          </a:stretch>
        </p:blipFill>
        <p:spPr bwMode="auto">
          <a:xfrm>
            <a:off x="611560" y="1691480"/>
            <a:ext cx="7128792" cy="4545831"/>
          </a:xfrm>
          <a:prstGeom prst="rect">
            <a:avLst/>
          </a:prstGeom>
          <a:noFill/>
          <a:ln>
            <a:noFill/>
          </a:ln>
        </p:spPr>
      </p:pic>
    </p:spTree>
    <p:extLst>
      <p:ext uri="{BB962C8B-B14F-4D97-AF65-F5344CB8AC3E}">
        <p14:creationId xmlns:p14="http://schemas.microsoft.com/office/powerpoint/2010/main" val="2029632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pic>
        <p:nvPicPr>
          <p:cNvPr id="6" name="Рисунок 5"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259904" y="-10438"/>
            <a:ext cx="8884096" cy="6858000"/>
          </a:xfrm>
          <a:prstGeom prst="rect">
            <a:avLst/>
          </a:prstGeom>
          <a:noFill/>
          <a:ln>
            <a:noFill/>
          </a:ln>
        </p:spPr>
      </p:pic>
      <p:pic>
        <p:nvPicPr>
          <p:cNvPr id="7" name="Рисунок 6" descr="https://ds04.infourok.ru/uploads/ex/0d60/00042c0f-aae95a3b/img21.jpg"/>
          <p:cNvPicPr/>
          <p:nvPr/>
        </p:nvPicPr>
        <p:blipFill>
          <a:blip r:embed="rId3">
            <a:extLst>
              <a:ext uri="{28A0092B-C50C-407E-A947-70E740481C1C}">
                <a14:useLocalDpi xmlns:a14="http://schemas.microsoft.com/office/drawing/2010/main"/>
              </a:ext>
            </a:extLst>
          </a:blip>
          <a:stretch>
            <a:fillRect/>
          </a:stretch>
        </p:blipFill>
        <p:spPr bwMode="auto">
          <a:xfrm>
            <a:off x="259904" y="332656"/>
            <a:ext cx="7840489" cy="5976664"/>
          </a:xfrm>
          <a:prstGeom prst="rect">
            <a:avLst/>
          </a:prstGeom>
          <a:noFill/>
          <a:ln>
            <a:noFill/>
          </a:ln>
        </p:spPr>
      </p:pic>
    </p:spTree>
    <p:extLst>
      <p:ext uri="{BB962C8B-B14F-4D97-AF65-F5344CB8AC3E}">
        <p14:creationId xmlns:p14="http://schemas.microsoft.com/office/powerpoint/2010/main" val="32620732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pic>
        <p:nvPicPr>
          <p:cNvPr id="4" name="Рисунок 3" descr="https://ds04.infourok.ru/uploads/ex/0531/00066dd0-a6d0f3e1/img19.jpg"/>
          <p:cNvPicPr/>
          <p:nvPr/>
        </p:nvPicPr>
        <p:blipFill>
          <a:blip r:embed="rId3">
            <a:extLst>
              <a:ext uri="{28A0092B-C50C-407E-A947-70E740481C1C}">
                <a14:useLocalDpi xmlns:a14="http://schemas.microsoft.com/office/drawing/2010/main"/>
              </a:ext>
            </a:extLst>
          </a:blip>
          <a:stretch>
            <a:fillRect/>
          </a:stretch>
        </p:blipFill>
        <p:spPr bwMode="auto">
          <a:xfrm>
            <a:off x="467544" y="332656"/>
            <a:ext cx="7560839" cy="5688632"/>
          </a:xfrm>
          <a:prstGeom prst="rect">
            <a:avLst/>
          </a:prstGeom>
          <a:noFill/>
          <a:ln>
            <a:noFill/>
          </a:ln>
        </p:spPr>
      </p:pic>
    </p:spTree>
    <p:extLst>
      <p:ext uri="{BB962C8B-B14F-4D97-AF65-F5344CB8AC3E}">
        <p14:creationId xmlns:p14="http://schemas.microsoft.com/office/powerpoint/2010/main" val="30289733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8198" name="Picture 6" descr="http://fashionbookkids.ru/d/i/b9/90/69/93/4c/05/full.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7644341" cy="5733256"/>
          </a:xfrm>
          <a:prstGeom prst="ellipse">
            <a:avLst/>
          </a:prstGeom>
          <a:ln>
            <a:noFill/>
          </a:ln>
          <a:effectLst>
            <a:softEdge rad="112500"/>
          </a:effectLst>
        </p:spPr>
      </p:pic>
      <p:sp>
        <p:nvSpPr>
          <p:cNvPr id="7" name="Прямоугольник 6"/>
          <p:cNvSpPr/>
          <p:nvPr/>
        </p:nvSpPr>
        <p:spPr>
          <a:xfrm>
            <a:off x="3779912" y="5042118"/>
            <a:ext cx="5364088" cy="1815882"/>
          </a:xfrm>
          <a:prstGeom prst="rect">
            <a:avLst/>
          </a:prstGeom>
        </p:spPr>
        <p:txBody>
          <a:bodyPr wrap="square">
            <a:spAutoFit/>
          </a:bodyPr>
          <a:lstStyle/>
          <a:p>
            <a:pPr algn="r"/>
            <a:r>
              <a:rPr lang="ru-RU" sz="2800" b="1" smtClean="0"/>
              <a:t>За треской и за селедкой,</a:t>
            </a:r>
          </a:p>
          <a:p>
            <a:pPr algn="r"/>
            <a:r>
              <a:rPr lang="ru-RU" sz="2800" b="1" smtClean="0"/>
              <a:t>Может плавать очень ловко,</a:t>
            </a:r>
          </a:p>
          <a:p>
            <a:pPr algn="r"/>
            <a:r>
              <a:rPr lang="ru-RU" sz="2800" b="1" smtClean="0"/>
              <a:t>И ныряет целый день,</a:t>
            </a:r>
          </a:p>
          <a:p>
            <a:pPr algn="r"/>
            <a:r>
              <a:rPr lang="ru-RU" sz="2800" b="1" smtClean="0"/>
              <a:t>Этот северный ( тюлень).</a:t>
            </a:r>
            <a:endParaRPr lang="ru-RU" sz="28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8198"/>
                                        </p:tgtEl>
                                        <p:attrNameLst>
                                          <p:attrName>style.visibility</p:attrName>
                                        </p:attrNameLst>
                                      </p:cBhvr>
                                      <p:to>
                                        <p:strVal val="visible"/>
                                      </p:to>
                                    </p:set>
                                    <p:animEffect transition="in" filter="fade">
                                      <p:cBhvr>
                                        <p:cTn id="7" dur="1000"/>
                                        <p:tgtEl>
                                          <p:spTgt spid="8198"/>
                                        </p:tgtEl>
                                      </p:cBhvr>
                                    </p:animEffect>
                                    <p:anim calcmode="lin" valueType="num">
                                      <p:cBhvr>
                                        <p:cTn id="8" dur="1000" fill="hold"/>
                                        <p:tgtEl>
                                          <p:spTgt spid="8198"/>
                                        </p:tgtEl>
                                        <p:attrNameLst>
                                          <p:attrName>ppt_x</p:attrName>
                                        </p:attrNameLst>
                                      </p:cBhvr>
                                      <p:tavLst>
                                        <p:tav tm="0">
                                          <p:val>
                                            <p:strVal val="#ppt_x"/>
                                          </p:val>
                                        </p:tav>
                                        <p:tav tm="100000">
                                          <p:val>
                                            <p:strVal val="#ppt_x"/>
                                          </p:val>
                                        </p:tav>
                                      </p:tavLst>
                                    </p:anim>
                                    <p:anim calcmode="lin" valueType="num">
                                      <p:cBhvr>
                                        <p:cTn id="9"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6" name="Заголовок 5"/>
          <p:cNvSpPr>
            <a:spLocks noGrp="1"/>
          </p:cNvSpPr>
          <p:nvPr>
            <p:ph type="title"/>
          </p:nvPr>
        </p:nvSpPr>
        <p:spPr>
          <a:xfrm>
            <a:off x="457200" y="274638"/>
            <a:ext cx="8229600" cy="1426170"/>
          </a:xfrm>
        </p:spPr>
        <p:txBody>
          <a:bodyPr>
            <a:noAutofit/>
          </a:bodyPr>
          <a:lstStyle/>
          <a:p>
            <a:pPr algn="l"/>
            <a:r>
              <a:rPr lang="ru-RU" sz="1800" smtClean="0"/>
              <a:t>Чем отличается тюлень от моржа? У них нет клыков. Тюлень это ластоногое животное. У него удлиненное, обтекаемое тело, а ноги превратились в ласты. Под кожей толстый слой жира, который защищает его от холода. На суши тюлени неуклюжи, передвигаются, ползая на брюхе. Тюлени приспособлены к водному образу жизни, покидают воду для сна. В воде они быстро плавают и ловко ныряют.</a:t>
            </a:r>
            <a:endParaRPr lang="ru-RU" sz="1800"/>
          </a:p>
        </p:txBody>
      </p:sp>
      <p:pic>
        <p:nvPicPr>
          <p:cNvPr id="8" name="Объект 7" descr="https://avatars.mds.yandex.net/get-pdb/1370139/3427104d-c568-45a5-847d-965dab31dd42/s1200"/>
          <p:cNvPicPr>
            <a:picLocks noGrp="1"/>
          </p:cNvPicPr>
          <p:nvPr>
            <p:ph idx="1"/>
          </p:nvPr>
        </p:nvPicPr>
        <p:blipFill>
          <a:blip r:embed="rId3">
            <a:extLst>
              <a:ext uri="{28A0092B-C50C-407E-A947-70E740481C1C}">
                <a14:useLocalDpi xmlns:a14="http://schemas.microsoft.com/office/drawing/2010/main"/>
              </a:ext>
            </a:extLst>
          </a:blip>
          <a:stretch>
            <a:fillRect/>
          </a:stretch>
        </p:blipFill>
        <p:spPr bwMode="auto">
          <a:xfrm>
            <a:off x="1115616" y="1916113"/>
            <a:ext cx="6480720" cy="4210050"/>
          </a:xfrm>
          <a:prstGeom prst="rect">
            <a:avLst/>
          </a:prstGeom>
          <a:noFill/>
          <a:ln>
            <a:noFill/>
          </a:ln>
        </p:spPr>
      </p:pic>
    </p:spTree>
    <p:extLst>
      <p:ext uri="{BB962C8B-B14F-4D97-AF65-F5344CB8AC3E}">
        <p14:creationId xmlns:p14="http://schemas.microsoft.com/office/powerpoint/2010/main" val="22681594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normAutofit fontScale="90000"/>
          </a:bodyPr>
          <a:lstStyle/>
          <a:p>
            <a:pPr algn="l"/>
            <a:r>
              <a:rPr lang="ru-RU" sz="1800"/>
              <a:t>Тюлени приспособлены к водному образу жизни, покидают воду для сна. В воде они быстро плавают и ловко </a:t>
            </a:r>
            <a:r>
              <a:rPr lang="ru-RU" sz="1800" smtClean="0"/>
              <a:t>ныряют. Причем передние ласты у них действуют как весла, а задние как руль. Зрение у них слабое, но они видят добычу под водой. Питаются тюлени рыбой и ракообразными.</a:t>
            </a:r>
            <a:endParaRPr lang="ru-RU" sz="1800"/>
          </a:p>
        </p:txBody>
      </p:sp>
      <p:pic>
        <p:nvPicPr>
          <p:cNvPr id="9" name="Объект 8" descr="https://avatars.mds.yandex.net/get-pdb/1639023/22d63426-70b0-448f-b288-3f3d66f7fc85/s1200"/>
          <p:cNvPicPr>
            <a:picLocks noGrp="1"/>
          </p:cNvPicPr>
          <p:nvPr>
            <p:ph sz="half" idx="2"/>
          </p:nvPr>
        </p:nvPicPr>
        <p:blipFill>
          <a:blip r:embed="rId3">
            <a:extLst>
              <a:ext uri="{28A0092B-C50C-407E-A947-70E740481C1C}">
                <a14:useLocalDpi xmlns:a14="http://schemas.microsoft.com/office/drawing/2010/main"/>
              </a:ext>
            </a:extLst>
          </a:blip>
          <a:stretch>
            <a:fillRect/>
          </a:stretch>
        </p:blipFill>
        <p:spPr bwMode="auto">
          <a:xfrm>
            <a:off x="4577762" y="1778272"/>
            <a:ext cx="4038600" cy="4098999"/>
          </a:xfrm>
          <a:prstGeom prst="rect">
            <a:avLst/>
          </a:prstGeom>
          <a:noFill/>
          <a:ln>
            <a:noFill/>
          </a:ln>
        </p:spPr>
      </p:pic>
      <p:pic>
        <p:nvPicPr>
          <p:cNvPr id="10" name="Объект 9" descr="http://zooblog.ru/wp-content/uploads/2017/03/1291155181_s640x480-1-375x195.jpg"/>
          <p:cNvPicPr>
            <a:picLocks noGrp="1"/>
          </p:cNvPicPr>
          <p:nvPr>
            <p:ph sz="half" idx="1"/>
          </p:nvPr>
        </p:nvPicPr>
        <p:blipFill>
          <a:blip r:embed="rId4">
            <a:extLst>
              <a:ext uri="{28A0092B-C50C-407E-A947-70E740481C1C}">
                <a14:useLocalDpi xmlns:a14="http://schemas.microsoft.com/office/drawing/2010/main"/>
              </a:ext>
            </a:extLst>
          </a:blip>
          <a:stretch>
            <a:fillRect/>
          </a:stretch>
        </p:blipFill>
        <p:spPr bwMode="auto">
          <a:xfrm>
            <a:off x="457200" y="1844824"/>
            <a:ext cx="4038600" cy="4104456"/>
          </a:xfrm>
          <a:prstGeom prst="rect">
            <a:avLst/>
          </a:prstGeom>
          <a:noFill/>
          <a:ln>
            <a:noFill/>
          </a:ln>
        </p:spPr>
      </p:pic>
    </p:spTree>
    <p:extLst>
      <p:ext uri="{BB962C8B-B14F-4D97-AF65-F5344CB8AC3E}">
        <p14:creationId xmlns:p14="http://schemas.microsoft.com/office/powerpoint/2010/main" val="38066226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6148" name="Picture 4" descr="https://allyslide.com/thumbs_2/87e5c6d112733afd24d35c9e142fe859/img3.jpg"/>
          <p:cNvPicPr>
            <a:picLocks noChangeAspect="1" noChangeArrowheads="1"/>
          </p:cNvPicPr>
          <p:nvPr/>
        </p:nvPicPr>
        <p:blipFill>
          <a:blip r:embed="rId3"/>
          <a:stretch>
            <a:fillRect/>
          </a:stretch>
        </p:blipFill>
        <p:spPr bwMode="auto">
          <a:xfrm>
            <a:off x="0" y="0"/>
            <a:ext cx="9144000" cy="6858000"/>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normAutofit/>
          </a:bodyPr>
          <a:lstStyle/>
          <a:p>
            <a:pPr algn="l"/>
            <a:r>
              <a:rPr lang="ru-RU" sz="1800" smtClean="0"/>
              <a:t>Детеныша тюленя называют белек – по цвету меха. У мамы  рождается всего один детёныш. </a:t>
            </a:r>
            <a:endParaRPr lang="ru-RU" sz="1800"/>
          </a:p>
        </p:txBody>
      </p:sp>
      <p:pic>
        <p:nvPicPr>
          <p:cNvPr id="6" name="Объект 5" descr="https://avatars.mds.yandex.net/get-pdb/2018622/b9867578-2fcd-4cf8-ad98-910b38b009a6/s1200"/>
          <p:cNvPicPr>
            <a:picLocks noGrp="1"/>
          </p:cNvPicPr>
          <p:nvPr>
            <p:ph sz="half" idx="2"/>
          </p:nvPr>
        </p:nvPicPr>
        <p:blipFill>
          <a:blip r:embed="rId3">
            <a:extLst>
              <a:ext uri="{28A0092B-C50C-407E-A947-70E740481C1C}">
                <a14:useLocalDpi xmlns:a14="http://schemas.microsoft.com/office/drawing/2010/main"/>
              </a:ext>
            </a:extLst>
          </a:blip>
          <a:stretch>
            <a:fillRect/>
          </a:stretch>
        </p:blipFill>
        <p:spPr bwMode="auto">
          <a:xfrm>
            <a:off x="4355976" y="1772816"/>
            <a:ext cx="3960440" cy="4104456"/>
          </a:xfrm>
          <a:prstGeom prst="rect">
            <a:avLst/>
          </a:prstGeom>
          <a:noFill/>
          <a:ln>
            <a:noFill/>
          </a:ln>
        </p:spPr>
      </p:pic>
      <p:pic>
        <p:nvPicPr>
          <p:cNvPr id="7" name="Объект 6" descr="https://www.nastroy.net/pic/images/post/27200-1523548812.jpg"/>
          <p:cNvPicPr>
            <a:picLocks noGrp="1"/>
          </p:cNvPicPr>
          <p:nvPr>
            <p:ph sz="half" idx="1"/>
          </p:nvPr>
        </p:nvPicPr>
        <p:blipFill>
          <a:blip r:embed="rId4">
            <a:extLst>
              <a:ext uri="{28A0092B-C50C-407E-A947-70E740481C1C}">
                <a14:useLocalDpi xmlns:a14="http://schemas.microsoft.com/office/drawing/2010/main"/>
              </a:ext>
            </a:extLst>
          </a:blip>
          <a:stretch>
            <a:fillRect/>
          </a:stretch>
        </p:blipFill>
        <p:spPr bwMode="auto">
          <a:xfrm>
            <a:off x="457200" y="1772816"/>
            <a:ext cx="3826768" cy="4104455"/>
          </a:xfrm>
          <a:prstGeom prst="rect">
            <a:avLst/>
          </a:prstGeom>
          <a:noFill/>
          <a:ln>
            <a:noFill/>
          </a:ln>
        </p:spPr>
      </p:pic>
    </p:spTree>
    <p:extLst>
      <p:ext uri="{BB962C8B-B14F-4D97-AF65-F5344CB8AC3E}">
        <p14:creationId xmlns:p14="http://schemas.microsoft.com/office/powerpoint/2010/main" val="552868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11268" name="Picture 4" descr="http://animalsfoto.com/photo/ca/cac4c5d3e423d819d92a0a5b62df911f.jpg"/>
          <p:cNvPicPr>
            <a:picLocks noChangeAspect="1" noChangeArrowheads="1"/>
          </p:cNvPicPr>
          <p:nvPr/>
        </p:nvPicPr>
        <p:blipFill>
          <a:blip r:embed="rId3"/>
          <a:stretch>
            <a:fillRect/>
          </a:stretch>
        </p:blipFill>
        <p:spPr bwMode="auto">
          <a:xfrm>
            <a:off x="1271158" y="0"/>
            <a:ext cx="7872842" cy="5373216"/>
          </a:xfrm>
          <a:prstGeom prst="ellipse">
            <a:avLst/>
          </a:prstGeom>
          <a:ln>
            <a:noFill/>
          </a:ln>
          <a:effectLst>
            <a:softEdge rad="112500"/>
          </a:effectLst>
        </p:spPr>
      </p:pic>
      <p:sp>
        <p:nvSpPr>
          <p:cNvPr id="4" name="Прямоугольник 3"/>
          <p:cNvSpPr/>
          <p:nvPr/>
        </p:nvSpPr>
        <p:spPr>
          <a:xfrm>
            <a:off x="0" y="5042118"/>
            <a:ext cx="6804248" cy="1815882"/>
          </a:xfrm>
          <a:prstGeom prst="rect">
            <a:avLst/>
          </a:prstGeom>
        </p:spPr>
        <p:txBody>
          <a:bodyPr wrap="square">
            <a:spAutoFit/>
          </a:bodyPr>
          <a:lstStyle/>
          <a:p>
            <a:r>
              <a:rPr lang="ru-RU" sz="2800" b="1" smtClean="0"/>
              <a:t>У него есть большие рога</a:t>
            </a:r>
            <a:br>
              <a:rPr lang="ru-RU" sz="2800" b="1" smtClean="0"/>
            </a:br>
            <a:r>
              <a:rPr lang="ru-RU" sz="2800" b="1" smtClean="0"/>
              <a:t>И бежать ему в тундре не лень,</a:t>
            </a:r>
            <a:br>
              <a:rPr lang="ru-RU" sz="2800" b="1" smtClean="0"/>
            </a:br>
            <a:r>
              <a:rPr lang="ru-RU" sz="2800" b="1" smtClean="0"/>
              <a:t>Потому не боится врага</a:t>
            </a:r>
            <a:br>
              <a:rPr lang="ru-RU" sz="2800" b="1" smtClean="0"/>
            </a:br>
            <a:r>
              <a:rPr lang="ru-RU" sz="2800" b="1" smtClean="0"/>
              <a:t>Очень умный и быстрый… (олень).</a:t>
            </a:r>
            <a:endParaRPr lang="ru-RU" sz="28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anim calcmode="lin" valueType="num">
                                      <p:cBhvr>
                                        <p:cTn id="8" dur="1000" fill="hold"/>
                                        <p:tgtEl>
                                          <p:spTgt spid="11268"/>
                                        </p:tgtEl>
                                        <p:attrNameLst>
                                          <p:attrName>ppt_x</p:attrName>
                                        </p:attrNameLst>
                                      </p:cBhvr>
                                      <p:tavLst>
                                        <p:tav tm="0">
                                          <p:val>
                                            <p:strVal val="#ppt_x"/>
                                          </p:val>
                                        </p:tav>
                                        <p:tav tm="100000">
                                          <p:val>
                                            <p:strVal val="#ppt_x"/>
                                          </p:val>
                                        </p:tav>
                                      </p:tavLst>
                                    </p:anim>
                                    <p:anim calcmode="lin" valueType="num">
                                      <p:cBhvr>
                                        <p:cTn id="9"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395519" cy="6858000"/>
          </a:xfrm>
          <a:prstGeom prst="rect">
            <a:avLst/>
          </a:prstGeom>
          <a:noFill/>
          <a:ln>
            <a:noFill/>
          </a:ln>
        </p:spPr>
      </p:pic>
      <p:sp>
        <p:nvSpPr>
          <p:cNvPr id="3" name="Заголовок 2"/>
          <p:cNvSpPr>
            <a:spLocks noGrp="1"/>
          </p:cNvSpPr>
          <p:nvPr>
            <p:ph type="title"/>
          </p:nvPr>
        </p:nvSpPr>
        <p:spPr>
          <a:xfrm>
            <a:off x="164837" y="476672"/>
            <a:ext cx="8229600" cy="1512168"/>
          </a:xfrm>
        </p:spPr>
        <p:txBody>
          <a:bodyPr>
            <a:noAutofit/>
          </a:bodyPr>
          <a:lstStyle/>
          <a:p>
            <a:pPr algn="l"/>
            <a:r>
              <a:rPr lang="ru-RU" sz="1800" smtClean="0"/>
              <a:t>Тело оленя покрыто густой шерстью, коричневого или серого цвета.</a:t>
            </a:r>
            <a:br>
              <a:rPr lang="ru-RU" sz="1800" smtClean="0"/>
            </a:br>
            <a:r>
              <a:rPr lang="ru-RU" sz="1800" smtClean="0"/>
              <a:t>- Что на голове у оленя?</a:t>
            </a:r>
            <a:br>
              <a:rPr lang="ru-RU" sz="1800" smtClean="0"/>
            </a:br>
            <a:r>
              <a:rPr lang="ru-RU" sz="1800" smtClean="0"/>
              <a:t>- Какие рога? На что похожи?</a:t>
            </a:r>
            <a:br>
              <a:rPr lang="ru-RU" sz="1800" smtClean="0"/>
            </a:br>
            <a:r>
              <a:rPr lang="ru-RU" sz="1800" smtClean="0"/>
              <a:t>Посмотрите какие стройные, сильные ноги у оленя! </a:t>
            </a:r>
            <a:br>
              <a:rPr lang="ru-RU" sz="1800" smtClean="0"/>
            </a:br>
            <a:r>
              <a:rPr lang="ru-RU" sz="1800" smtClean="0"/>
              <a:t>- А что внизу? (широкие копыта)</a:t>
            </a:r>
            <a:br>
              <a:rPr lang="ru-RU" sz="1800" smtClean="0"/>
            </a:br>
            <a:r>
              <a:rPr lang="ru-RU" sz="1800"/>
              <a:t>-</a:t>
            </a:r>
            <a:r>
              <a:rPr lang="ru-RU" sz="1800" smtClean="0"/>
              <a:t> А для чего оленю нужны копыта?</a:t>
            </a:r>
            <a:br>
              <a:rPr lang="ru-RU" sz="1800" smtClean="0"/>
            </a:br>
            <a:endParaRPr lang="ru-RU" sz="1800"/>
          </a:p>
        </p:txBody>
      </p:sp>
      <p:pic>
        <p:nvPicPr>
          <p:cNvPr id="11" name="Объект 10" descr="Олень отбившийся от стада"/>
          <p:cNvPicPr>
            <a:picLocks noGrp="1"/>
          </p:cNvPicPr>
          <p:nvPr>
            <p:ph idx="1"/>
          </p:nvPr>
        </p:nvPicPr>
        <p:blipFill>
          <a:blip r:embed="rId3">
            <a:extLst>
              <a:ext uri="{28A0092B-C50C-407E-A947-70E740481C1C}">
                <a14:useLocalDpi xmlns:a14="http://schemas.microsoft.com/office/drawing/2010/main"/>
              </a:ext>
            </a:extLst>
          </a:blip>
          <a:stretch>
            <a:fillRect/>
          </a:stretch>
        </p:blipFill>
        <p:spPr bwMode="auto">
          <a:xfrm>
            <a:off x="899592" y="2276872"/>
            <a:ext cx="6694753" cy="4176464"/>
          </a:xfrm>
          <a:prstGeom prst="rect">
            <a:avLst/>
          </a:prstGeom>
          <a:noFill/>
          <a:ln>
            <a:noFill/>
          </a:ln>
        </p:spPr>
      </p:pic>
    </p:spTree>
    <p:extLst>
      <p:ext uri="{BB962C8B-B14F-4D97-AF65-F5344CB8AC3E}">
        <p14:creationId xmlns:p14="http://schemas.microsoft.com/office/powerpoint/2010/main" val="41040399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normAutofit/>
          </a:bodyPr>
          <a:lstStyle/>
          <a:p>
            <a:pPr algn="l"/>
            <a:r>
              <a:rPr lang="ru-RU" sz="1800" smtClean="0"/>
              <a:t>Олени добывают себе корм, копытцами, разрывает снег до земли и достает сухую траву – это самый любимый корм оленей. А чем питаются олени летом?</a:t>
            </a:r>
            <a:br>
              <a:rPr lang="ru-RU" sz="1800" smtClean="0"/>
            </a:br>
            <a:r>
              <a:rPr lang="ru-RU" sz="1800" smtClean="0"/>
              <a:t>( зеленой травой, мхом ). Мох называется – ягель и еще летом они едят грибы.</a:t>
            </a:r>
            <a:endParaRPr lang="ru-RU" sz="1800"/>
          </a:p>
        </p:txBody>
      </p:sp>
      <p:pic>
        <p:nvPicPr>
          <p:cNvPr id="6" name="Объект 5" descr="Олень ест только позеленевшую траву в тундре"/>
          <p:cNvPicPr>
            <a:picLocks noGrp="1"/>
          </p:cNvPicPr>
          <p:nvPr>
            <p:ph sz="half" idx="2"/>
          </p:nvPr>
        </p:nvPicPr>
        <p:blipFill>
          <a:blip r:embed="rId3">
            <a:extLst>
              <a:ext uri="{28A0092B-C50C-407E-A947-70E740481C1C}">
                <a14:useLocalDpi xmlns:a14="http://schemas.microsoft.com/office/drawing/2010/main"/>
              </a:ext>
            </a:extLst>
          </a:blip>
          <a:stretch>
            <a:fillRect/>
          </a:stretch>
        </p:blipFill>
        <p:spPr bwMode="auto">
          <a:xfrm>
            <a:off x="4499992" y="1556792"/>
            <a:ext cx="3600400" cy="2376264"/>
          </a:xfrm>
          <a:prstGeom prst="rect">
            <a:avLst/>
          </a:prstGeom>
          <a:noFill/>
          <a:ln>
            <a:noFill/>
          </a:ln>
        </p:spPr>
      </p:pic>
      <p:pic>
        <p:nvPicPr>
          <p:cNvPr id="8" name="Рисунок 7" descr="Северный олень в движении"/>
          <p:cNvPicPr/>
          <p:nvPr/>
        </p:nvPicPr>
        <p:blipFill>
          <a:blip r:embed="rId4">
            <a:extLst>
              <a:ext uri="{28A0092B-C50C-407E-A947-70E740481C1C}">
                <a14:useLocalDpi xmlns:a14="http://schemas.microsoft.com/office/drawing/2010/main"/>
              </a:ext>
            </a:extLst>
          </a:blip>
          <a:stretch>
            <a:fillRect/>
          </a:stretch>
        </p:blipFill>
        <p:spPr bwMode="auto">
          <a:xfrm>
            <a:off x="4499992" y="3861048"/>
            <a:ext cx="3600401" cy="2232247"/>
          </a:xfrm>
          <a:prstGeom prst="rect">
            <a:avLst/>
          </a:prstGeom>
          <a:noFill/>
          <a:ln>
            <a:noFill/>
          </a:ln>
        </p:spPr>
      </p:pic>
      <p:pic>
        <p:nvPicPr>
          <p:cNvPr id="9" name="Объект 8" descr="https://img3.badfon.ru/original/3400x2260/d/fc/severnyy-olen-sneg-pitanie.jpg"/>
          <p:cNvPicPr>
            <a:picLocks noGrp="1"/>
          </p:cNvPicPr>
          <p:nvPr>
            <p:ph sz="half" idx="1"/>
          </p:nvPr>
        </p:nvPicPr>
        <p:blipFill>
          <a:blip r:embed="rId5">
            <a:extLst>
              <a:ext uri="{28A0092B-C50C-407E-A947-70E740481C1C}">
                <a14:useLocalDpi xmlns:a14="http://schemas.microsoft.com/office/drawing/2010/main"/>
              </a:ext>
            </a:extLst>
          </a:blip>
          <a:stretch>
            <a:fillRect/>
          </a:stretch>
        </p:blipFill>
        <p:spPr bwMode="auto">
          <a:xfrm>
            <a:off x="107504" y="1556793"/>
            <a:ext cx="4608512" cy="4536502"/>
          </a:xfrm>
          <a:prstGeom prst="rect">
            <a:avLst/>
          </a:prstGeom>
          <a:noFill/>
          <a:ln>
            <a:noFill/>
          </a:ln>
        </p:spPr>
      </p:pic>
    </p:spTree>
    <p:extLst>
      <p:ext uri="{BB962C8B-B14F-4D97-AF65-F5344CB8AC3E}">
        <p14:creationId xmlns:p14="http://schemas.microsoft.com/office/powerpoint/2010/main" val="226815945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normAutofit/>
          </a:bodyPr>
          <a:lstStyle/>
          <a:p>
            <a:pPr algn="l"/>
            <a:r>
              <a:rPr lang="ru-RU" sz="1800" smtClean="0"/>
              <a:t>Весной или в начале лета у оленихи появляются один, редко два малыша. Оленята сразу встают на ноги. Быстро растут и взрослеют. Первые рога появляются в возрасте 2-3 недель. Олени заботливые родители.</a:t>
            </a:r>
            <a:endParaRPr lang="ru-RU" sz="1800"/>
          </a:p>
        </p:txBody>
      </p:sp>
      <p:pic>
        <p:nvPicPr>
          <p:cNvPr id="7" name="Объект 6" descr="http://travel365.md/wp-content/uploads/2014/05/alg-reindeer-calf-jpg.jpg"/>
          <p:cNvPicPr>
            <a:picLocks noGrp="1"/>
          </p:cNvPicPr>
          <p:nvPr>
            <p:ph idx="1"/>
          </p:nvPr>
        </p:nvPicPr>
        <p:blipFill>
          <a:blip r:embed="rId3">
            <a:extLst>
              <a:ext uri="{28A0092B-C50C-407E-A947-70E740481C1C}">
                <a14:useLocalDpi xmlns:a14="http://schemas.microsoft.com/office/drawing/2010/main"/>
              </a:ext>
            </a:extLst>
          </a:blip>
          <a:stretch>
            <a:fillRect/>
          </a:stretch>
        </p:blipFill>
        <p:spPr bwMode="auto">
          <a:xfrm>
            <a:off x="611560" y="1484784"/>
            <a:ext cx="7047684" cy="4925144"/>
          </a:xfrm>
          <a:prstGeom prst="rect">
            <a:avLst/>
          </a:prstGeom>
          <a:noFill/>
          <a:ln>
            <a:noFill/>
          </a:ln>
        </p:spPr>
      </p:pic>
    </p:spTree>
    <p:extLst>
      <p:ext uri="{BB962C8B-B14F-4D97-AF65-F5344CB8AC3E}">
        <p14:creationId xmlns:p14="http://schemas.microsoft.com/office/powerpoint/2010/main" val="37540909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a:xfrm>
            <a:off x="457200" y="274638"/>
            <a:ext cx="8229600" cy="1282154"/>
          </a:xfrm>
        </p:spPr>
        <p:txBody>
          <a:bodyPr>
            <a:noAutofit/>
          </a:bodyPr>
          <a:lstStyle/>
          <a:p>
            <a:pPr algn="l"/>
            <a:r>
              <a:rPr lang="ru-RU" sz="1800" smtClean="0"/>
              <a:t>Олени бывают дикие и домашние. Домашние олени живут рядом с человеком.</a:t>
            </a:r>
            <a:br>
              <a:rPr lang="ru-RU" sz="1800" smtClean="0"/>
            </a:br>
            <a:r>
              <a:rPr lang="ru-RU" sz="1800" smtClean="0"/>
              <a:t>Люди заботятся о них. Какую пользу приносят домашние олени? ( оленье мясо едят, оно очень вкусное, из оленьих шкур народы Севера делают чум-жилье, шьют одежду, обувь, оленьи шкуры очень теплые). Домашние олени «транспортные животные». Во что запряжены олени? (нарты-легкие сани).</a:t>
            </a:r>
            <a:endParaRPr lang="ru-RU" sz="1800"/>
          </a:p>
        </p:txBody>
      </p:sp>
      <p:pic>
        <p:nvPicPr>
          <p:cNvPr id="6" name="Объект 5" descr="Выгул северных оленей"/>
          <p:cNvPicPr>
            <a:picLocks noGrp="1"/>
          </p:cNvPicPr>
          <p:nvPr>
            <p:ph sz="half" idx="1"/>
          </p:nvPr>
        </p:nvPicPr>
        <p:blipFill>
          <a:blip r:embed="rId3">
            <a:extLst>
              <a:ext uri="{28A0092B-C50C-407E-A947-70E740481C1C}">
                <a14:useLocalDpi xmlns:a14="http://schemas.microsoft.com/office/drawing/2010/main"/>
              </a:ext>
            </a:extLst>
          </a:blip>
          <a:stretch>
            <a:fillRect/>
          </a:stretch>
        </p:blipFill>
        <p:spPr bwMode="auto">
          <a:xfrm>
            <a:off x="323528" y="1700808"/>
            <a:ext cx="4248471" cy="4608512"/>
          </a:xfrm>
          <a:prstGeom prst="rect">
            <a:avLst/>
          </a:prstGeom>
          <a:noFill/>
          <a:ln>
            <a:noFill/>
          </a:ln>
        </p:spPr>
      </p:pic>
      <p:pic>
        <p:nvPicPr>
          <p:cNvPr id="7" name="Объект 6" descr="https://ailetravel.net/wp-content/uploads/2016/09/preview_e84e5cba7be21ae8945161247cfc7381.jpg"/>
          <p:cNvPicPr>
            <a:picLocks noGrp="1"/>
          </p:cNvPicPr>
          <p:nvPr>
            <p:ph sz="half" idx="2"/>
          </p:nvPr>
        </p:nvPicPr>
        <p:blipFill>
          <a:blip r:embed="rId4">
            <a:extLst>
              <a:ext uri="{28A0092B-C50C-407E-A947-70E740481C1C}">
                <a14:useLocalDpi xmlns:a14="http://schemas.microsoft.com/office/drawing/2010/main"/>
              </a:ext>
            </a:extLst>
          </a:blip>
          <a:stretch>
            <a:fillRect/>
          </a:stretch>
        </p:blipFill>
        <p:spPr bwMode="auto">
          <a:xfrm>
            <a:off x="4571999" y="1700808"/>
            <a:ext cx="3960441" cy="4608512"/>
          </a:xfrm>
          <a:prstGeom prst="rect">
            <a:avLst/>
          </a:prstGeom>
          <a:noFill/>
          <a:ln>
            <a:noFill/>
          </a:ln>
        </p:spPr>
      </p:pic>
    </p:spTree>
    <p:extLst>
      <p:ext uri="{BB962C8B-B14F-4D97-AF65-F5344CB8AC3E}">
        <p14:creationId xmlns:p14="http://schemas.microsoft.com/office/powerpoint/2010/main" val="37540909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3" name="Прямоугольник 2"/>
          <p:cNvSpPr/>
          <p:nvPr/>
        </p:nvSpPr>
        <p:spPr>
          <a:xfrm>
            <a:off x="4644008" y="4869160"/>
            <a:ext cx="4499992" cy="1815882"/>
          </a:xfrm>
          <a:prstGeom prst="rect">
            <a:avLst/>
          </a:prstGeom>
        </p:spPr>
        <p:txBody>
          <a:bodyPr wrap="square">
            <a:spAutoFit/>
          </a:bodyPr>
          <a:lstStyle/>
          <a:p>
            <a:pPr algn="r"/>
            <a:r>
              <a:rPr lang="ru-RU" sz="2800" b="1" smtClean="0"/>
              <a:t>В тундре белый лис гуляет, </a:t>
            </a:r>
            <a:br>
              <a:rPr lang="ru-RU" sz="2800" b="1" smtClean="0"/>
            </a:br>
            <a:r>
              <a:rPr lang="ru-RU" sz="2800" b="1" smtClean="0"/>
              <a:t>Мышек маленьких пугает. </a:t>
            </a:r>
            <a:br>
              <a:rPr lang="ru-RU" sz="2800" b="1" smtClean="0"/>
            </a:br>
            <a:r>
              <a:rPr lang="ru-RU" sz="2800" b="1" smtClean="0"/>
              <a:t>Очень хитрый он ловец. </a:t>
            </a:r>
            <a:br>
              <a:rPr lang="ru-RU" sz="2800" b="1" smtClean="0"/>
            </a:br>
            <a:r>
              <a:rPr lang="ru-RU" sz="2800" b="1" smtClean="0"/>
              <a:t>Как зовут его?   (песец).</a:t>
            </a:r>
            <a:endParaRPr lang="ru-RU" sz="2800" b="1"/>
          </a:p>
        </p:txBody>
      </p:sp>
      <p:pic>
        <p:nvPicPr>
          <p:cNvPr id="10244" name="Picture 4" descr="https://ecoportal.info/wp-content/uploads/2016/06/arktic-pesec.jpg"/>
          <p:cNvPicPr>
            <a:picLocks noChangeAspect="1" noChangeArrowheads="1"/>
          </p:cNvPicPr>
          <p:nvPr/>
        </p:nvPicPr>
        <p:blipFill>
          <a:blip r:embed="rId3"/>
          <a:stretch>
            <a:fillRect/>
          </a:stretch>
        </p:blipFill>
        <p:spPr bwMode="auto">
          <a:xfrm>
            <a:off x="0" y="0"/>
            <a:ext cx="7735786" cy="5157192"/>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normAutofit/>
          </a:bodyPr>
          <a:lstStyle/>
          <a:p>
            <a:pPr algn="l"/>
            <a:r>
              <a:rPr lang="ru-RU" sz="1800" smtClean="0"/>
              <a:t>Песец только зимой белый, чтобы быть незаметным на снегу. Мех его очень теплый и пушистый. А летом песец серый и мех его не такой густой.</a:t>
            </a:r>
            <a:endParaRPr lang="ru-RU" sz="1800"/>
          </a:p>
        </p:txBody>
      </p:sp>
      <p:pic>
        <p:nvPicPr>
          <p:cNvPr id="6" name="Объект 5" descr="https://avatars.mds.yandex.net/get-pdb/2839115/74835ac7-0d03-42cc-a8e2-49d54cfff52c/s1200"/>
          <p:cNvPicPr>
            <a:picLocks noGrp="1"/>
          </p:cNvPicPr>
          <p:nvPr>
            <p:ph sz="half" idx="1"/>
          </p:nvPr>
        </p:nvPicPr>
        <p:blipFill>
          <a:blip r:embed="rId3">
            <a:extLst>
              <a:ext uri="{28A0092B-C50C-407E-A947-70E740481C1C}">
                <a14:useLocalDpi xmlns:a14="http://schemas.microsoft.com/office/drawing/2010/main"/>
              </a:ext>
            </a:extLst>
          </a:blip>
          <a:stretch>
            <a:fillRect/>
          </a:stretch>
        </p:blipFill>
        <p:spPr bwMode="auto">
          <a:xfrm>
            <a:off x="179512" y="1700808"/>
            <a:ext cx="4536504" cy="4464495"/>
          </a:xfrm>
          <a:prstGeom prst="rect">
            <a:avLst/>
          </a:prstGeom>
          <a:noFill/>
          <a:ln>
            <a:noFill/>
          </a:ln>
        </p:spPr>
      </p:pic>
      <p:pic>
        <p:nvPicPr>
          <p:cNvPr id="7" name="Объект 6" descr="https://avatars.mds.yandex.net/get-pdb/1865580/74b732e2-06df-4280-a4ff-53fa6dca3909/s1200"/>
          <p:cNvPicPr>
            <a:picLocks noGrp="1"/>
          </p:cNvPicPr>
          <p:nvPr>
            <p:ph sz="half" idx="2"/>
          </p:nvPr>
        </p:nvPicPr>
        <p:blipFill>
          <a:blip r:embed="rId4">
            <a:extLst>
              <a:ext uri="{28A0092B-C50C-407E-A947-70E740481C1C}">
                <a14:useLocalDpi xmlns:a14="http://schemas.microsoft.com/office/drawing/2010/main"/>
              </a:ext>
            </a:extLst>
          </a:blip>
          <a:stretch>
            <a:fillRect/>
          </a:stretch>
        </p:blipFill>
        <p:spPr bwMode="auto">
          <a:xfrm>
            <a:off x="4648200" y="1700808"/>
            <a:ext cx="3668216" cy="4464496"/>
          </a:xfrm>
          <a:prstGeom prst="rect">
            <a:avLst/>
          </a:prstGeom>
          <a:noFill/>
          <a:ln>
            <a:noFill/>
          </a:ln>
        </p:spPr>
      </p:pic>
    </p:spTree>
    <p:extLst>
      <p:ext uri="{BB962C8B-B14F-4D97-AF65-F5344CB8AC3E}">
        <p14:creationId xmlns:p14="http://schemas.microsoft.com/office/powerpoint/2010/main" val="22938938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9220" name="Picture 4" descr="http://animalsfoto.com/photo/45/453e4eb2fcded8cf74170904d0402912.jpg"/>
          <p:cNvPicPr>
            <a:picLocks noChangeAspect="1" noChangeArrowheads="1"/>
          </p:cNvPicPr>
          <p:nvPr/>
        </p:nvPicPr>
        <p:blipFill>
          <a:blip r:embed="rId3"/>
          <a:stretch>
            <a:fillRect/>
          </a:stretch>
        </p:blipFill>
        <p:spPr bwMode="auto">
          <a:xfrm>
            <a:off x="4211960" y="-90012"/>
            <a:ext cx="4932040" cy="6948012"/>
          </a:xfrm>
          <a:prstGeom prst="ellipse">
            <a:avLst/>
          </a:prstGeom>
          <a:ln>
            <a:noFill/>
          </a:ln>
          <a:effectLst>
            <a:softEdge rad="112500"/>
          </a:effectLst>
        </p:spPr>
      </p:pic>
      <p:sp>
        <p:nvSpPr>
          <p:cNvPr id="4" name="Прямоугольник 3"/>
          <p:cNvSpPr/>
          <p:nvPr/>
        </p:nvSpPr>
        <p:spPr>
          <a:xfrm>
            <a:off x="0" y="5042118"/>
            <a:ext cx="4932040" cy="1815882"/>
          </a:xfrm>
          <a:prstGeom prst="rect">
            <a:avLst/>
          </a:prstGeom>
        </p:spPr>
        <p:txBody>
          <a:bodyPr wrap="square">
            <a:spAutoFit/>
          </a:bodyPr>
          <a:lstStyle/>
          <a:p>
            <a:r>
              <a:rPr lang="ru-RU" sz="2800" b="1" smtClean="0"/>
              <a:t>Про полёты позабыл,</a:t>
            </a:r>
            <a:br>
              <a:rPr lang="ru-RU" sz="2800" b="1" smtClean="0"/>
            </a:br>
            <a:r>
              <a:rPr lang="ru-RU" sz="2800" b="1" smtClean="0"/>
              <a:t>Крылья в ласты превратил,</a:t>
            </a:r>
            <a:br>
              <a:rPr lang="ru-RU" sz="2800" b="1" smtClean="0"/>
            </a:br>
            <a:r>
              <a:rPr lang="ru-RU" sz="2800" b="1" smtClean="0"/>
              <a:t>Рыбку ловит среди льдин</a:t>
            </a:r>
            <a:br>
              <a:rPr lang="ru-RU" sz="2800" b="1" smtClean="0"/>
            </a:br>
            <a:r>
              <a:rPr lang="ru-RU" sz="2800" b="1" smtClean="0"/>
              <a:t>Антарктический … (пингвин)!</a:t>
            </a:r>
            <a:endParaRPr lang="ru-RU" sz="28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normAutofit/>
          </a:bodyPr>
          <a:lstStyle/>
          <a:p>
            <a:pPr algn="l"/>
            <a:r>
              <a:rPr lang="ru-RU" sz="1800" smtClean="0"/>
              <a:t>В Арктике живут птицы, похожие на пингвинов, они называются гагарки. А вот самих пингвинов в Арктике нет. Пингвины хоть и птицы, а не летают. Крылья им нужны для того , чтобы грести под водой.</a:t>
            </a:r>
            <a:endParaRPr lang="ru-RU" sz="1800"/>
          </a:p>
        </p:txBody>
      </p:sp>
      <p:pic>
        <p:nvPicPr>
          <p:cNvPr id="6" name="Объект 5" descr="https://centroufologicotaranto.files.wordpress.com/2008/07/gazza_ma.jpg"/>
          <p:cNvPicPr>
            <a:picLocks noGrp="1"/>
          </p:cNvPicPr>
          <p:nvPr>
            <p:ph sz="half" idx="1"/>
          </p:nvPr>
        </p:nvPicPr>
        <p:blipFill>
          <a:blip r:embed="rId3">
            <a:extLst>
              <a:ext uri="{28A0092B-C50C-407E-A947-70E740481C1C}">
                <a14:useLocalDpi xmlns:a14="http://schemas.microsoft.com/office/drawing/2010/main"/>
              </a:ext>
            </a:extLst>
          </a:blip>
          <a:stretch>
            <a:fillRect/>
          </a:stretch>
        </p:blipFill>
        <p:spPr bwMode="auto">
          <a:xfrm>
            <a:off x="457200" y="2348880"/>
            <a:ext cx="4258816" cy="4104456"/>
          </a:xfrm>
          <a:prstGeom prst="rect">
            <a:avLst/>
          </a:prstGeom>
          <a:noFill/>
          <a:ln>
            <a:noFill/>
          </a:ln>
        </p:spPr>
      </p:pic>
      <p:pic>
        <p:nvPicPr>
          <p:cNvPr id="7" name="Объект 6" descr="https://on-woman.com/wp-content/uploads/pingviny-1024x640.jpg"/>
          <p:cNvPicPr>
            <a:picLocks noGrp="1"/>
          </p:cNvPicPr>
          <p:nvPr>
            <p:ph sz="half" idx="2"/>
          </p:nvPr>
        </p:nvPicPr>
        <p:blipFill>
          <a:blip r:embed="rId4">
            <a:extLst>
              <a:ext uri="{28A0092B-C50C-407E-A947-70E740481C1C}">
                <a14:useLocalDpi xmlns:a14="http://schemas.microsoft.com/office/drawing/2010/main"/>
              </a:ext>
            </a:extLst>
          </a:blip>
          <a:stretch>
            <a:fillRect/>
          </a:stretch>
        </p:blipFill>
        <p:spPr bwMode="auto">
          <a:xfrm>
            <a:off x="4572000" y="2348880"/>
            <a:ext cx="3960440" cy="4104456"/>
          </a:xfrm>
          <a:prstGeom prst="rect">
            <a:avLst/>
          </a:prstGeom>
          <a:noFill/>
          <a:ln>
            <a:noFill/>
          </a:ln>
        </p:spPr>
      </p:pic>
    </p:spTree>
    <p:extLst>
      <p:ext uri="{BB962C8B-B14F-4D97-AF65-F5344CB8AC3E}">
        <p14:creationId xmlns:p14="http://schemas.microsoft.com/office/powerpoint/2010/main" val="25007349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116632"/>
            <a:ext cx="9252519" cy="6840760"/>
          </a:xfrm>
          <a:prstGeom prst="rect">
            <a:avLst/>
          </a:prstGeom>
          <a:noFill/>
          <a:ln>
            <a:noFill/>
          </a:ln>
        </p:spPr>
      </p:pic>
      <p:pic>
        <p:nvPicPr>
          <p:cNvPr id="3" name="Рисунок 2"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971583" cy="6957392"/>
          </a:xfrm>
          <a:prstGeom prst="rect">
            <a:avLst/>
          </a:prstGeom>
          <a:noFill/>
          <a:ln>
            <a:noFill/>
          </a:ln>
        </p:spPr>
      </p:pic>
      <p:pic>
        <p:nvPicPr>
          <p:cNvPr id="5" name="Рисунок 4" descr="https://ds02.infourok.ru/uploads/ex/0bd0/0007fb0f-6876ab8e/img25.jpg"/>
          <p:cNvPicPr/>
          <p:nvPr/>
        </p:nvPicPr>
        <p:blipFill>
          <a:blip r:embed="rId3">
            <a:extLst>
              <a:ext uri="{28A0092B-C50C-407E-A947-70E740481C1C}">
                <a14:useLocalDpi xmlns:a14="http://schemas.microsoft.com/office/drawing/2010/main"/>
              </a:ext>
            </a:extLst>
          </a:blip>
          <a:stretch>
            <a:fillRect/>
          </a:stretch>
        </p:blipFill>
        <p:spPr bwMode="auto">
          <a:xfrm>
            <a:off x="899592" y="2204864"/>
            <a:ext cx="7299920" cy="4392488"/>
          </a:xfrm>
          <a:prstGeom prst="rect">
            <a:avLst/>
          </a:prstGeom>
          <a:noFill/>
          <a:ln>
            <a:noFill/>
          </a:ln>
        </p:spPr>
      </p:pic>
      <p:sp>
        <p:nvSpPr>
          <p:cNvPr id="8" name="Заголовок 7"/>
          <p:cNvSpPr>
            <a:spLocks noGrp="1"/>
          </p:cNvSpPr>
          <p:nvPr>
            <p:ph type="title"/>
          </p:nvPr>
        </p:nvSpPr>
        <p:spPr>
          <a:xfrm>
            <a:off x="457200" y="1196752"/>
            <a:ext cx="8229600" cy="220886"/>
          </a:xfrm>
        </p:spPr>
        <p:txBody>
          <a:bodyPr>
            <a:normAutofit fontScale="90000"/>
          </a:bodyPr>
          <a:lstStyle/>
          <a:p>
            <a:pPr algn="l"/>
            <a:r>
              <a:rPr lang="ru-RU" sz="1800" smtClean="0"/>
              <a:t>Прежде чем отправиться в путешествие, мы  познакомимся с глобусом. Это уменьшенная модель Земли.</a:t>
            </a:r>
            <a:br>
              <a:rPr lang="ru-RU" sz="1800" smtClean="0"/>
            </a:br>
            <a:r>
              <a:rPr lang="ru-RU" sz="1800" smtClean="0"/>
              <a:t>Короной снежной с двух сторон</a:t>
            </a:r>
            <a:br>
              <a:rPr lang="ru-RU" sz="1800" smtClean="0"/>
            </a:br>
            <a:r>
              <a:rPr lang="ru-RU" sz="1800" smtClean="0"/>
              <a:t>Наш шар прекрасный окружен!</a:t>
            </a:r>
            <a:br>
              <a:rPr lang="ru-RU" sz="1800" smtClean="0"/>
            </a:br>
            <a:r>
              <a:rPr lang="ru-RU" sz="1800" smtClean="0"/>
              <a:t>Два полюса, два братика-</a:t>
            </a:r>
            <a:br>
              <a:rPr lang="ru-RU" sz="1800" smtClean="0"/>
            </a:br>
            <a:r>
              <a:rPr lang="ru-RU" sz="1800" smtClean="0"/>
              <a:t>Антарктика и Арктика</a:t>
            </a:r>
            <a:br>
              <a:rPr lang="ru-RU" sz="1800" smtClean="0"/>
            </a:br>
            <a:r>
              <a:rPr lang="ru-RU" sz="1800" smtClean="0"/>
              <a:t> Арктика – царство снега и льда, покрывающего Северный Ледовитый океан. </a:t>
            </a:r>
            <a:endParaRPr lang="ru-RU" sz="1800"/>
          </a:p>
        </p:txBody>
      </p:sp>
      <p:sp>
        <p:nvSpPr>
          <p:cNvPr id="9" name="Объект 8"/>
          <p:cNvSpPr>
            <a:spLocks noGrp="1"/>
          </p:cNvSpPr>
          <p:nvPr>
            <p:ph idx="1"/>
          </p:nvPr>
        </p:nvSpPr>
        <p:spPr>
          <a:xfrm>
            <a:off x="457200" y="2204864"/>
            <a:ext cx="8507288" cy="3921299"/>
          </a:xfrm>
        </p:spPr>
        <p:txBody>
          <a:bodyPr/>
          <a:lstStyle/>
          <a:p>
            <a:pPr marL="0" indent="0">
              <a:buNone/>
            </a:pPr>
            <a:endParaRPr lang="ru-RU"/>
          </a:p>
        </p:txBody>
      </p:sp>
    </p:spTree>
    <p:extLst>
      <p:ext uri="{BB962C8B-B14F-4D97-AF65-F5344CB8AC3E}">
        <p14:creationId xmlns:p14="http://schemas.microsoft.com/office/powerpoint/2010/main" val="15635581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a:xfrm>
            <a:off x="457200" y="476672"/>
            <a:ext cx="8229600" cy="1224136"/>
          </a:xfrm>
        </p:spPr>
        <p:txBody>
          <a:bodyPr>
            <a:normAutofit/>
          </a:bodyPr>
          <a:lstStyle/>
          <a:p>
            <a:pPr algn="l"/>
            <a:r>
              <a:rPr lang="ru-RU" sz="1800" smtClean="0"/>
              <a:t>Гнезда для птенцов пингвины не делают – негде и не из чего. Но ведь на снегу яйцо тоже нельзя отложить – замерзнет пингвиненок! Мама пингвиниха снесет яйцо, а пингвину – папе приходится держать его на лапах и согревать собственным пухом.</a:t>
            </a:r>
            <a:endParaRPr lang="ru-RU" sz="1800"/>
          </a:p>
        </p:txBody>
      </p:sp>
      <p:pic>
        <p:nvPicPr>
          <p:cNvPr id="6" name="Объект 5" descr="https://avatars.mds.yandex.net/get-pdb/936467/df23668a-cb4d-4309-b565-a887fb906f16/s1200"/>
          <p:cNvPicPr>
            <a:picLocks noGrp="1"/>
          </p:cNvPicPr>
          <p:nvPr>
            <p:ph sz="half" idx="2"/>
          </p:nvPr>
        </p:nvPicPr>
        <p:blipFill>
          <a:blip r:embed="rId3">
            <a:extLst>
              <a:ext uri="{28A0092B-C50C-407E-A947-70E740481C1C}">
                <a14:useLocalDpi xmlns:a14="http://schemas.microsoft.com/office/drawing/2010/main"/>
              </a:ext>
            </a:extLst>
          </a:blip>
          <a:stretch>
            <a:fillRect/>
          </a:stretch>
        </p:blipFill>
        <p:spPr bwMode="auto">
          <a:xfrm>
            <a:off x="4283968" y="4149080"/>
            <a:ext cx="4104456" cy="2376264"/>
          </a:xfrm>
          <a:prstGeom prst="rect">
            <a:avLst/>
          </a:prstGeom>
          <a:noFill/>
          <a:ln>
            <a:noFill/>
          </a:ln>
        </p:spPr>
      </p:pic>
      <p:pic>
        <p:nvPicPr>
          <p:cNvPr id="7" name="Объект 6" descr="https://avatars.mds.yandex.net/get-pdb/1101614/22bbdaa4-bbed-4aa2-ba23-64af6d3c2f11/s1200"/>
          <p:cNvPicPr>
            <a:picLocks noGrp="1"/>
          </p:cNvPicPr>
          <p:nvPr>
            <p:ph sz="half" idx="1"/>
          </p:nvPr>
        </p:nvPicPr>
        <p:blipFill>
          <a:blip r:embed="rId4">
            <a:extLst>
              <a:ext uri="{28A0092B-C50C-407E-A947-70E740481C1C}">
                <a14:useLocalDpi xmlns:a14="http://schemas.microsoft.com/office/drawing/2010/main"/>
              </a:ext>
            </a:extLst>
          </a:blip>
          <a:stretch>
            <a:fillRect/>
          </a:stretch>
        </p:blipFill>
        <p:spPr bwMode="auto">
          <a:xfrm>
            <a:off x="179512" y="1988840"/>
            <a:ext cx="4104456" cy="3960440"/>
          </a:xfrm>
          <a:prstGeom prst="rect">
            <a:avLst/>
          </a:prstGeom>
          <a:noFill/>
          <a:ln>
            <a:noFill/>
          </a:ln>
        </p:spPr>
      </p:pic>
      <p:pic>
        <p:nvPicPr>
          <p:cNvPr id="8" name="Рисунок 7" descr="https://avatars.mds.yandex.net/get-pdb/1750646/0f41de07-27f1-4f27-9cb9-1ccb8d250d2d/s1200"/>
          <p:cNvPicPr/>
          <p:nvPr/>
        </p:nvPicPr>
        <p:blipFill>
          <a:blip r:embed="rId5">
            <a:extLst>
              <a:ext uri="{28A0092B-C50C-407E-A947-70E740481C1C}">
                <a14:useLocalDpi xmlns:a14="http://schemas.microsoft.com/office/drawing/2010/main"/>
              </a:ext>
            </a:extLst>
          </a:blip>
          <a:stretch>
            <a:fillRect/>
          </a:stretch>
        </p:blipFill>
        <p:spPr bwMode="auto">
          <a:xfrm>
            <a:off x="4283968" y="1988840"/>
            <a:ext cx="3960440" cy="2232248"/>
          </a:xfrm>
          <a:prstGeom prst="rect">
            <a:avLst/>
          </a:prstGeom>
          <a:noFill/>
          <a:ln>
            <a:noFill/>
          </a:ln>
        </p:spPr>
      </p:pic>
    </p:spTree>
    <p:extLst>
      <p:ext uri="{BB962C8B-B14F-4D97-AF65-F5344CB8AC3E}">
        <p14:creationId xmlns:p14="http://schemas.microsoft.com/office/powerpoint/2010/main" val="36191993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5126" name="Picture 6" descr="https://www.firestock.ru/wp-content/uploads/2016/01/shutterstock_71285410.jpg"/>
          <p:cNvPicPr>
            <a:picLocks noChangeAspect="1" noChangeArrowheads="1"/>
          </p:cNvPicPr>
          <p:nvPr/>
        </p:nvPicPr>
        <p:blipFill>
          <a:blip r:embed="rId3"/>
          <a:stretch>
            <a:fillRect/>
          </a:stretch>
        </p:blipFill>
        <p:spPr bwMode="auto">
          <a:xfrm>
            <a:off x="1099950" y="0"/>
            <a:ext cx="8044050" cy="5373216"/>
          </a:xfrm>
          <a:prstGeom prst="ellipse">
            <a:avLst/>
          </a:prstGeom>
          <a:ln>
            <a:noFill/>
          </a:ln>
          <a:effectLst>
            <a:softEdge rad="112500"/>
          </a:effectLst>
        </p:spPr>
      </p:pic>
      <p:sp>
        <p:nvSpPr>
          <p:cNvPr id="5" name="Прямоугольник 4"/>
          <p:cNvSpPr/>
          <p:nvPr/>
        </p:nvSpPr>
        <p:spPr>
          <a:xfrm>
            <a:off x="0" y="5042118"/>
            <a:ext cx="8892480" cy="1815882"/>
          </a:xfrm>
          <a:prstGeom prst="rect">
            <a:avLst/>
          </a:prstGeom>
        </p:spPr>
        <p:txBody>
          <a:bodyPr wrap="square">
            <a:spAutoFit/>
          </a:bodyPr>
          <a:lstStyle/>
          <a:p>
            <a:r>
              <a:rPr lang="ru-RU" sz="2800" b="1" smtClean="0"/>
              <a:t>Ловкий маленький зверёк </a:t>
            </a:r>
          </a:p>
          <a:p>
            <a:r>
              <a:rPr lang="ru-RU" sz="2800" b="1" smtClean="0"/>
              <a:t>Живёт на Севере суровом.</a:t>
            </a:r>
          </a:p>
          <a:p>
            <a:r>
              <a:rPr lang="ru-RU" sz="2800" b="1" smtClean="0"/>
              <a:t>Шерсть его блестит как шёлк,</a:t>
            </a:r>
          </a:p>
          <a:p>
            <a:r>
              <a:rPr lang="ru-RU" sz="2800" b="1" smtClean="0"/>
              <a:t>Как цвет блестящего покрова.  (Полярный волк).</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5126"/>
                                        </p:tgtEl>
                                        <p:attrNameLst>
                                          <p:attrName>style.visibility</p:attrName>
                                        </p:attrNameLst>
                                      </p:cBhvr>
                                      <p:to>
                                        <p:strVal val="visible"/>
                                      </p:to>
                                    </p:set>
                                    <p:animEffect transition="in" filter="fade">
                                      <p:cBhvr>
                                        <p:cTn id="7" dur="1000"/>
                                        <p:tgtEl>
                                          <p:spTgt spid="5126"/>
                                        </p:tgtEl>
                                      </p:cBhvr>
                                    </p:animEffect>
                                    <p:anim calcmode="lin" valueType="num">
                                      <p:cBhvr>
                                        <p:cTn id="8" dur="1000" fill="hold"/>
                                        <p:tgtEl>
                                          <p:spTgt spid="5126"/>
                                        </p:tgtEl>
                                        <p:attrNameLst>
                                          <p:attrName>ppt_x</p:attrName>
                                        </p:attrNameLst>
                                      </p:cBhvr>
                                      <p:tavLst>
                                        <p:tav tm="0">
                                          <p:val>
                                            <p:strVal val="#ppt_x"/>
                                          </p:val>
                                        </p:tav>
                                        <p:tav tm="100000">
                                          <p:val>
                                            <p:strVal val="#ppt_x"/>
                                          </p:val>
                                        </p:tav>
                                      </p:tavLst>
                                    </p:anim>
                                    <p:anim calcmode="lin" valueType="num">
                                      <p:cBhvr>
                                        <p:cTn id="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4" name="Прямоугольник 3"/>
          <p:cNvSpPr/>
          <p:nvPr/>
        </p:nvSpPr>
        <p:spPr>
          <a:xfrm>
            <a:off x="2555776" y="5042118"/>
            <a:ext cx="6588224" cy="1815882"/>
          </a:xfrm>
          <a:prstGeom prst="rect">
            <a:avLst/>
          </a:prstGeom>
        </p:spPr>
        <p:txBody>
          <a:bodyPr wrap="square">
            <a:spAutoFit/>
          </a:bodyPr>
          <a:lstStyle/>
          <a:p>
            <a:pPr algn="r"/>
            <a:r>
              <a:rPr lang="ru-RU" sz="2800" b="1" smtClean="0"/>
              <a:t>Странный гладкий серый кот</a:t>
            </a:r>
          </a:p>
          <a:p>
            <a:pPr algn="r"/>
            <a:r>
              <a:rPr lang="ru-RU" sz="2800" b="1" smtClean="0"/>
              <a:t>Рыбу ест, во льдах живет,</a:t>
            </a:r>
          </a:p>
          <a:p>
            <a:pPr algn="r"/>
            <a:r>
              <a:rPr lang="ru-RU" sz="2800" b="1" smtClean="0"/>
              <a:t>Есть усы, и хвост, и ротик,</a:t>
            </a:r>
          </a:p>
          <a:p>
            <a:pPr algn="r"/>
            <a:r>
              <a:rPr lang="ru-RU" sz="2800" b="1" smtClean="0"/>
              <a:t>Кто же это? – ... морской котик.</a:t>
            </a:r>
            <a:endParaRPr lang="ru-RU" sz="2800" b="1"/>
          </a:p>
        </p:txBody>
      </p:sp>
      <p:pic>
        <p:nvPicPr>
          <p:cNvPr id="12294" name="Picture 6" descr="http://bezfishki.ru/uploads/posts/2012-01/thumbs/lwaiut3yss.jpg"/>
          <p:cNvPicPr>
            <a:picLocks noChangeAspect="1" noChangeArrowheads="1"/>
          </p:cNvPicPr>
          <p:nvPr/>
        </p:nvPicPr>
        <p:blipFill>
          <a:blip r:embed="rId3"/>
          <a:stretch>
            <a:fillRect/>
          </a:stretch>
        </p:blipFill>
        <p:spPr bwMode="auto">
          <a:xfrm>
            <a:off x="0" y="0"/>
            <a:ext cx="8116275" cy="522920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7172" name="Picture 4" descr="http://mypresentation.ru/documents/7ddb585451609683a50279836cf0ed13/img10.jpg"/>
          <p:cNvPicPr>
            <a:picLocks noChangeAspect="1" noChangeArrowheads="1"/>
          </p:cNvPicPr>
          <p:nvPr/>
        </p:nvPicPr>
        <p:blipFill>
          <a:blip r:embed="rId3"/>
          <a:stretch>
            <a:fillRect/>
          </a:stretch>
        </p:blipFill>
        <p:spPr bwMode="auto">
          <a:xfrm>
            <a:off x="0" y="0"/>
            <a:ext cx="9144000" cy="6858000"/>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4.infourok.ru/uploads/ex/0d60/00042c0f-aae95a3b/img34.jpg"/>
          <p:cNvPicPr/>
          <p:nvPr/>
        </p:nvPicPr>
        <p:blipFill>
          <a:blip r:embed="rId3">
            <a:extLst>
              <a:ext uri="{28A0092B-C50C-407E-A947-70E740481C1C}">
                <a14:useLocalDpi xmlns:a14="http://schemas.microsoft.com/office/drawing/2010/main"/>
              </a:ext>
            </a:extLst>
          </a:blip>
          <a:stretch>
            <a:fillRect/>
          </a:stretch>
        </p:blipFill>
        <p:spPr bwMode="auto">
          <a:xfrm>
            <a:off x="0" y="-256784"/>
            <a:ext cx="9144000" cy="7173416"/>
          </a:xfrm>
          <a:prstGeom prst="rect">
            <a:avLst/>
          </a:prstGeom>
          <a:noFill/>
          <a:ln>
            <a:noFill/>
          </a:ln>
        </p:spPr>
      </p:pic>
    </p:spTree>
    <p:extLst>
      <p:ext uri="{BB962C8B-B14F-4D97-AF65-F5344CB8AC3E}">
        <p14:creationId xmlns:p14="http://schemas.microsoft.com/office/powerpoint/2010/main" val="129689925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3" name="Прямоугольник 2"/>
          <p:cNvSpPr/>
          <p:nvPr/>
        </p:nvSpPr>
        <p:spPr>
          <a:xfrm>
            <a:off x="179512" y="332656"/>
            <a:ext cx="8964488" cy="584775"/>
          </a:xfrm>
          <a:prstGeom prst="rect">
            <a:avLst/>
          </a:prstGeom>
        </p:spPr>
        <p:txBody>
          <a:bodyPr wrap="square">
            <a:spAutoFit/>
          </a:bodyPr>
          <a:lstStyle/>
          <a:p>
            <a:r>
              <a:rPr lang="ru-RU" sz="3200" smtClean="0">
                <a:solidFill>
                  <a:schemeClr val="bg1"/>
                </a:solidFill>
              </a:rPr>
              <a:t>Игра «Кто у кого?»</a:t>
            </a:r>
            <a:endParaRPr lang="ru-RU">
              <a:solidFill>
                <a:schemeClr val="bg1"/>
              </a:solidFill>
            </a:endParaRPr>
          </a:p>
        </p:txBody>
      </p:sp>
      <p:pic>
        <p:nvPicPr>
          <p:cNvPr id="3076" name="Picture 4" descr="http://ntt.wwf.ru/pic/news/9106/web_232817.big.jpg"/>
          <p:cNvPicPr>
            <a:picLocks noChangeAspect="1" noChangeArrowheads="1"/>
          </p:cNvPicPr>
          <p:nvPr/>
        </p:nvPicPr>
        <p:blipFill>
          <a:blip r:embed="rId3"/>
          <a:stretch>
            <a:fillRect/>
          </a:stretch>
        </p:blipFill>
        <p:spPr bwMode="auto">
          <a:xfrm>
            <a:off x="0" y="1052736"/>
            <a:ext cx="4417447" cy="2952328"/>
          </a:xfrm>
          <a:prstGeom prst="ellipse">
            <a:avLst/>
          </a:prstGeom>
          <a:ln>
            <a:noFill/>
          </a:ln>
          <a:effectLst>
            <a:softEdge rad="112500"/>
          </a:effectLst>
        </p:spPr>
      </p:pic>
      <p:sp>
        <p:nvSpPr>
          <p:cNvPr id="5" name="Прямоугольник 4"/>
          <p:cNvSpPr/>
          <p:nvPr/>
        </p:nvSpPr>
        <p:spPr>
          <a:xfrm>
            <a:off x="0" y="3429000"/>
            <a:ext cx="2560321" cy="400110"/>
          </a:xfrm>
          <a:prstGeom prst="rect">
            <a:avLst/>
          </a:prstGeom>
        </p:spPr>
        <p:txBody>
          <a:bodyPr wrap="square">
            <a:spAutoFit/>
          </a:bodyPr>
          <a:lstStyle/>
          <a:p>
            <a:r>
              <a:rPr lang="ru-RU" sz="2000" b="1" smtClean="0">
                <a:solidFill>
                  <a:schemeClr val="bg1"/>
                </a:solidFill>
              </a:rPr>
              <a:t>у моржа – моржонок</a:t>
            </a:r>
            <a:endParaRPr lang="ru-RU" sz="2000" b="1"/>
          </a:p>
        </p:txBody>
      </p:sp>
      <p:pic>
        <p:nvPicPr>
          <p:cNvPr id="3078" name="Picture 6" descr="http://zooblog.ru/uploads/posts/2012-04/1334559075_4.jp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0" y="3933057"/>
            <a:ext cx="4433406" cy="2924944"/>
          </a:xfrm>
          <a:prstGeom prst="ellipse">
            <a:avLst/>
          </a:prstGeom>
          <a:ln>
            <a:noFill/>
          </a:ln>
          <a:effectLst>
            <a:softEdge rad="112500"/>
          </a:effectLst>
        </p:spPr>
      </p:pic>
      <p:sp>
        <p:nvSpPr>
          <p:cNvPr id="7" name="Прямоугольник 6"/>
          <p:cNvSpPr/>
          <p:nvPr/>
        </p:nvSpPr>
        <p:spPr>
          <a:xfrm>
            <a:off x="539552" y="4725144"/>
            <a:ext cx="2825710" cy="400110"/>
          </a:xfrm>
          <a:prstGeom prst="rect">
            <a:avLst/>
          </a:prstGeom>
        </p:spPr>
        <p:txBody>
          <a:bodyPr wrap="none">
            <a:spAutoFit/>
          </a:bodyPr>
          <a:lstStyle/>
          <a:p>
            <a:r>
              <a:rPr lang="ru-RU" sz="2000" b="1" smtClean="0">
                <a:solidFill>
                  <a:schemeClr val="tx1">
                    <a:lumMod val="95000"/>
                    <a:lumOff val="5000"/>
                  </a:schemeClr>
                </a:solidFill>
              </a:rPr>
              <a:t>у тюленя – тюленёнок   </a:t>
            </a:r>
            <a:endParaRPr lang="ru-RU" sz="2000" b="1">
              <a:solidFill>
                <a:schemeClr val="tx1">
                  <a:lumMod val="95000"/>
                  <a:lumOff val="5000"/>
                </a:schemeClr>
              </a:solidFill>
            </a:endParaRPr>
          </a:p>
        </p:txBody>
      </p:sp>
      <p:pic>
        <p:nvPicPr>
          <p:cNvPr id="3080" name="Picture 8" descr="http://znakka4estva.ru/uploads/category_items/sources/ee2cd934071f4c31d005d8c978dadbc9.jp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707904" y="0"/>
            <a:ext cx="5199900" cy="2924944"/>
          </a:xfrm>
          <a:prstGeom prst="ellipse">
            <a:avLst/>
          </a:prstGeom>
          <a:ln>
            <a:noFill/>
          </a:ln>
          <a:effectLst>
            <a:softEdge rad="112500"/>
          </a:effectLst>
        </p:spPr>
      </p:pic>
      <p:sp>
        <p:nvSpPr>
          <p:cNvPr id="9" name="Прямоугольник 8"/>
          <p:cNvSpPr/>
          <p:nvPr/>
        </p:nvSpPr>
        <p:spPr>
          <a:xfrm>
            <a:off x="6675760" y="260648"/>
            <a:ext cx="2468240" cy="400110"/>
          </a:xfrm>
          <a:prstGeom prst="rect">
            <a:avLst/>
          </a:prstGeom>
        </p:spPr>
        <p:txBody>
          <a:bodyPr wrap="none">
            <a:spAutoFit/>
          </a:bodyPr>
          <a:lstStyle/>
          <a:p>
            <a:r>
              <a:rPr lang="ru-RU" smtClean="0">
                <a:solidFill>
                  <a:schemeClr val="bg1"/>
                </a:solidFill>
              </a:rPr>
              <a:t> </a:t>
            </a:r>
            <a:r>
              <a:rPr lang="ru-RU" sz="2000" b="1" smtClean="0">
                <a:solidFill>
                  <a:schemeClr val="tx1">
                    <a:lumMod val="95000"/>
                    <a:lumOff val="5000"/>
                  </a:schemeClr>
                </a:solidFill>
              </a:rPr>
              <a:t>у оленя – оленёнок</a:t>
            </a:r>
            <a:endParaRPr lang="ru-RU" sz="2000" b="1">
              <a:solidFill>
                <a:schemeClr val="tx1">
                  <a:lumMod val="95000"/>
                  <a:lumOff val="5000"/>
                </a:schemeClr>
              </a:solidFill>
            </a:endParaRPr>
          </a:p>
        </p:txBody>
      </p:sp>
      <p:sp>
        <p:nvSpPr>
          <p:cNvPr id="11" name="Прямоугольник 10"/>
          <p:cNvSpPr/>
          <p:nvPr/>
        </p:nvSpPr>
        <p:spPr>
          <a:xfrm>
            <a:off x="5724128" y="3284984"/>
            <a:ext cx="3103863" cy="400110"/>
          </a:xfrm>
          <a:prstGeom prst="rect">
            <a:avLst/>
          </a:prstGeom>
        </p:spPr>
        <p:txBody>
          <a:bodyPr wrap="none">
            <a:spAutoFit/>
          </a:bodyPr>
          <a:lstStyle/>
          <a:p>
            <a:r>
              <a:rPr lang="ru-RU" sz="2000" b="1" smtClean="0"/>
              <a:t>у медведя – медвежонок</a:t>
            </a:r>
            <a:endParaRPr lang="ru-RU" sz="2000" b="1"/>
          </a:p>
        </p:txBody>
      </p:sp>
      <p:pic>
        <p:nvPicPr>
          <p:cNvPr id="3084" name="Picture 12" descr="http://uh.ru/files/a/238/7277/images/432.jpg"/>
          <p:cNvPicPr>
            <a:picLocks noChangeAspect="1" noChangeArrowheads="1"/>
          </p:cNvPicPr>
          <p:nvPr/>
        </p:nvPicPr>
        <p:blipFill>
          <a:blip r:embed="rId6"/>
          <a:stretch>
            <a:fillRect/>
          </a:stretch>
        </p:blipFill>
        <p:spPr bwMode="auto">
          <a:xfrm>
            <a:off x="4740775" y="3501008"/>
            <a:ext cx="4403225" cy="3140968"/>
          </a:xfrm>
          <a:prstGeom prst="ellipse">
            <a:avLst/>
          </a:prstGeom>
          <a:ln>
            <a:noFill/>
          </a:ln>
          <a:effectLst>
            <a:softEdge rad="112500"/>
          </a:effec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741368"/>
          </a:xfrm>
          <a:prstGeom prst="rect">
            <a:avLst/>
          </a:prstGeom>
          <a:noFill/>
          <a:ln>
            <a:noFill/>
          </a:ln>
        </p:spPr>
      </p:pic>
      <p:sp>
        <p:nvSpPr>
          <p:cNvPr id="3" name="Заголовок 2"/>
          <p:cNvSpPr>
            <a:spLocks noGrp="1"/>
          </p:cNvSpPr>
          <p:nvPr>
            <p:ph type="title"/>
          </p:nvPr>
        </p:nvSpPr>
        <p:spPr/>
        <p:txBody>
          <a:bodyPr/>
          <a:lstStyle/>
          <a:p>
            <a:r>
              <a:rPr lang="ru-RU" smtClean="0"/>
              <a:t>Физкультминутка</a:t>
            </a:r>
            <a:endParaRPr lang="ru-RU"/>
          </a:p>
        </p:txBody>
      </p:sp>
      <p:sp>
        <p:nvSpPr>
          <p:cNvPr id="5" name="Объект 4"/>
          <p:cNvSpPr>
            <a:spLocks noGrp="1"/>
          </p:cNvSpPr>
          <p:nvPr>
            <p:ph sz="half" idx="2"/>
          </p:nvPr>
        </p:nvSpPr>
        <p:spPr>
          <a:xfrm>
            <a:off x="4648200" y="1988840"/>
            <a:ext cx="4038600" cy="4137323"/>
          </a:xfrm>
        </p:spPr>
        <p:txBody>
          <a:bodyPr/>
          <a:lstStyle/>
          <a:p>
            <a:pPr marL="0" indent="0">
              <a:buNone/>
            </a:pPr>
            <a:r>
              <a:rPr lang="ru-RU" smtClean="0"/>
              <a:t>Руки в стороны-в полет</a:t>
            </a:r>
          </a:p>
          <a:p>
            <a:pPr marL="0" indent="0">
              <a:buNone/>
            </a:pPr>
            <a:r>
              <a:rPr lang="ru-RU" smtClean="0"/>
              <a:t>Отправляем самолет.</a:t>
            </a:r>
          </a:p>
          <a:p>
            <a:pPr marL="0" indent="0">
              <a:buNone/>
            </a:pPr>
            <a:r>
              <a:rPr lang="ru-RU" smtClean="0"/>
              <a:t>Правое крыло вперед,</a:t>
            </a:r>
          </a:p>
          <a:p>
            <a:pPr marL="0" indent="0">
              <a:buNone/>
            </a:pPr>
            <a:r>
              <a:rPr lang="ru-RU" smtClean="0"/>
              <a:t>Левое крыло вперед.</a:t>
            </a:r>
          </a:p>
          <a:p>
            <a:pPr marL="0" indent="0">
              <a:buNone/>
            </a:pPr>
            <a:r>
              <a:rPr lang="ru-RU" smtClean="0"/>
              <a:t>Раз, два, три, четыре –</a:t>
            </a:r>
          </a:p>
          <a:p>
            <a:pPr marL="0" indent="0">
              <a:buNone/>
            </a:pPr>
            <a:r>
              <a:rPr lang="ru-RU" smtClean="0"/>
              <a:t>Полетел наш самолет.</a:t>
            </a:r>
            <a:endParaRPr lang="ru-RU"/>
          </a:p>
        </p:txBody>
      </p:sp>
      <p:pic>
        <p:nvPicPr>
          <p:cNvPr id="6" name="Объект 5" descr="https://avatars.mds.yandex.net/get-zen_doc/52326/pub_5d25d1bd14f98000ad4ec059_5d25d28cfe289100ac6aafc5/scale_1200"/>
          <p:cNvPicPr>
            <a:picLocks noGrp="1"/>
          </p:cNvPicPr>
          <p:nvPr>
            <p:ph sz="half" idx="1"/>
          </p:nvPr>
        </p:nvPicPr>
        <p:blipFill>
          <a:blip r:embed="rId3">
            <a:extLst>
              <a:ext uri="{28A0092B-C50C-407E-A947-70E740481C1C}">
                <a14:useLocalDpi xmlns:a14="http://schemas.microsoft.com/office/drawing/2010/main"/>
              </a:ext>
            </a:extLst>
          </a:blip>
          <a:stretch>
            <a:fillRect/>
          </a:stretch>
        </p:blipFill>
        <p:spPr bwMode="auto">
          <a:xfrm>
            <a:off x="457200" y="1412776"/>
            <a:ext cx="4038600" cy="4248471"/>
          </a:xfrm>
          <a:prstGeom prst="rect">
            <a:avLst/>
          </a:prstGeom>
          <a:noFill/>
          <a:ln>
            <a:noFill/>
          </a:ln>
        </p:spPr>
      </p:pic>
    </p:spTree>
    <p:extLst>
      <p:ext uri="{BB962C8B-B14F-4D97-AF65-F5344CB8AC3E}">
        <p14:creationId xmlns:p14="http://schemas.microsoft.com/office/powerpoint/2010/main" val="105375173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3" name="Заголовок 2"/>
          <p:cNvSpPr>
            <a:spLocks noGrp="1"/>
          </p:cNvSpPr>
          <p:nvPr>
            <p:ph type="title" idx="4294967295"/>
          </p:nvPr>
        </p:nvSpPr>
        <p:spPr>
          <a:xfrm>
            <a:off x="323528" y="332656"/>
            <a:ext cx="8460432" cy="1066130"/>
          </a:xfrm>
        </p:spPr>
        <p:txBody>
          <a:bodyPr/>
          <a:lstStyle/>
          <a:p>
            <a:r>
              <a:rPr lang="ru-RU" smtClean="0">
                <a:solidFill>
                  <a:schemeClr val="bg1"/>
                </a:solidFill>
              </a:rPr>
              <a:t>СПАСИБО   ЗА   ВНИМАНИЕ.</a:t>
            </a:r>
            <a:endParaRPr lang="ru-RU">
              <a:solidFill>
                <a:schemeClr val="bg1"/>
              </a:solidFill>
            </a:endParaRPr>
          </a:p>
        </p:txBody>
      </p:sp>
      <p:pic>
        <p:nvPicPr>
          <p:cNvPr id="4100" name="Picture 4" descr="http://vtundru.com/wp-content/uploads/2017/01/aurora_kwon_1500.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827584" y="1412776"/>
            <a:ext cx="7776864" cy="5184576"/>
          </a:xfrm>
          <a:prstGeom prst="ellipse">
            <a:avLst/>
          </a:prstGeom>
          <a:ln>
            <a:noFill/>
          </a:ln>
          <a:effectLst>
            <a:softEdge rad="112500"/>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noAutofit/>
          </a:bodyPr>
          <a:lstStyle/>
          <a:p>
            <a:pPr algn="l"/>
            <a:r>
              <a:rPr lang="ru-RU" sz="1800"/>
              <a:t>Северный Ледовитый океан </a:t>
            </a:r>
            <a:r>
              <a:rPr lang="ru-RU" sz="1800" smtClean="0"/>
              <a:t> </a:t>
            </a:r>
            <a:r>
              <a:rPr lang="ru-RU" sz="1800"/>
              <a:t>самый холодный на нашей планете. Большая часть покрыта льдом</a:t>
            </a:r>
            <a:r>
              <a:rPr lang="ru-RU" sz="1800" smtClean="0"/>
              <a:t>. Это на земле очень холодные места, зимой здесь мороз достигает до 90 градусов. </a:t>
            </a:r>
            <a:r>
              <a:rPr lang="ru-RU" sz="1800"/>
              <a:t>? Предлагаю вам отправиться в путешествие на Север.                                                                                                                         </a:t>
            </a:r>
            <a:r>
              <a:rPr lang="ru-RU" sz="1800" smtClean="0"/>
              <a:t>На чем можно отправиться на Север</a:t>
            </a:r>
            <a:r>
              <a:rPr lang="ru-RU" sz="1800"/>
              <a:t>? </a:t>
            </a:r>
          </a:p>
        </p:txBody>
      </p:sp>
      <p:sp>
        <p:nvSpPr>
          <p:cNvPr id="7" name="Текст 6"/>
          <p:cNvSpPr>
            <a:spLocks noGrp="1"/>
          </p:cNvSpPr>
          <p:nvPr>
            <p:ph type="body" idx="1"/>
          </p:nvPr>
        </p:nvSpPr>
        <p:spPr/>
        <p:txBody>
          <a:bodyPr/>
          <a:lstStyle/>
          <a:p>
            <a:endParaRPr lang="ru-RU"/>
          </a:p>
        </p:txBody>
      </p:sp>
      <p:sp>
        <p:nvSpPr>
          <p:cNvPr id="9" name="Текст 8"/>
          <p:cNvSpPr>
            <a:spLocks noGrp="1"/>
          </p:cNvSpPr>
          <p:nvPr>
            <p:ph type="body" sz="quarter" idx="3"/>
          </p:nvPr>
        </p:nvSpPr>
        <p:spPr/>
        <p:txBody>
          <a:bodyPr/>
          <a:lstStyle/>
          <a:p>
            <a:endParaRPr lang="ru-RU"/>
          </a:p>
        </p:txBody>
      </p:sp>
      <p:pic>
        <p:nvPicPr>
          <p:cNvPr id="11" name="Объект 10" descr="https://novostipmr.com/sites/default/files/field/image/201708/alekseev_okeanami_stali_live.jpg"/>
          <p:cNvPicPr>
            <a:picLocks noGrp="1"/>
          </p:cNvPicPr>
          <p:nvPr>
            <p:ph sz="half" idx="2"/>
          </p:nvPr>
        </p:nvPicPr>
        <p:blipFill>
          <a:blip r:embed="rId3">
            <a:extLst>
              <a:ext uri="{28A0092B-C50C-407E-A947-70E740481C1C}">
                <a14:useLocalDpi xmlns:a14="http://schemas.microsoft.com/office/drawing/2010/main"/>
              </a:ext>
            </a:extLst>
          </a:blip>
          <a:stretch>
            <a:fillRect/>
          </a:stretch>
        </p:blipFill>
        <p:spPr bwMode="auto">
          <a:xfrm>
            <a:off x="323528" y="1484784"/>
            <a:ext cx="4173860" cy="4752528"/>
          </a:xfrm>
          <a:prstGeom prst="rect">
            <a:avLst/>
          </a:prstGeom>
          <a:noFill/>
          <a:ln>
            <a:noFill/>
          </a:ln>
        </p:spPr>
      </p:pic>
      <p:pic>
        <p:nvPicPr>
          <p:cNvPr id="12" name="Объект 11" descr="http://i.mycdn.me/i?r=AzEPZsRbOZEKgBhR0XGMT1Rkv5kTSILCzcrJJ7Tioo9bEqaKTM5SRkZCeTgDn6uOyic"/>
          <p:cNvPicPr>
            <a:picLocks noGrp="1"/>
          </p:cNvPicPr>
          <p:nvPr>
            <p:ph sz="quarter" idx="4"/>
          </p:nvPr>
        </p:nvPicPr>
        <p:blipFill>
          <a:blip r:embed="rId4">
            <a:extLst>
              <a:ext uri="{28A0092B-C50C-407E-A947-70E740481C1C}">
                <a14:useLocalDpi xmlns:a14="http://schemas.microsoft.com/office/drawing/2010/main"/>
              </a:ext>
            </a:extLst>
          </a:blip>
          <a:stretch>
            <a:fillRect/>
          </a:stretch>
        </p:blipFill>
        <p:spPr bwMode="auto">
          <a:xfrm>
            <a:off x="4571999" y="1484784"/>
            <a:ext cx="3816425" cy="4752528"/>
          </a:xfrm>
          <a:prstGeom prst="rect">
            <a:avLst/>
          </a:prstGeom>
          <a:noFill/>
          <a:ln>
            <a:noFill/>
          </a:ln>
        </p:spPr>
      </p:pic>
    </p:spTree>
    <p:extLst>
      <p:ext uri="{BB962C8B-B14F-4D97-AF65-F5344CB8AC3E}">
        <p14:creationId xmlns:p14="http://schemas.microsoft.com/office/powerpoint/2010/main" val="21039180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pic>
        <p:nvPicPr>
          <p:cNvPr id="6" name="Рисунок 5" descr="https://avatars.mds.yandex.net/get-zen_doc/52326/pub_5d25d1bd14f98000ad4ec059_5d25d28cfe289100ac6aafc5/scale_1200"/>
          <p:cNvPicPr/>
          <p:nvPr/>
        </p:nvPicPr>
        <p:blipFill>
          <a:blip r:embed="rId3">
            <a:extLst>
              <a:ext uri="{28A0092B-C50C-407E-A947-70E740481C1C}">
                <a14:useLocalDpi xmlns:a14="http://schemas.microsoft.com/office/drawing/2010/main"/>
              </a:ext>
            </a:extLst>
          </a:blip>
          <a:stretch>
            <a:fillRect/>
          </a:stretch>
        </p:blipFill>
        <p:spPr bwMode="auto">
          <a:xfrm>
            <a:off x="4283968" y="1988840"/>
            <a:ext cx="3816424" cy="4464496"/>
          </a:xfrm>
          <a:prstGeom prst="rect">
            <a:avLst/>
          </a:prstGeom>
          <a:noFill/>
          <a:ln>
            <a:noFill/>
          </a:ln>
        </p:spPr>
      </p:pic>
      <p:pic>
        <p:nvPicPr>
          <p:cNvPr id="7" name="Рисунок 6" descr="http://st.gde-fon.com/wallpapers_original/614341_korabl_ledokol_yamal_rossiya_ld_okean_3428x2235_www.Gde-Fon.com.jpg"/>
          <p:cNvPicPr/>
          <p:nvPr/>
        </p:nvPicPr>
        <p:blipFill>
          <a:blip r:embed="rId4">
            <a:extLst>
              <a:ext uri="{28A0092B-C50C-407E-A947-70E740481C1C}">
                <a14:useLocalDpi xmlns:a14="http://schemas.microsoft.com/office/drawing/2010/main"/>
              </a:ext>
            </a:extLst>
          </a:blip>
          <a:stretch>
            <a:fillRect/>
          </a:stretch>
        </p:blipFill>
        <p:spPr bwMode="auto">
          <a:xfrm>
            <a:off x="251520" y="692696"/>
            <a:ext cx="3888432" cy="4464496"/>
          </a:xfrm>
          <a:prstGeom prst="rect">
            <a:avLst/>
          </a:prstGeom>
          <a:noFill/>
          <a:ln>
            <a:noFill/>
          </a:ln>
        </p:spPr>
      </p:pic>
    </p:spTree>
    <p:extLst>
      <p:ext uri="{BB962C8B-B14F-4D97-AF65-F5344CB8AC3E}">
        <p14:creationId xmlns:p14="http://schemas.microsoft.com/office/powerpoint/2010/main" val="10851404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lstStyle/>
          <a:p>
            <a:r>
              <a:rPr lang="ru-RU" smtClean="0"/>
              <a:t>Физкультминутка</a:t>
            </a:r>
            <a:endParaRPr lang="ru-RU"/>
          </a:p>
        </p:txBody>
      </p:sp>
      <p:sp>
        <p:nvSpPr>
          <p:cNvPr id="5" name="Объект 4"/>
          <p:cNvSpPr>
            <a:spLocks noGrp="1"/>
          </p:cNvSpPr>
          <p:nvPr>
            <p:ph sz="half" idx="2"/>
          </p:nvPr>
        </p:nvSpPr>
        <p:spPr>
          <a:xfrm>
            <a:off x="4648200" y="1988840"/>
            <a:ext cx="4038600" cy="4137323"/>
          </a:xfrm>
        </p:spPr>
        <p:txBody>
          <a:bodyPr/>
          <a:lstStyle/>
          <a:p>
            <a:pPr marL="0" indent="0">
              <a:buNone/>
            </a:pPr>
            <a:r>
              <a:rPr lang="ru-RU" smtClean="0"/>
              <a:t>Руки в стороны-в полет</a:t>
            </a:r>
          </a:p>
          <a:p>
            <a:pPr marL="0" indent="0">
              <a:buNone/>
            </a:pPr>
            <a:r>
              <a:rPr lang="ru-RU" smtClean="0"/>
              <a:t>Отправляем самолет.</a:t>
            </a:r>
          </a:p>
          <a:p>
            <a:pPr marL="0" indent="0">
              <a:buNone/>
            </a:pPr>
            <a:r>
              <a:rPr lang="ru-RU" smtClean="0"/>
              <a:t>Правое крыло вперед,</a:t>
            </a:r>
          </a:p>
          <a:p>
            <a:pPr marL="0" indent="0">
              <a:buNone/>
            </a:pPr>
            <a:r>
              <a:rPr lang="ru-RU" smtClean="0"/>
              <a:t>Левое крыло вперед.</a:t>
            </a:r>
          </a:p>
          <a:p>
            <a:pPr marL="0" indent="0">
              <a:buNone/>
            </a:pPr>
            <a:r>
              <a:rPr lang="ru-RU" smtClean="0"/>
              <a:t>Раз, два, три, четыре –</a:t>
            </a:r>
          </a:p>
          <a:p>
            <a:pPr marL="0" indent="0">
              <a:buNone/>
            </a:pPr>
            <a:r>
              <a:rPr lang="ru-RU" smtClean="0"/>
              <a:t>Полетел наш самолет.</a:t>
            </a:r>
            <a:endParaRPr lang="ru-RU"/>
          </a:p>
        </p:txBody>
      </p:sp>
      <p:pic>
        <p:nvPicPr>
          <p:cNvPr id="6" name="Объект 5" descr="https://avatars.mds.yandex.net/get-zen_doc/52326/pub_5d25d1bd14f98000ad4ec059_5d25d28cfe289100ac6aafc5/scale_1200"/>
          <p:cNvPicPr>
            <a:picLocks noGrp="1"/>
          </p:cNvPicPr>
          <p:nvPr>
            <p:ph sz="half" idx="1"/>
          </p:nvPr>
        </p:nvPicPr>
        <p:blipFill>
          <a:blip r:embed="rId3">
            <a:extLst>
              <a:ext uri="{28A0092B-C50C-407E-A947-70E740481C1C}">
                <a14:useLocalDpi xmlns:a14="http://schemas.microsoft.com/office/drawing/2010/main"/>
              </a:ext>
            </a:extLst>
          </a:blip>
          <a:stretch>
            <a:fillRect/>
          </a:stretch>
        </p:blipFill>
        <p:spPr bwMode="auto">
          <a:xfrm>
            <a:off x="457200" y="1412776"/>
            <a:ext cx="4038600" cy="4248471"/>
          </a:xfrm>
          <a:prstGeom prst="rect">
            <a:avLst/>
          </a:prstGeom>
          <a:noFill/>
          <a:ln>
            <a:noFill/>
          </a:ln>
        </p:spPr>
      </p:pic>
    </p:spTree>
    <p:extLst>
      <p:ext uri="{BB962C8B-B14F-4D97-AF65-F5344CB8AC3E}">
        <p14:creationId xmlns:p14="http://schemas.microsoft.com/office/powerpoint/2010/main" val="21268878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13316" name="Picture 4" descr="http://info-personal.ru/wp-content/uploads/2014/10/rabota-na-severe.jpg"/>
          <p:cNvPicPr>
            <a:picLocks noChangeAspect="1" noChangeArrowheads="1"/>
          </p:cNvPicPr>
          <p:nvPr/>
        </p:nvPicPr>
        <p:blipFill>
          <a:blip r:embed="rId3"/>
          <a:stretch>
            <a:fillRect/>
          </a:stretch>
        </p:blipFill>
        <p:spPr bwMode="auto">
          <a:xfrm>
            <a:off x="1105534" y="0"/>
            <a:ext cx="8038466" cy="5445224"/>
          </a:xfrm>
          <a:prstGeom prst="ellipse">
            <a:avLst/>
          </a:prstGeom>
          <a:ln>
            <a:noFill/>
          </a:ln>
          <a:effectLst>
            <a:softEdge rad="112500"/>
          </a:effectLst>
        </p:spPr>
      </p:pic>
      <p:sp>
        <p:nvSpPr>
          <p:cNvPr id="4" name="Прямоугольник 3"/>
          <p:cNvSpPr/>
          <p:nvPr/>
        </p:nvSpPr>
        <p:spPr>
          <a:xfrm>
            <a:off x="251520" y="5013176"/>
            <a:ext cx="6984776" cy="1815882"/>
          </a:xfrm>
          <a:prstGeom prst="rect">
            <a:avLst/>
          </a:prstGeom>
        </p:spPr>
        <p:txBody>
          <a:bodyPr wrap="square">
            <a:spAutoFit/>
          </a:bodyPr>
          <a:lstStyle/>
          <a:p>
            <a:r>
              <a:rPr lang="ru-RU" sz="2800" b="1" smtClean="0"/>
              <a:t>Он в шубе белой щеголяет, </a:t>
            </a:r>
          </a:p>
          <a:p>
            <a:r>
              <a:rPr lang="ru-RU" sz="2800" b="1" smtClean="0"/>
              <a:t>Умеет плавать и ныряет. </a:t>
            </a:r>
          </a:p>
          <a:p>
            <a:r>
              <a:rPr lang="ru-RU" sz="2800" b="1" smtClean="0"/>
              <a:t>У моржа соседи – </a:t>
            </a:r>
          </a:p>
          <a:p>
            <a:r>
              <a:rPr lang="ru-RU" sz="2800" b="1" smtClean="0"/>
              <a:t>Белые ... (медведи).</a:t>
            </a:r>
            <a:endParaRPr lang="ru-RU" sz="28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3798"/>
            <a:ext cx="9162623" cy="7101408"/>
          </a:xfrm>
          <a:prstGeom prst="rect">
            <a:avLst/>
          </a:prstGeom>
          <a:noFill/>
          <a:ln>
            <a:noFill/>
          </a:ln>
        </p:spPr>
      </p:pic>
      <p:sp>
        <p:nvSpPr>
          <p:cNvPr id="6" name="Заголовок 5"/>
          <p:cNvSpPr>
            <a:spLocks noGrp="1"/>
          </p:cNvSpPr>
          <p:nvPr>
            <p:ph type="title"/>
          </p:nvPr>
        </p:nvSpPr>
        <p:spPr>
          <a:xfrm>
            <a:off x="539552" y="260648"/>
            <a:ext cx="8229600" cy="2146250"/>
          </a:xfrm>
        </p:spPr>
        <p:txBody>
          <a:bodyPr>
            <a:normAutofit fontScale="90000"/>
          </a:bodyPr>
          <a:lstStyle/>
          <a:p>
            <a:pPr algn="l"/>
            <a:r>
              <a:rPr lang="ru-RU" sz="1800" smtClean="0"/>
              <a:t>Похож ли он на бурого медведя? Чем? (Такие же лапы, такой же большой)</a:t>
            </a:r>
            <a:br>
              <a:rPr lang="ru-RU" sz="1800" smtClean="0"/>
            </a:br>
            <a:r>
              <a:rPr lang="ru-RU" sz="1800" smtClean="0"/>
              <a:t>Чем отличается белый медведь от бурого? ( Цвет шерсти белый, любит воду)</a:t>
            </a:r>
            <a:br>
              <a:rPr lang="ru-RU" sz="1800" smtClean="0"/>
            </a:br>
            <a:r>
              <a:rPr lang="ru-RU" sz="1800" smtClean="0"/>
              <a:t>Среди хищных зверей на Севере медведь является самым крупным. Небольшая вытянутая голова, толстый слой подкожного жира и густая шерсть позволяют долго находиться в воде.</a:t>
            </a:r>
            <a:br>
              <a:rPr lang="ru-RU" sz="1800" smtClean="0"/>
            </a:br>
            <a:r>
              <a:rPr lang="ru-RU" sz="1800" smtClean="0"/>
              <a:t>Вылезет белый медведь из воды на льдину, отряхнется и опять сухой.</a:t>
            </a:r>
            <a:br>
              <a:rPr lang="ru-RU" sz="1800" smtClean="0"/>
            </a:br>
            <a:r>
              <a:rPr lang="ru-RU" sz="1800" smtClean="0"/>
              <a:t>Хотите узнать почему? Шерсть у медведя покрыта жирной смазкой, которая не позволяет в воде замерзнуть. Подошвы лап покрыты длинными жесткими волосками, поэтому они не скользят на снегу. Белый цвет шерсти делает медведей незаметными на фоне снега и льда.</a:t>
            </a:r>
            <a:br>
              <a:rPr lang="ru-RU" sz="1800" smtClean="0"/>
            </a:br>
            <a:r>
              <a:rPr lang="ru-RU" sz="1800" smtClean="0"/>
              <a:t>Когда медведь подкрадывается к тюленям, он закрывает нос лапой. </a:t>
            </a:r>
            <a:endParaRPr lang="ru-RU" sz="1800"/>
          </a:p>
        </p:txBody>
      </p:sp>
      <p:pic>
        <p:nvPicPr>
          <p:cNvPr id="10" name="Объект 8" descr="https://avatars.mds.yandex.net/get-pdb/2855700/96e96579-acb1-4d70-bef9-9d5950c3f430/s1200"/>
          <p:cNvPicPr>
            <a:picLocks noGrp="1"/>
          </p:cNvPicPr>
          <p:nvPr>
            <p:ph sz="half" idx="2"/>
          </p:nvPr>
        </p:nvPicPr>
        <p:blipFill>
          <a:blip r:embed="rId3">
            <a:extLst>
              <a:ext uri="{28A0092B-C50C-407E-A947-70E740481C1C}">
                <a14:useLocalDpi xmlns:a14="http://schemas.microsoft.com/office/drawing/2010/main"/>
              </a:ext>
            </a:extLst>
          </a:blip>
          <a:stretch>
            <a:fillRect/>
          </a:stretch>
        </p:blipFill>
        <p:spPr bwMode="auto">
          <a:xfrm>
            <a:off x="4211960" y="3140968"/>
            <a:ext cx="3816423" cy="3600400"/>
          </a:xfrm>
          <a:prstGeom prst="rect">
            <a:avLst/>
          </a:prstGeom>
          <a:noFill/>
          <a:ln>
            <a:noFill/>
          </a:ln>
        </p:spPr>
      </p:pic>
      <p:pic>
        <p:nvPicPr>
          <p:cNvPr id="7" name="Объект 6" descr="http://skuky.net/wp-content/uploads/2009/06/north_36.jpg"/>
          <p:cNvPicPr>
            <a:picLocks noGrp="1"/>
          </p:cNvPicPr>
          <p:nvPr>
            <p:ph sz="half" idx="1"/>
          </p:nvPr>
        </p:nvPicPr>
        <p:blipFill>
          <a:blip r:embed="rId4">
            <a:extLst>
              <a:ext uri="{28A0092B-C50C-407E-A947-70E740481C1C}">
                <a14:useLocalDpi xmlns:a14="http://schemas.microsoft.com/office/drawing/2010/main"/>
              </a:ext>
            </a:extLst>
          </a:blip>
          <a:stretch>
            <a:fillRect/>
          </a:stretch>
        </p:blipFill>
        <p:spPr bwMode="auto">
          <a:xfrm>
            <a:off x="179512" y="3140968"/>
            <a:ext cx="4038600" cy="3556496"/>
          </a:xfrm>
          <a:prstGeom prst="rect">
            <a:avLst/>
          </a:prstGeom>
          <a:noFill/>
          <a:ln>
            <a:noFill/>
          </a:ln>
        </p:spPr>
      </p:pic>
    </p:spTree>
    <p:extLst>
      <p:ext uri="{BB962C8B-B14F-4D97-AF65-F5344CB8AC3E}">
        <p14:creationId xmlns:p14="http://schemas.microsoft.com/office/powerpoint/2010/main" val="7550727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6163" y="0"/>
            <a:ext cx="9137837" cy="6858000"/>
          </a:xfrm>
          <a:prstGeom prst="rect">
            <a:avLst/>
          </a:prstGeom>
          <a:noFill/>
          <a:ln>
            <a:noFill/>
          </a:ln>
        </p:spPr>
      </p:pic>
      <p:sp>
        <p:nvSpPr>
          <p:cNvPr id="6" name="Заголовок 5"/>
          <p:cNvSpPr>
            <a:spLocks noGrp="1"/>
          </p:cNvSpPr>
          <p:nvPr>
            <p:ph type="title"/>
          </p:nvPr>
        </p:nvSpPr>
        <p:spPr>
          <a:xfrm>
            <a:off x="475823" y="188640"/>
            <a:ext cx="8229600" cy="1786210"/>
          </a:xfrm>
        </p:spPr>
        <p:txBody>
          <a:bodyPr>
            <a:normAutofit/>
          </a:bodyPr>
          <a:lstStyle/>
          <a:p>
            <a:pPr algn="l"/>
            <a:r>
              <a:rPr lang="ru-RU" sz="1800" smtClean="0"/>
              <a:t> </a:t>
            </a:r>
            <a:r>
              <a:rPr lang="ru-RU" sz="1800"/>
              <a:t>Осенью медведи роют в снегу берлоги, в которых зимой рождаются медвежата</a:t>
            </a:r>
            <a:r>
              <a:rPr lang="ru-RU" sz="1800" smtClean="0"/>
              <a:t>.</a:t>
            </a:r>
            <a:br>
              <a:rPr lang="ru-RU" sz="1800" smtClean="0"/>
            </a:br>
            <a:r>
              <a:rPr lang="ru-RU" sz="1800" smtClean="0"/>
              <a:t>В берлоге морозы и ветры не страшны. Медведица кормит медвежат молоком, согревает их. Когда медвежата подрастут вместе с медведицей выйдут из берлоги. Медведицы обучают медвежат сначала ловить рыбу, а в дальнейшем более крупную добычу. Медвежата живут с матерью около двух лет. В спячку белые медведи не впадают.</a:t>
            </a:r>
            <a:endParaRPr lang="ru-RU" sz="1800"/>
          </a:p>
        </p:txBody>
      </p:sp>
      <p:sp>
        <p:nvSpPr>
          <p:cNvPr id="4" name="Объект 3"/>
          <p:cNvSpPr>
            <a:spLocks noGrp="1"/>
          </p:cNvSpPr>
          <p:nvPr>
            <p:ph sz="half" idx="2"/>
          </p:nvPr>
        </p:nvSpPr>
        <p:spPr>
          <a:xfrm>
            <a:off x="4648200" y="1988840"/>
            <a:ext cx="3668216" cy="4137323"/>
          </a:xfrm>
        </p:spPr>
        <p:txBody>
          <a:bodyPr/>
          <a:lstStyle/>
          <a:p>
            <a:endParaRPr lang="ru-RU"/>
          </a:p>
        </p:txBody>
      </p:sp>
      <p:pic>
        <p:nvPicPr>
          <p:cNvPr id="7" name="Объект 11" descr="https://avatars.mds.yandex.net/get-pdb/2865113/168aeb3c-24c1-43ef-aa0e-f8ea6335a9ac/s1200"/>
          <p:cNvPicPr>
            <a:picLocks noGrp="1"/>
          </p:cNvPicPr>
          <p:nvPr>
            <p:ph sz="half" idx="1"/>
          </p:nvPr>
        </p:nvPicPr>
        <p:blipFill>
          <a:blip r:embed="rId3">
            <a:extLst>
              <a:ext uri="{28A0092B-C50C-407E-A947-70E740481C1C}">
                <a14:useLocalDpi xmlns:a14="http://schemas.microsoft.com/office/drawing/2010/main"/>
              </a:ext>
            </a:extLst>
          </a:blip>
          <a:stretch>
            <a:fillRect/>
          </a:stretch>
        </p:blipFill>
        <p:spPr bwMode="auto">
          <a:xfrm>
            <a:off x="395536" y="1916832"/>
            <a:ext cx="7920880" cy="4248472"/>
          </a:xfrm>
          <a:prstGeom prst="rect">
            <a:avLst/>
          </a:prstGeom>
          <a:noFill/>
          <a:ln>
            <a:noFill/>
          </a:ln>
        </p:spPr>
      </p:pic>
    </p:spTree>
    <p:extLst>
      <p:ext uri="{BB962C8B-B14F-4D97-AF65-F5344CB8AC3E}">
        <p14:creationId xmlns:p14="http://schemas.microsoft.com/office/powerpoint/2010/main" val="406901573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719</Words>
  <Application>Microsoft Office PowerPoint</Application>
  <PresentationFormat>Экран (4:3)</PresentationFormat>
  <Paragraphs>59</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      Презентация на тему                                        «Животные крайнего Севера».       </vt:lpstr>
      <vt:lpstr>Презентация PowerPoint</vt:lpstr>
      <vt:lpstr>Прежде чем отправиться в путешествие, мы  познакомимся с глобусом. Это уменьшенная модель Земли. Короной снежной с двух сторон Наш шар прекрасный окружен! Два полюса, два братика- Антарктика и Арктика  Арктика – царство снега и льда, покрывающего Северный Ледовитый океан. </vt:lpstr>
      <vt:lpstr>Северный Ледовитый океан  самый холодный на нашей планете. Большая часть покрыта льдом. Это на земле очень холодные места, зимой здесь мороз достигает до 90 градусов. ? Предлагаю вам отправиться в путешествие на Север.                                                                                                                         На чем можно отправиться на Север? </vt:lpstr>
      <vt:lpstr>Презентация PowerPoint</vt:lpstr>
      <vt:lpstr>Физкультминутка</vt:lpstr>
      <vt:lpstr>Презентация PowerPoint</vt:lpstr>
      <vt:lpstr>Похож ли он на бурого медведя? Чем? (Такие же лапы, такой же большой) Чем отличается белый медведь от бурого? ( Цвет шерсти белый, любит воду) Среди хищных зверей на Севере медведь является самым крупным. Небольшая вытянутая голова, толстый слой подкожного жира и густая шерсть позволяют долго находиться в воде. Вылезет белый медведь из воды на льдину, отряхнется и опять сухой. Хотите узнать почему? Шерсть у медведя покрыта жирной смазкой, которая не позволяет в воде замерзнуть. Подошвы лап покрыты длинными жесткими волосками, поэтому они не скользят на снегу. Белый цвет шерсти делает медведей незаметными на фоне снега и льда. Когда медведь подкрадывается к тюленям, он закрывает нос лапой. </vt:lpstr>
      <vt:lpstr> Осенью медведи роют в снегу берлоги, в которых зимой рождаются медвежата. В берлоге морозы и ветры не страшны. Медведица кормит медвежат молоком, согревает их. Когда медвежата подрастут вместе с медведицей выйдут из берлоги. Медведицы обучают медвежат сначала ловить рыбу, а в дальнейшем более крупную добычу. Медвежата живут с матерью около двух лет. В спячку белые медведи не впадают.</vt:lpstr>
      <vt:lpstr>Презентация PowerPoint</vt:lpstr>
      <vt:lpstr>Презентация PowerPoint</vt:lpstr>
      <vt:lpstr>У моржа есть туловище, голова, шея, клыки, ласты. Толстая кожа покрыта редкими жесткими волосками.                                                                                        - Какого цвета клыки? Для чего они нужны? При помощи клыков он взбирается на льдину, воткнет клыки и подтягивается.  Ласты лишены волос, но задние ласты могут подворачиваться под туловище и при передвижении помогают отталкиваться от поверхности льда.  Ласты им помогают нырять и плавать.</vt:lpstr>
      <vt:lpstr>Моржи не боятся холода, в ледяной воде не замерзают, потому что их тело предохраняет от охлаждения толстый слой жира. Моржи отдыхают на берегу или на льдинах. Клыки служат хорошей защитой от белых медведей. Моржи плохо видят, но имеют хорошее обоняние. Они узнают по запаху о приближении опасности. </vt:lpstr>
      <vt:lpstr>Моржиха рождает по одному детенышу. Новорожденный моржонок держится возле матери. Пока у него не вырастут клыки – орган добывания пищи. Питаются моржи рыбой , моллюсками.</vt:lpstr>
      <vt:lpstr>Презентация PowerPoint</vt:lpstr>
      <vt:lpstr>Презентация PowerPoint</vt:lpstr>
      <vt:lpstr>Презентация PowerPoint</vt:lpstr>
      <vt:lpstr>Чем отличается тюлень от моржа? У них нет клыков. Тюлень это ластоногое животное. У него удлиненное, обтекаемое тело, а ноги превратились в ласты. Под кожей толстый слой жира, который защищает его от холода. На суши тюлени неуклюжи, передвигаются, ползая на брюхе. Тюлени приспособлены к водному образу жизни, покидают воду для сна. В воде они быстро плавают и ловко ныряют.</vt:lpstr>
      <vt:lpstr>Тюлени приспособлены к водному образу жизни, покидают воду для сна. В воде они быстро плавают и ловко ныряют. Причем передние ласты у них действуют как весла, а задние как руль. Зрение у них слабое, но они видят добычу под водой. Питаются тюлени рыбой и ракообразными.</vt:lpstr>
      <vt:lpstr>Детеныша тюленя называют белек – по цвету меха. У мамы  рождается всего один детёныш. </vt:lpstr>
      <vt:lpstr>Презентация PowerPoint</vt:lpstr>
      <vt:lpstr>Тело оленя покрыто густой шерстью, коричневого или серого цвета. - Что на голове у оленя? - Какие рога? На что похожи? Посмотрите какие стройные, сильные ноги у оленя!  - А что внизу? (широкие копыта) - А для чего оленю нужны копыта? </vt:lpstr>
      <vt:lpstr>Олени добывают себе корм, копытцами, разрывает снег до земли и достает сухую траву – это самый любимый корм оленей. А чем питаются олени летом? ( зеленой травой, мхом ). Мох называется – ягель и еще летом они едят грибы.</vt:lpstr>
      <vt:lpstr>Весной или в начале лета у оленихи появляются один, редко два малыша. Оленята сразу встают на ноги. Быстро растут и взрослеют. Первые рога появляются в возрасте 2-3 недель. Олени заботливые родители.</vt:lpstr>
      <vt:lpstr>Олени бывают дикие и домашние. Домашние олени живут рядом с человеком. Люди заботятся о них. Какую пользу приносят домашние олени? ( оленье мясо едят, оно очень вкусное, из оленьих шкур народы Севера делают чум-жилье, шьют одежду, обувь, оленьи шкуры очень теплые). Домашние олени «транспортные животные». Во что запряжены олени? (нарты-легкие сани).</vt:lpstr>
      <vt:lpstr>Презентация PowerPoint</vt:lpstr>
      <vt:lpstr>Песец только зимой белый, чтобы быть незаметным на снегу. Мех его очень теплый и пушистый. А летом песец серый и мех его не такой густой.</vt:lpstr>
      <vt:lpstr>Презентация PowerPoint</vt:lpstr>
      <vt:lpstr>В Арктике живут птицы, похожие на пингвинов, они называются гагарки. А вот самих пингвинов в Арктике нет. Пингвины хоть и птицы, а не летают. Крылья им нужны для того , чтобы грести под водой.</vt:lpstr>
      <vt:lpstr>Гнезда для птенцов пингвины не делают – негде и не из чего. Но ведь на снегу яйцо тоже нельзя отложить – замерзнет пингвиненок! Мама пингвиниха снесет яйцо, а пингвину – папе приходится держать его на лапах и согревать собственным пухом.</vt:lpstr>
      <vt:lpstr>Презентация PowerPoint</vt:lpstr>
      <vt:lpstr>Презентация PowerPoint</vt:lpstr>
      <vt:lpstr>Презентация PowerPoint</vt:lpstr>
      <vt:lpstr>Презентация PowerPoint</vt:lpstr>
      <vt:lpstr>Презентация PowerPoint</vt:lpstr>
      <vt:lpstr>Физкультминутка</vt:lpstr>
      <vt:lpstr>СПАСИБО   ЗА   ВНИМАНИЕ.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Irina</cp:lastModifiedBy>
  <cp:revision>63</cp:revision>
  <dcterms:created xsi:type="dcterms:W3CDTF">2018-03-11T14:18:20Z</dcterms:created>
  <dcterms:modified xsi:type="dcterms:W3CDTF">2025-02-02T08:31:58Z</dcterms:modified>
</cp:coreProperties>
</file>