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7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DE466F-751C-41EA-A590-0C972A72EE8C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F18793-9B02-4F5A-8980-442AE1960696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2000" u="sng" dirty="0">
              <a:latin typeface="Times New Roman" pitchFamily="18" charset="0"/>
              <a:cs typeface="Times New Roman" pitchFamily="18" charset="0"/>
            </a:rPr>
            <a:t>Прямая аналогия 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основывается на поисках сходных процессов в других областях знаний, учит сравнивать предмет с различными объектами (на что похож?).</a:t>
          </a:r>
        </a:p>
      </dgm:t>
    </dgm:pt>
    <dgm:pt modelId="{BB553709-7C23-418F-BA12-1ABB1B7E6696}" type="parTrans" cxnId="{556C3857-6361-47D0-BAE8-970E41430307}">
      <dgm:prSet/>
      <dgm:spPr/>
      <dgm:t>
        <a:bodyPr/>
        <a:lstStyle/>
        <a:p>
          <a:endParaRPr lang="ru-RU"/>
        </a:p>
      </dgm:t>
    </dgm:pt>
    <dgm:pt modelId="{54029B35-164D-40BB-88F9-E0FA83F95889}" type="sibTrans" cxnId="{556C3857-6361-47D0-BAE8-970E41430307}">
      <dgm:prSet/>
      <dgm:spPr/>
      <dgm:t>
        <a:bodyPr/>
        <a:lstStyle/>
        <a:p>
          <a:endParaRPr lang="ru-RU"/>
        </a:p>
      </dgm:t>
    </dgm:pt>
    <dgm:pt modelId="{F070F6DA-648C-48A4-BF0A-6D2DAD94B283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2000" u="sng" dirty="0">
              <a:latin typeface="Times New Roman" pitchFamily="18" charset="0"/>
              <a:cs typeface="Times New Roman" pitchFamily="18" charset="0"/>
            </a:rPr>
            <a:t>Фантастическая аналогия </a:t>
          </a:r>
          <a:r>
            <a:rPr lang="ru-RU" sz="2000" dirty="0">
              <a:latin typeface="Times New Roman" pitchFamily="18" charset="0"/>
              <a:cs typeface="Times New Roman" pitchFamily="18" charset="0"/>
            </a:rPr>
            <a:t>– решение проблемы, задачи осуществляется как в волшебной сказке, т. е. игнорируются все существующие законы. Происходит столкновение «реального» и «воображаемого».</a:t>
          </a:r>
          <a:r>
            <a:rPr lang="ru-RU" sz="2400" dirty="0"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2B414982-85E4-4454-BAE5-B3A8005538C4}" type="parTrans" cxnId="{5E2C4901-1E35-487F-A67F-95D6A8F5E879}">
      <dgm:prSet/>
      <dgm:spPr/>
      <dgm:t>
        <a:bodyPr/>
        <a:lstStyle/>
        <a:p>
          <a:endParaRPr lang="ru-RU"/>
        </a:p>
      </dgm:t>
    </dgm:pt>
    <dgm:pt modelId="{081B8C37-F105-47F4-A0C2-9DEE62A0BBA0}" type="sibTrans" cxnId="{5E2C4901-1E35-487F-A67F-95D6A8F5E879}">
      <dgm:prSet/>
      <dgm:spPr/>
      <dgm:t>
        <a:bodyPr/>
        <a:lstStyle/>
        <a:p>
          <a:endParaRPr lang="ru-RU"/>
        </a:p>
      </dgm:t>
    </dgm:pt>
    <dgm:pt modelId="{A729516E-1073-48EC-A030-18F921CF9F91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000" u="sng" dirty="0">
              <a:latin typeface="Times New Roman" pitchFamily="18" charset="0"/>
              <a:cs typeface="Times New Roman" pitchFamily="18" charset="0"/>
            </a:rPr>
            <a:t>Символическая аналогия</a:t>
          </a:r>
          <a:r>
            <a:rPr lang="ru-RU" sz="2000" u="none" dirty="0">
              <a:latin typeface="Times New Roman" pitchFamily="18" charset="0"/>
              <a:cs typeface="Times New Roman" pitchFamily="18" charset="0"/>
            </a:rPr>
            <a:t> – представление персонажей в виде символов, что упрощает их графическое изображение и запоминание. </a:t>
          </a:r>
          <a:endParaRPr lang="ru-RU" sz="2000" u="sng" dirty="0">
            <a:latin typeface="Times New Roman" pitchFamily="18" charset="0"/>
            <a:cs typeface="Times New Roman" pitchFamily="18" charset="0"/>
          </a:endParaRPr>
        </a:p>
      </dgm:t>
    </dgm:pt>
    <dgm:pt modelId="{282AC34D-BB1B-4EF6-A133-B1DA90E426AC}" type="parTrans" cxnId="{3C315FA3-D6DC-423D-AD8E-D8968BD1313E}">
      <dgm:prSet/>
      <dgm:spPr/>
      <dgm:t>
        <a:bodyPr/>
        <a:lstStyle/>
        <a:p>
          <a:endParaRPr lang="ru-RU"/>
        </a:p>
      </dgm:t>
    </dgm:pt>
    <dgm:pt modelId="{BA7F16B6-0995-40CF-8B82-70A43FBF4DA1}" type="sibTrans" cxnId="{3C315FA3-D6DC-423D-AD8E-D8968BD1313E}">
      <dgm:prSet/>
      <dgm:spPr/>
      <dgm:t>
        <a:bodyPr/>
        <a:lstStyle/>
        <a:p>
          <a:endParaRPr lang="ru-RU"/>
        </a:p>
      </dgm:t>
    </dgm:pt>
    <dgm:pt modelId="{505F678D-C741-43FE-B416-D8C1B7AD9223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000" u="sng" dirty="0">
              <a:latin typeface="Times New Roman" pitchFamily="18" charset="0"/>
              <a:cs typeface="Times New Roman" pitchFamily="18" charset="0"/>
            </a:rPr>
            <a:t>Сравнение живых и неживых объектов </a:t>
          </a:r>
          <a:r>
            <a:rPr lang="ru-RU" sz="2000" u="none" dirty="0">
              <a:latin typeface="Times New Roman" pitchFamily="18" charset="0"/>
              <a:cs typeface="Times New Roman" pitchFamily="18" charset="0"/>
            </a:rPr>
            <a:t>позволяет видеть общее и различие, что для чего принадлежит.</a:t>
          </a:r>
        </a:p>
      </dgm:t>
    </dgm:pt>
    <dgm:pt modelId="{0CDEFA89-4729-435E-9FFB-5BAC4DEBD329}" type="parTrans" cxnId="{9F1B9E0C-AA76-4298-9259-670BEFE9E02E}">
      <dgm:prSet/>
      <dgm:spPr/>
      <dgm:t>
        <a:bodyPr/>
        <a:lstStyle/>
        <a:p>
          <a:endParaRPr lang="ru-RU"/>
        </a:p>
      </dgm:t>
    </dgm:pt>
    <dgm:pt modelId="{531FEF21-9B13-4527-A5E1-4418B02C0352}" type="sibTrans" cxnId="{9F1B9E0C-AA76-4298-9259-670BEFE9E02E}">
      <dgm:prSet/>
      <dgm:spPr/>
      <dgm:t>
        <a:bodyPr/>
        <a:lstStyle/>
        <a:p>
          <a:endParaRPr lang="ru-RU"/>
        </a:p>
      </dgm:t>
    </dgm:pt>
    <dgm:pt modelId="{3782B4DB-0D46-496A-8E0A-D42217ECC8B2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2000" u="sng" dirty="0" err="1">
              <a:latin typeface="Times New Roman" pitchFamily="18" charset="0"/>
              <a:cs typeface="Times New Roman" pitchFamily="18" charset="0"/>
            </a:rPr>
            <a:t>Эмпатия</a:t>
          </a:r>
          <a:r>
            <a:rPr lang="ru-RU" sz="2000" u="none" dirty="0">
              <a:latin typeface="Times New Roman" pitchFamily="18" charset="0"/>
              <a:cs typeface="Times New Roman" pitchFamily="18" charset="0"/>
            </a:rPr>
            <a:t> – способность перенестись на место другого предмета или объекта.</a:t>
          </a:r>
          <a:endParaRPr lang="ru-RU" sz="2000" u="sng" dirty="0">
            <a:latin typeface="Times New Roman" pitchFamily="18" charset="0"/>
            <a:cs typeface="Times New Roman" pitchFamily="18" charset="0"/>
          </a:endParaRPr>
        </a:p>
      </dgm:t>
    </dgm:pt>
    <dgm:pt modelId="{87549B9C-53EC-46A4-A129-1AE11395FE81}" type="parTrans" cxnId="{22160442-FC28-4205-AED0-33FC18EB7E93}">
      <dgm:prSet/>
      <dgm:spPr/>
      <dgm:t>
        <a:bodyPr/>
        <a:lstStyle/>
        <a:p>
          <a:endParaRPr lang="ru-RU"/>
        </a:p>
      </dgm:t>
    </dgm:pt>
    <dgm:pt modelId="{25C913B0-42E4-41E1-91FB-76E884145B8F}" type="sibTrans" cxnId="{22160442-FC28-4205-AED0-33FC18EB7E93}">
      <dgm:prSet/>
      <dgm:spPr/>
      <dgm:t>
        <a:bodyPr/>
        <a:lstStyle/>
        <a:p>
          <a:endParaRPr lang="ru-RU"/>
        </a:p>
      </dgm:t>
    </dgm:pt>
    <dgm:pt modelId="{08337BFE-3E4C-44B2-8FBA-9FF9496BEE2F}" type="pres">
      <dgm:prSet presAssocID="{E1DE466F-751C-41EA-A590-0C972A72EE8C}" presName="linear" presStyleCnt="0">
        <dgm:presLayoutVars>
          <dgm:animLvl val="lvl"/>
          <dgm:resizeHandles val="exact"/>
        </dgm:presLayoutVars>
      </dgm:prSet>
      <dgm:spPr/>
    </dgm:pt>
    <dgm:pt modelId="{DA188598-A841-4CD0-861F-62C3285B8F87}" type="pres">
      <dgm:prSet presAssocID="{24F18793-9B02-4F5A-8980-442AE196069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043CC80-832C-4892-9507-B778B7312D4D}" type="pres">
      <dgm:prSet presAssocID="{54029B35-164D-40BB-88F9-E0FA83F95889}" presName="spacer" presStyleCnt="0"/>
      <dgm:spPr/>
    </dgm:pt>
    <dgm:pt modelId="{34580E3A-0EA4-49E0-84D5-7E13D1EDCDCB}" type="pres">
      <dgm:prSet presAssocID="{F070F6DA-648C-48A4-BF0A-6D2DAD94B28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31B7FBB-B7F7-4CC7-939F-CB19A055515E}" type="pres">
      <dgm:prSet presAssocID="{081B8C37-F105-47F4-A0C2-9DEE62A0BBA0}" presName="spacer" presStyleCnt="0"/>
      <dgm:spPr/>
    </dgm:pt>
    <dgm:pt modelId="{47BEB33D-8CF9-4299-8881-54612A7AD954}" type="pres">
      <dgm:prSet presAssocID="{A729516E-1073-48EC-A030-18F921CF9F9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EBC201C-A1C7-4FCB-9F17-5B3054192EF1}" type="pres">
      <dgm:prSet presAssocID="{BA7F16B6-0995-40CF-8B82-70A43FBF4DA1}" presName="spacer" presStyleCnt="0"/>
      <dgm:spPr/>
    </dgm:pt>
    <dgm:pt modelId="{078F60AF-F939-4F01-A64A-D53C3890C47C}" type="pres">
      <dgm:prSet presAssocID="{505F678D-C741-43FE-B416-D8C1B7AD922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82A7132-BF74-4ABD-98FA-9ABED2214A27}" type="pres">
      <dgm:prSet presAssocID="{531FEF21-9B13-4527-A5E1-4418B02C0352}" presName="spacer" presStyleCnt="0"/>
      <dgm:spPr/>
    </dgm:pt>
    <dgm:pt modelId="{B8BD7ABD-B376-4B21-B9E5-9CE98D799424}" type="pres">
      <dgm:prSet presAssocID="{3782B4DB-0D46-496A-8E0A-D42217ECC8B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5E2C4901-1E35-487F-A67F-95D6A8F5E879}" srcId="{E1DE466F-751C-41EA-A590-0C972A72EE8C}" destId="{F070F6DA-648C-48A4-BF0A-6D2DAD94B283}" srcOrd="1" destOrd="0" parTransId="{2B414982-85E4-4454-BAE5-B3A8005538C4}" sibTransId="{081B8C37-F105-47F4-A0C2-9DEE62A0BBA0}"/>
    <dgm:cxn modelId="{D4C9C808-C69C-4868-B134-A4DAB1355A62}" type="presOf" srcId="{A729516E-1073-48EC-A030-18F921CF9F91}" destId="{47BEB33D-8CF9-4299-8881-54612A7AD954}" srcOrd="0" destOrd="0" presId="urn:microsoft.com/office/officeart/2005/8/layout/vList2"/>
    <dgm:cxn modelId="{9F1B9E0C-AA76-4298-9259-670BEFE9E02E}" srcId="{E1DE466F-751C-41EA-A590-0C972A72EE8C}" destId="{505F678D-C741-43FE-B416-D8C1B7AD9223}" srcOrd="3" destOrd="0" parTransId="{0CDEFA89-4729-435E-9FFB-5BAC4DEBD329}" sibTransId="{531FEF21-9B13-4527-A5E1-4418B02C0352}"/>
    <dgm:cxn modelId="{F661513F-E008-4347-9A35-810D1C501EA8}" type="presOf" srcId="{F070F6DA-648C-48A4-BF0A-6D2DAD94B283}" destId="{34580E3A-0EA4-49E0-84D5-7E13D1EDCDCB}" srcOrd="0" destOrd="0" presId="urn:microsoft.com/office/officeart/2005/8/layout/vList2"/>
    <dgm:cxn modelId="{22160442-FC28-4205-AED0-33FC18EB7E93}" srcId="{E1DE466F-751C-41EA-A590-0C972A72EE8C}" destId="{3782B4DB-0D46-496A-8E0A-D42217ECC8B2}" srcOrd="4" destOrd="0" parTransId="{87549B9C-53EC-46A4-A129-1AE11395FE81}" sibTransId="{25C913B0-42E4-41E1-91FB-76E884145B8F}"/>
    <dgm:cxn modelId="{556C3857-6361-47D0-BAE8-970E41430307}" srcId="{E1DE466F-751C-41EA-A590-0C972A72EE8C}" destId="{24F18793-9B02-4F5A-8980-442AE1960696}" srcOrd="0" destOrd="0" parTransId="{BB553709-7C23-418F-BA12-1ABB1B7E6696}" sibTransId="{54029B35-164D-40BB-88F9-E0FA83F95889}"/>
    <dgm:cxn modelId="{FA475C7A-1DBC-4C55-8052-F09C50ABEE32}" type="presOf" srcId="{3782B4DB-0D46-496A-8E0A-D42217ECC8B2}" destId="{B8BD7ABD-B376-4B21-B9E5-9CE98D799424}" srcOrd="0" destOrd="0" presId="urn:microsoft.com/office/officeart/2005/8/layout/vList2"/>
    <dgm:cxn modelId="{69360D80-8519-4BDF-B032-8CE212E097B2}" type="presOf" srcId="{24F18793-9B02-4F5A-8980-442AE1960696}" destId="{DA188598-A841-4CD0-861F-62C3285B8F87}" srcOrd="0" destOrd="0" presId="urn:microsoft.com/office/officeart/2005/8/layout/vList2"/>
    <dgm:cxn modelId="{3C315FA3-D6DC-423D-AD8E-D8968BD1313E}" srcId="{E1DE466F-751C-41EA-A590-0C972A72EE8C}" destId="{A729516E-1073-48EC-A030-18F921CF9F91}" srcOrd="2" destOrd="0" parTransId="{282AC34D-BB1B-4EF6-A133-B1DA90E426AC}" sibTransId="{BA7F16B6-0995-40CF-8B82-70A43FBF4DA1}"/>
    <dgm:cxn modelId="{556328C7-E137-4990-B505-B43DE08EB4EC}" type="presOf" srcId="{E1DE466F-751C-41EA-A590-0C972A72EE8C}" destId="{08337BFE-3E4C-44B2-8FBA-9FF9496BEE2F}" srcOrd="0" destOrd="0" presId="urn:microsoft.com/office/officeart/2005/8/layout/vList2"/>
    <dgm:cxn modelId="{CA3FA9ED-1937-40B5-A285-D0F44D5A6DBB}" type="presOf" srcId="{505F678D-C741-43FE-B416-D8C1B7AD9223}" destId="{078F60AF-F939-4F01-A64A-D53C3890C47C}" srcOrd="0" destOrd="0" presId="urn:microsoft.com/office/officeart/2005/8/layout/vList2"/>
    <dgm:cxn modelId="{7C89CFFC-A7BE-4A0E-A1ED-08FE1041C2B6}" type="presParOf" srcId="{08337BFE-3E4C-44B2-8FBA-9FF9496BEE2F}" destId="{DA188598-A841-4CD0-861F-62C3285B8F87}" srcOrd="0" destOrd="0" presId="urn:microsoft.com/office/officeart/2005/8/layout/vList2"/>
    <dgm:cxn modelId="{9C23D3EE-590A-4516-84BF-6B4DA3C140D8}" type="presParOf" srcId="{08337BFE-3E4C-44B2-8FBA-9FF9496BEE2F}" destId="{C043CC80-832C-4892-9507-B778B7312D4D}" srcOrd="1" destOrd="0" presId="urn:microsoft.com/office/officeart/2005/8/layout/vList2"/>
    <dgm:cxn modelId="{74F9FEBC-09FF-4BA0-8415-CC7B43C44019}" type="presParOf" srcId="{08337BFE-3E4C-44B2-8FBA-9FF9496BEE2F}" destId="{34580E3A-0EA4-49E0-84D5-7E13D1EDCDCB}" srcOrd="2" destOrd="0" presId="urn:microsoft.com/office/officeart/2005/8/layout/vList2"/>
    <dgm:cxn modelId="{172056CB-0D8D-4537-9FB5-3EF314AEE247}" type="presParOf" srcId="{08337BFE-3E4C-44B2-8FBA-9FF9496BEE2F}" destId="{F31B7FBB-B7F7-4CC7-939F-CB19A055515E}" srcOrd="3" destOrd="0" presId="urn:microsoft.com/office/officeart/2005/8/layout/vList2"/>
    <dgm:cxn modelId="{CE240B8B-4FE4-4B1E-9C6A-9C34AAD0915C}" type="presParOf" srcId="{08337BFE-3E4C-44B2-8FBA-9FF9496BEE2F}" destId="{47BEB33D-8CF9-4299-8881-54612A7AD954}" srcOrd="4" destOrd="0" presId="urn:microsoft.com/office/officeart/2005/8/layout/vList2"/>
    <dgm:cxn modelId="{761C980F-1271-44CE-BD08-AFD5E6E5DA6D}" type="presParOf" srcId="{08337BFE-3E4C-44B2-8FBA-9FF9496BEE2F}" destId="{DEBC201C-A1C7-4FCB-9F17-5B3054192EF1}" srcOrd="5" destOrd="0" presId="urn:microsoft.com/office/officeart/2005/8/layout/vList2"/>
    <dgm:cxn modelId="{F5249F3C-2377-45B7-9321-308911B1DE98}" type="presParOf" srcId="{08337BFE-3E4C-44B2-8FBA-9FF9496BEE2F}" destId="{078F60AF-F939-4F01-A64A-D53C3890C47C}" srcOrd="6" destOrd="0" presId="urn:microsoft.com/office/officeart/2005/8/layout/vList2"/>
    <dgm:cxn modelId="{58279314-8120-4BCC-A508-3C8672FD77FA}" type="presParOf" srcId="{08337BFE-3E4C-44B2-8FBA-9FF9496BEE2F}" destId="{082A7132-BF74-4ABD-98FA-9ABED2214A27}" srcOrd="7" destOrd="0" presId="urn:microsoft.com/office/officeart/2005/8/layout/vList2"/>
    <dgm:cxn modelId="{6134B189-8099-4210-BCFE-33644BC34C63}" type="presParOf" srcId="{08337BFE-3E4C-44B2-8FBA-9FF9496BEE2F}" destId="{B8BD7ABD-B376-4B21-B9E5-9CE98D79942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188598-A841-4CD0-861F-62C3285B8F87}">
      <dsp:nvSpPr>
        <dsp:cNvPr id="0" name=""/>
        <dsp:cNvSpPr/>
      </dsp:nvSpPr>
      <dsp:spPr>
        <a:xfrm>
          <a:off x="0" y="108"/>
          <a:ext cx="8686800" cy="895924"/>
        </a:xfrm>
        <a:prstGeom prst="roundRect">
          <a:avLst/>
        </a:prstGeom>
        <a:solidFill>
          <a:schemeClr val="bg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u="sng" kern="1200" dirty="0">
              <a:latin typeface="Times New Roman" pitchFamily="18" charset="0"/>
              <a:cs typeface="Times New Roman" pitchFamily="18" charset="0"/>
            </a:rPr>
            <a:t>Прямая аналогия 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основывается на поисках сходных процессов в других областях знаний, учит сравнивать предмет с различными объектами (на что похож?).</a:t>
          </a:r>
        </a:p>
      </dsp:txBody>
      <dsp:txXfrm>
        <a:off x="43735" y="43843"/>
        <a:ext cx="8599330" cy="808454"/>
      </dsp:txXfrm>
    </dsp:sp>
    <dsp:sp modelId="{34580E3A-0EA4-49E0-84D5-7E13D1EDCDCB}">
      <dsp:nvSpPr>
        <dsp:cNvPr id="0" name=""/>
        <dsp:cNvSpPr/>
      </dsp:nvSpPr>
      <dsp:spPr>
        <a:xfrm>
          <a:off x="0" y="907563"/>
          <a:ext cx="8686800" cy="895924"/>
        </a:xfrm>
        <a:prstGeom prst="roundRect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u="sng" kern="1200" dirty="0">
              <a:latin typeface="Times New Roman" pitchFamily="18" charset="0"/>
              <a:cs typeface="Times New Roman" pitchFamily="18" charset="0"/>
            </a:rPr>
            <a:t>Фантастическая аналогия </a:t>
          </a: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– решение проблемы, задачи осуществляется как в волшебной сказке, т. е. игнорируются все существующие законы. Происходит столкновение «реального» и «воображаемого».</a:t>
          </a: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 </a:t>
          </a:r>
        </a:p>
      </dsp:txBody>
      <dsp:txXfrm>
        <a:off x="43735" y="951298"/>
        <a:ext cx="8599330" cy="808454"/>
      </dsp:txXfrm>
    </dsp:sp>
    <dsp:sp modelId="{47BEB33D-8CF9-4299-8881-54612A7AD954}">
      <dsp:nvSpPr>
        <dsp:cNvPr id="0" name=""/>
        <dsp:cNvSpPr/>
      </dsp:nvSpPr>
      <dsp:spPr>
        <a:xfrm>
          <a:off x="0" y="1815018"/>
          <a:ext cx="8686800" cy="895924"/>
        </a:xfrm>
        <a:prstGeom prst="roundRect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u="sng" kern="1200" dirty="0">
              <a:latin typeface="Times New Roman" pitchFamily="18" charset="0"/>
              <a:cs typeface="Times New Roman" pitchFamily="18" charset="0"/>
            </a:rPr>
            <a:t>Символическая аналогия</a:t>
          </a:r>
          <a:r>
            <a:rPr lang="ru-RU" sz="2000" u="none" kern="1200" dirty="0">
              <a:latin typeface="Times New Roman" pitchFamily="18" charset="0"/>
              <a:cs typeface="Times New Roman" pitchFamily="18" charset="0"/>
            </a:rPr>
            <a:t> – представление персонажей в виде символов, что упрощает их графическое изображение и запоминание. </a:t>
          </a:r>
          <a:endParaRPr lang="ru-RU" sz="2000" u="sng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735" y="1858753"/>
        <a:ext cx="8599330" cy="808454"/>
      </dsp:txXfrm>
    </dsp:sp>
    <dsp:sp modelId="{078F60AF-F939-4F01-A64A-D53C3890C47C}">
      <dsp:nvSpPr>
        <dsp:cNvPr id="0" name=""/>
        <dsp:cNvSpPr/>
      </dsp:nvSpPr>
      <dsp:spPr>
        <a:xfrm>
          <a:off x="0" y="2722474"/>
          <a:ext cx="8686800" cy="895924"/>
        </a:xfrm>
        <a:prstGeom prst="roundRect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u="sng" kern="1200" dirty="0">
              <a:latin typeface="Times New Roman" pitchFamily="18" charset="0"/>
              <a:cs typeface="Times New Roman" pitchFamily="18" charset="0"/>
            </a:rPr>
            <a:t>Сравнение живых и неживых объектов </a:t>
          </a:r>
          <a:r>
            <a:rPr lang="ru-RU" sz="2000" u="none" kern="1200" dirty="0">
              <a:latin typeface="Times New Roman" pitchFamily="18" charset="0"/>
              <a:cs typeface="Times New Roman" pitchFamily="18" charset="0"/>
            </a:rPr>
            <a:t>позволяет видеть общее и различие, что для чего принадлежит.</a:t>
          </a:r>
        </a:p>
      </dsp:txBody>
      <dsp:txXfrm>
        <a:off x="43735" y="2766209"/>
        <a:ext cx="8599330" cy="808454"/>
      </dsp:txXfrm>
    </dsp:sp>
    <dsp:sp modelId="{B8BD7ABD-B376-4B21-B9E5-9CE98D799424}">
      <dsp:nvSpPr>
        <dsp:cNvPr id="0" name=""/>
        <dsp:cNvSpPr/>
      </dsp:nvSpPr>
      <dsp:spPr>
        <a:xfrm>
          <a:off x="0" y="3629929"/>
          <a:ext cx="8686800" cy="895924"/>
        </a:xfrm>
        <a:prstGeom prst="roundRect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u="sng" kern="1200" dirty="0" err="1">
              <a:latin typeface="Times New Roman" pitchFamily="18" charset="0"/>
              <a:cs typeface="Times New Roman" pitchFamily="18" charset="0"/>
            </a:rPr>
            <a:t>Эмпатия</a:t>
          </a:r>
          <a:r>
            <a:rPr lang="ru-RU" sz="2000" u="none" kern="1200" dirty="0">
              <a:latin typeface="Times New Roman" pitchFamily="18" charset="0"/>
              <a:cs typeface="Times New Roman" pitchFamily="18" charset="0"/>
            </a:rPr>
            <a:t> – способность перенестись на место другого предмета или объекта.</a:t>
          </a:r>
          <a:endParaRPr lang="ru-RU" sz="2000" u="sng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735" y="3673664"/>
        <a:ext cx="8599330" cy="8084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76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597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527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819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51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39198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579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622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7613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126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527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627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3502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409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970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851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459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361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omanadvice.ru/razvitie-tvorcheskih-sposobnostey-doshkolnikov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omanadvice.ru/zanyatiya-dlya-doshkolnikov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836712"/>
            <a:ext cx="9144000" cy="1754326"/>
          </a:xfrm>
          <a:prstGeom prst="rect">
            <a:avLst/>
          </a:prstGeom>
          <a:solidFill>
            <a:srgbClr val="00B0F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ТРИЗ-технологии </a:t>
            </a:r>
            <a:br>
              <a:rPr lang="ru-RU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 детском саду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к1\Desktop\ф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613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504" y="116632"/>
            <a:ext cx="8928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Системный оператор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920704"/>
            <a:ext cx="8640960" cy="138499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Или «системный лифт». Учит уметь анализировать и описывать систему связей любого объекта материального мира.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505859"/>
              </p:ext>
            </p:extLst>
          </p:nvPr>
        </p:nvGraphicFramePr>
        <p:xfrm>
          <a:off x="611560" y="2475868"/>
          <a:ext cx="7776864" cy="4132137"/>
        </p:xfrm>
        <a:graphic>
          <a:graphicData uri="http://schemas.openxmlformats.org/drawingml/2006/table">
            <a:tbl>
              <a:tblPr/>
              <a:tblGrid>
                <a:gridCol w="1943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9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4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4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80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Calibri"/>
                          <a:ea typeface="Calibri"/>
                          <a:cs typeface="Times New Roman"/>
                        </a:rPr>
                        <a:t>3 этап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Надсистема в прошлом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latin typeface="Calibri"/>
                          <a:ea typeface="Calibri"/>
                          <a:cs typeface="Times New Roman"/>
                        </a:rPr>
                        <a:t>Среда обитания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Надсистема в настоящем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latin typeface="Calibri"/>
                          <a:ea typeface="Calibri"/>
                          <a:cs typeface="Times New Roman"/>
                        </a:rPr>
                        <a:t>Среда обитания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Надсистема в будущем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latin typeface="Calibri"/>
                          <a:ea typeface="Calibri"/>
                          <a:cs typeface="Times New Roman"/>
                        </a:rPr>
                        <a:t>Среда обитания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80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Calibri"/>
                          <a:ea typeface="Calibri"/>
                          <a:cs typeface="Times New Roman"/>
                        </a:rPr>
                        <a:t>1 этап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Система в прошлом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latin typeface="Calibri"/>
                          <a:ea typeface="Calibri"/>
                          <a:cs typeface="Times New Roman"/>
                        </a:rPr>
                        <a:t>Кем был?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Calibri"/>
                          <a:ea typeface="Calibri"/>
                          <a:cs typeface="Times New Roman"/>
                        </a:rPr>
                        <a:t>Система в настоящем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>
                          <a:latin typeface="Calibri"/>
                          <a:ea typeface="Calibri"/>
                          <a:cs typeface="Times New Roman"/>
                        </a:rPr>
                        <a:t>Кто?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Система в будущем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latin typeface="Calibri"/>
                          <a:ea typeface="Calibri"/>
                          <a:cs typeface="Times New Roman"/>
                        </a:rPr>
                        <a:t>Кем будет?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80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latin typeface="Calibri"/>
                          <a:ea typeface="Calibri"/>
                          <a:cs typeface="Times New Roman"/>
                        </a:rPr>
                        <a:t>2 этап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Подсистема в прошлом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latin typeface="Calibri"/>
                          <a:ea typeface="Calibri"/>
                          <a:cs typeface="Times New Roman"/>
                        </a:rPr>
                        <a:t>Части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Подсистема в прошлом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latin typeface="Calibri"/>
                          <a:ea typeface="Calibri"/>
                          <a:cs typeface="Times New Roman"/>
                        </a:rPr>
                        <a:t>Части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Calibri"/>
                          <a:ea typeface="Calibri"/>
                          <a:cs typeface="Times New Roman"/>
                        </a:rPr>
                        <a:t>Подсистема в будущем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latin typeface="Calibri"/>
                          <a:ea typeface="Calibri"/>
                          <a:cs typeface="Times New Roman"/>
                        </a:rPr>
                        <a:t>Части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к1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55575" y="476672"/>
          <a:ext cx="7704857" cy="3702222"/>
        </p:xfrm>
        <a:graphic>
          <a:graphicData uri="http://schemas.openxmlformats.org/drawingml/2006/table">
            <a:tbl>
              <a:tblPr/>
              <a:tblGrid>
                <a:gridCol w="25679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84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84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92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Где можно встретить? Лес, парк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Где можно встретить? Лес, парк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Где можно встретить? Лес, парк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9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Что было? Росток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  Что? Дерево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Что будет? Пень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02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Из каких частей состоит? Корень, стебель, почки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Из каких частей состоит?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Корни, ствол, ветки, листья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Из каких частей состоит? Корень, коряга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2" descr="C:\Users\пк1\Desktop\солнышки\780bbcbaaf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772816"/>
            <a:ext cx="1224136" cy="86409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4437112"/>
            <a:ext cx="8280920" cy="120032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Метод системного анализа позволяет знакомить с частями предмета, </a:t>
            </a:r>
          </a:p>
          <a:p>
            <a:r>
              <a:rPr lang="ru-RU" dirty="0"/>
              <a:t>рассмотреть предмет в динамике, увидеть его одновременно в функциональном, структурном и временном аспекте.</a:t>
            </a:r>
          </a:p>
          <a:p>
            <a:r>
              <a:rPr lang="ru-RU" i="1" dirty="0">
                <a:solidFill>
                  <a:srgbClr val="C00000"/>
                </a:solidFill>
              </a:rPr>
              <a:t>Является главным в упражнении развития системного логического анализа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к1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5556" y="536249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Мозговой штурм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916832"/>
            <a:ext cx="8640960" cy="452431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Это коллективное обсуждение проблемной ситуации. Во время мозгового штурма происходит активизация мыслительной деятельности, он даёт возможность высказать любое предположение, которое будет принято к обсуждению без критики. Например, темой мозгового штурма может служить фраза: «Как поймать мышь?»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к1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1520" y="260648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Метод каталога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7564" y="1844824"/>
            <a:ext cx="7920880" cy="48320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Или метод «снежного кома». В процессе решения проблемы происходит наслоение событий. Для создания в событии персонажей, предметов, ситуаций используется детская книга с минимумом иллюстраций, по возможности прозаическая. Взрослый задаёт вопросы по будущему сюжету сказки (О ком сочиняем? Какой он? С кем дружил? Кто им мешал? Чем всё закончилось?), а дети ищут ответ в книге, произвольно указывая пальчиком на любое место в тексте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к1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51720" y="404664"/>
            <a:ext cx="5544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Метод</a:t>
            </a:r>
            <a:r>
              <a:rPr lang="ru-RU" sz="4800" dirty="0"/>
              <a:t> ресурсов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844824"/>
            <a:ext cx="8064896" cy="37856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Учит выявлять возможности объекта, придумывать способы использования его ресурсов в проблемных ситуациях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При этом начинает действовать «энергия полей».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к1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332656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/>
              <a:t>Ресурсы имеют энергетические поля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052736"/>
            <a:ext cx="8496944" cy="35394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Механическое</a:t>
            </a:r>
            <a:r>
              <a:rPr lang="ru-RU" sz="3200" dirty="0"/>
              <a:t> – физическое воздействие;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>
                <a:solidFill>
                  <a:srgbClr val="00B050"/>
                </a:solidFill>
              </a:rPr>
              <a:t>Акустическое</a:t>
            </a:r>
            <a:r>
              <a:rPr lang="ru-RU" sz="3200" dirty="0"/>
              <a:t> – звуковое воздействие;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Тепловое</a:t>
            </a:r>
            <a:r>
              <a:rPr lang="ru-RU" sz="3200" dirty="0"/>
              <a:t> – нагревание, охлаждение;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>
                <a:solidFill>
                  <a:schemeClr val="accent4"/>
                </a:solidFill>
              </a:rPr>
              <a:t>Электрическое</a:t>
            </a:r>
            <a:r>
              <a:rPr lang="ru-RU" sz="3200" dirty="0"/>
              <a:t> – использование энергии тока;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>
                <a:solidFill>
                  <a:schemeClr val="accent3">
                    <a:lumMod val="50000"/>
                  </a:schemeClr>
                </a:solidFill>
              </a:rPr>
              <a:t>Магнитное</a:t>
            </a:r>
            <a:r>
              <a:rPr lang="ru-RU" sz="3200" dirty="0"/>
              <a:t> – использование магнитного притяжения.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5085184"/>
            <a:ext cx="8352928" cy="120032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/>
              <a:t>Для предотвращения неблагоприятного действия и получения благополучного результата предлагается заменить (или внести) действие любого поля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к1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33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260648"/>
            <a:ext cx="83529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Метод «маленьких человечков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844824"/>
            <a:ext cx="8424936" cy="452431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dirty="0"/>
              <a:t>Приём, позволяющий объяснить и смоделировать внутреннее строение объектов и взаимодействия между ними, позволяет наглядно описать агрегатное состояние вещества (твёрдое, жидкое, газообразное). Все предметы состоят из множества маленьких человечков, и от того, как они себя ведут, каким подчиняются командам, зависит состояние вещества.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к1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6" name="Группа 5"/>
          <p:cNvGrpSpPr/>
          <p:nvPr/>
        </p:nvGrpSpPr>
        <p:grpSpPr>
          <a:xfrm>
            <a:off x="6012160" y="476672"/>
            <a:ext cx="2705046" cy="5832648"/>
            <a:chOff x="5575873" y="0"/>
            <a:chExt cx="2705046" cy="5832648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5575873" y="0"/>
              <a:ext cx="2705046" cy="583264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0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5575873" y="2333059"/>
              <a:ext cx="2705046" cy="23330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Человечки газообразного вещества очень неусидчивы. Они любят прыгать, бегать, летать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219477" y="512676"/>
            <a:ext cx="2705046" cy="5832648"/>
            <a:chOff x="2787936" y="0"/>
            <a:chExt cx="2705046" cy="5832648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2787936" y="0"/>
              <a:ext cx="2705046" cy="583264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625132"/>
                <a:satOff val="-8440"/>
                <a:lumOff val="-1373"/>
                <a:alphaOff val="0"/>
              </a:schemeClr>
            </a:fillRef>
            <a:effectRef idx="0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2787936" y="2333059"/>
              <a:ext cx="2705046" cy="23330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>
                  <a:solidFill>
                    <a:srgbClr val="FF0000"/>
                  </a:solidFill>
                </a:rPr>
                <a:t>Человечки жидкого вещества стоят рядом не держась за руки, поэтому их легко разделить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95536" y="548680"/>
            <a:ext cx="2705046" cy="5832648"/>
            <a:chOff x="1738" y="0"/>
            <a:chExt cx="2705046" cy="5832648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1738" y="0"/>
              <a:ext cx="2705046" cy="583264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1738" y="2333059"/>
              <a:ext cx="2705046" cy="23330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>
                  <a:solidFill>
                    <a:srgbClr val="002060"/>
                  </a:solidFill>
                </a:rPr>
                <a:t>Человечки твёрдого вещества крепко держатся за руки – поэтому предмет твёрдый. Чтобы его разделить, нужно приложить усилия</a:t>
              </a:r>
              <a:r>
                <a:rPr lang="ru-RU" sz="2000" kern="1200" dirty="0"/>
                <a:t>.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836712"/>
            <a:ext cx="2520280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836712"/>
            <a:ext cx="2592289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764704"/>
            <a:ext cx="261106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к1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sp>
        <p:nvSpPr>
          <p:cNvPr id="3" name="Прямоугольник 2"/>
          <p:cNvSpPr/>
          <p:nvPr/>
        </p:nvSpPr>
        <p:spPr>
          <a:xfrm>
            <a:off x="251520" y="260648"/>
            <a:ext cx="8712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Этапы метода «маленьких человечков»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052736"/>
            <a:ext cx="374441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Моделирование объекта , вещества: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Моделирование процессов, происходящих с веществом: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Моделирование процессов взаимодействия двух предметов: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1052736"/>
            <a:ext cx="381642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твёрдое тело – бумага, жидкое тело – вода.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бумага рвётся, вода льётся.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бумага впитывает воду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5517232"/>
            <a:ext cx="7992888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Процессы взаимодействия предметов и веществ: </a:t>
            </a:r>
          </a:p>
          <a:p>
            <a:pPr algn="ctr"/>
            <a:r>
              <a:rPr lang="ru-RU" dirty="0"/>
              <a:t>«+» – соединение, «-» – разъединение, «0» - нейтральное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к1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332656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Все перечисленные методы ТРИЗ реализуются поэтапно, в зависимости от степени подготовленности детей: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419638"/>
            <a:ext cx="7920880" cy="3970318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 этап – педагог сам рассказывает и показывает, что делает ( с помощью Игрушки-помощницы);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 этап – действия взрослого дополняются детьми;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 этап – сами дети производят действия или создают ситуации, а педагог дополняет, уточняет и расширяет представления детей;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4 этап – ребёнок самостоятельно выполняет действия по проблеме или ситуации.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solidFill>
            <a:schemeClr val="accent5"/>
          </a:solidFill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ТРИЗ – теория решения изобретательских задач</a:t>
            </a:r>
          </a:p>
        </p:txBody>
      </p:sp>
      <p:pic>
        <p:nvPicPr>
          <p:cNvPr id="1026" name="Picture 2" descr="C:\Users\пк1\Desktop\триз-технологии\триз-пособия\image00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23100"/>
            <a:ext cx="3651027" cy="4786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40000" lnSpcReduction="20000"/>
          </a:bodyPr>
          <a:lstStyle/>
          <a:p>
            <a:r>
              <a:rPr lang="ru-RU" sz="3300" dirty="0">
                <a:solidFill>
                  <a:schemeClr val="tx1"/>
                </a:solidFill>
              </a:rPr>
              <a:t>ТРИЗ (теория решения изобретательских задач) технология была разработана писателем-фантастом Генрихом </a:t>
            </a:r>
            <a:r>
              <a:rPr lang="ru-RU" sz="3300" dirty="0" err="1">
                <a:solidFill>
                  <a:schemeClr val="tx1"/>
                </a:solidFill>
              </a:rPr>
              <a:t>Альтшуллером</a:t>
            </a:r>
            <a:r>
              <a:rPr lang="ru-RU" sz="3300" dirty="0">
                <a:solidFill>
                  <a:schemeClr val="tx1"/>
                </a:solidFill>
              </a:rPr>
              <a:t> (15.10.1926 – 24.09.1998гг). Технология была рассчитана на взрослую аудиторию, но в последнее время методика ТРИЗ становится очень популярной в детском саду. Для этого была специально разработана </a:t>
            </a:r>
            <a:r>
              <a:rPr lang="ru-RU" sz="3300" dirty="0" err="1">
                <a:solidFill>
                  <a:schemeClr val="tx1"/>
                </a:solidFill>
              </a:rPr>
              <a:t>ТРИЗ-педагогика</a:t>
            </a:r>
            <a:r>
              <a:rPr lang="ru-RU" sz="3300" dirty="0">
                <a:solidFill>
                  <a:schemeClr val="tx1"/>
                </a:solidFill>
              </a:rPr>
              <a:t>. Смысл ее –</a:t>
            </a:r>
            <a:r>
              <a:rPr lang="ru-RU" sz="3300" dirty="0">
                <a:solidFill>
                  <a:srgbClr val="A8BF4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r>
              <a:rPr lang="ru-RU" sz="33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развитие творческих способностей ребенка</a:t>
            </a:r>
            <a:r>
              <a:rPr lang="ru-RU" sz="3300" dirty="0">
                <a:solidFill>
                  <a:schemeClr val="tx1"/>
                </a:solidFill>
              </a:rPr>
              <a:t>. Не нарушая игрового процесса, и не теряя интереса к </a:t>
            </a:r>
            <a:r>
              <a:rPr lang="ru-RU" sz="33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занятиям для дошкольников</a:t>
            </a:r>
            <a:r>
              <a:rPr lang="ru-RU" sz="3300" dirty="0">
                <a:solidFill>
                  <a:schemeClr val="tx1"/>
                </a:solidFill>
              </a:rPr>
              <a:t>, ребенок развивается интеллектуально, познает новое и адаптируется ко многим ситуациям, которые могут встретиться ему в будущей взрослой жизни.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к1\Desktop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260648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Методы ТРИЗ помогают реализовать различные пособия:</a:t>
            </a:r>
          </a:p>
        </p:txBody>
      </p:sp>
      <p:pic>
        <p:nvPicPr>
          <p:cNvPr id="4" name="Picture 2" descr="C:\Users\пк1\Desktop\триз-презентация\триз-пособия\didakticheskaya-igra-krugi-lulliya5-150x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492896"/>
            <a:ext cx="3816424" cy="3312368"/>
          </a:xfrm>
          <a:prstGeom prst="rect">
            <a:avLst/>
          </a:prstGeom>
          <a:noFill/>
        </p:spPr>
      </p:pic>
      <p:pic>
        <p:nvPicPr>
          <p:cNvPr id="5" name="Picture 3" descr="C:\Users\пк1\Desktop\модели пособий\Колобок-все-цвета-800x4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2564904"/>
            <a:ext cx="4860031" cy="316835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5536" y="1340768"/>
            <a:ext cx="3888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Кольца </a:t>
            </a:r>
            <a:r>
              <a:rPr lang="ru-RU" sz="2800" dirty="0" err="1"/>
              <a:t>Луллия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88024" y="1340768"/>
            <a:ext cx="3816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«Волшебная дорожка»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пк1\Desktop\фон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7504" y="260648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использования ТРИЗ в детском саду – развитие качеств мышления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5085184"/>
            <a:ext cx="8424936" cy="707886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Уникальность технологии ТРИЗ в том, что она может быть использована 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в работе как опытных педагогов, так и начинающих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844824"/>
            <a:ext cx="457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Гибкости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Подвижности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Системности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Диалектичности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Поисковой активности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427984" y="1844824"/>
            <a:ext cx="46085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Стремлении к новизне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Развитии речи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Развитии творческого воображения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к1\Desktop\фон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  <p:sp>
        <p:nvSpPr>
          <p:cNvPr id="6" name="Прямоугольник 5"/>
          <p:cNvSpPr/>
          <p:nvPr/>
        </p:nvSpPr>
        <p:spPr>
          <a:xfrm>
            <a:off x="107504" y="332656"/>
            <a:ext cx="878497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ТРИЗ представляет собой совокупность методов, которые позволяют решать эти самые изобретательские задачи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7768" y="2234972"/>
            <a:ext cx="4176464" cy="4031873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Метод решений противоречий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Морфологический анализ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Метод фокальных объектов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Простые приёмы фантазирования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2234972"/>
            <a:ext cx="3960440" cy="4031873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Системный оператор 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Мозговой штурм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Метод каталога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Метод ресурсов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Метод маленьких человечков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Синектика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пк1\Desktop\фон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83568" y="188640"/>
            <a:ext cx="806489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 решений противоречий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124745"/>
            <a:ext cx="7776864" cy="452431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Учит дошкольника постоянно находить в одном и том же предмете, действии плохие и хорошие стороны. К пониманию противоречий в окружающем мире подводит детей игра «Хорошо – плохо» (Например, дождь: поливает растения, освежает воздух, наполняет реки водой – хорошо; люди мокнут под дождём, грязные лужи, холодно – плохо).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к1\Desktop\ф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59632" y="260648"/>
            <a:ext cx="71287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Морфологический анализ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124744"/>
            <a:ext cx="7920880" cy="501675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Суть заключается в комбинировании разных вариантов характеристик определённого объекта. Цель – выявить все возможные факты решения данной проблемы, которые при простом переборе могли быть упущены. Например, изобретаем новый стул. Слева пишем возможные формы (круг, квадрат, куб), а справа – возможный материал, из которого он может быть сделан (стекло, губка, железо, бумага).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к1\Desktop\ф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5009" y="0"/>
            <a:ext cx="89289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Синектика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– это методы аналогий, которые развивают память, мышление, воображение</a:t>
            </a:r>
          </a:p>
        </p:txBody>
      </p:sp>
      <p:graphicFrame>
        <p:nvGraphicFramePr>
          <p:cNvPr id="7" name="Содержимое 6"/>
          <p:cNvGraphicFramePr>
            <a:graphicFrameLocks/>
          </p:cNvGraphicFramePr>
          <p:nvPr/>
        </p:nvGraphicFramePr>
        <p:xfrm>
          <a:off x="323528" y="1556792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к1\Desktop\ф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116632"/>
            <a:ext cx="88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Метод фокальных объектов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052736"/>
            <a:ext cx="8280920" cy="440120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Помогает снять психологическую инерцию. Даётся объект для усовершенствования, на него переносятся свойства другого объекта, никак с ним не связанного. Неожиданные сочетания дают интересные результаты. Например, яблоко – подушка. Подобрать 5-10 определений к каждому из них, а потом поменять объекты местами. После полученного сочетания необходимо придать объекту нужные качества: мягкое яблоко (нужно испечь в духовке), круглая подушка (сшить из кругов).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пк1\Desktop\фо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504" y="116632"/>
            <a:ext cx="89289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Простые приёмы фантазирования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83568" y="1988840"/>
          <a:ext cx="7920879" cy="4150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02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0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02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6406">
                <a:tc>
                  <a:txBody>
                    <a:bodyPr/>
                    <a:lstStyle/>
                    <a:p>
                      <a:r>
                        <a:rPr lang="ru-RU" sz="1600" dirty="0"/>
                        <a:t>Приёмы</a:t>
                      </a:r>
                      <a:r>
                        <a:rPr lang="ru-RU" sz="1600" baseline="0" dirty="0"/>
                        <a:t> фантазирования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Художественный образ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Обсуждение с детьми последствий</a:t>
                      </a:r>
                      <a:r>
                        <a:rPr lang="ru-RU" sz="1600" baseline="0" dirty="0"/>
                        <a:t> </a:t>
                      </a:r>
                      <a:r>
                        <a:rPr lang="ru-RU" sz="1600" dirty="0"/>
                        <a:t>изменений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6406">
                <a:tc>
                  <a:txBody>
                    <a:bodyPr/>
                    <a:lstStyle/>
                    <a:p>
                      <a:r>
                        <a:rPr lang="ru-RU" sz="1600" dirty="0"/>
                        <a:t>Изменение</a:t>
                      </a:r>
                      <a:r>
                        <a:rPr lang="ru-RU" sz="1600" baseline="0" dirty="0"/>
                        <a:t> размера (уменьшение, увеличение)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/>
                        <a:t>Дюймовочка</a:t>
                      </a:r>
                      <a:r>
                        <a:rPr lang="ru-RU" sz="1600" dirty="0"/>
                        <a:t>,</a:t>
                      </a:r>
                      <a:r>
                        <a:rPr lang="ru-RU" sz="1600" baseline="0" dirty="0"/>
                        <a:t> Репка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Как практически можно использовать изменение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6406">
                <a:tc>
                  <a:txBody>
                    <a:bodyPr/>
                    <a:lstStyle/>
                    <a:p>
                      <a:r>
                        <a:rPr lang="ru-RU" sz="1600" dirty="0"/>
                        <a:t>Изменение строения (дробление, объединение)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/>
                        <a:t>Лошарик</a:t>
                      </a:r>
                      <a:r>
                        <a:rPr lang="ru-RU" sz="1600" dirty="0"/>
                        <a:t>, скатерть-самобранка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Сфера применения получившихся образов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6406">
                <a:tc>
                  <a:txBody>
                    <a:bodyPr/>
                    <a:lstStyle/>
                    <a:p>
                      <a:r>
                        <a:rPr lang="ru-RU" sz="1600" dirty="0"/>
                        <a:t>Изменение подвижности (оживление, окаменение)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Печка</a:t>
                      </a:r>
                      <a:r>
                        <a:rPr lang="ru-RU" sz="1600" baseline="0" dirty="0"/>
                        <a:t> у Емели, Каменный цветок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Создание изменениями проблемных ситуаций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8577">
                <a:tc>
                  <a:txBody>
                    <a:bodyPr/>
                    <a:lstStyle/>
                    <a:p>
                      <a:r>
                        <a:rPr lang="ru-RU" sz="1600" dirty="0"/>
                        <a:t>Специальное</a:t>
                      </a:r>
                      <a:r>
                        <a:rPr lang="ru-RU" sz="1600" baseline="0" dirty="0"/>
                        <a:t> (С) и универсальное (У) волшебство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С</a:t>
                      </a:r>
                      <a:r>
                        <a:rPr lang="ru-RU" sz="1600" baseline="0" dirty="0"/>
                        <a:t> – сапоги-скороходы </a:t>
                      </a:r>
                    </a:p>
                    <a:p>
                      <a:r>
                        <a:rPr lang="ru-RU" sz="1600" baseline="0" dirty="0"/>
                        <a:t>У – волшебная палочка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Волшебство</a:t>
                      </a:r>
                      <a:r>
                        <a:rPr lang="ru-RU" sz="1600" baseline="0" dirty="0"/>
                        <a:t> имеет ограничение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6406">
                <a:tc>
                  <a:txBody>
                    <a:bodyPr/>
                    <a:lstStyle/>
                    <a:p>
                      <a:r>
                        <a:rPr lang="ru-RU" sz="1600" dirty="0"/>
                        <a:t>Преобразование</a:t>
                      </a:r>
                      <a:r>
                        <a:rPr lang="ru-RU" sz="1600" baseline="0" dirty="0"/>
                        <a:t> свойств времени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Сказка о потерянном времени, Питер </a:t>
                      </a:r>
                      <a:r>
                        <a:rPr lang="ru-RU" sz="1600" dirty="0" err="1"/>
                        <a:t>Пэн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Возможность</a:t>
                      </a:r>
                      <a:r>
                        <a:rPr lang="ru-RU" sz="1600" baseline="0" dirty="0"/>
                        <a:t> преобразования объектов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98072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Приёмы фантазирования основаны на физических преобразованиях объектов и их частей, признаков, места событий: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874</TotalTime>
  <Words>1217</Words>
  <Application>Microsoft Office PowerPoint</Application>
  <PresentationFormat>Экран (4:3)</PresentationFormat>
  <Paragraphs>132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Garamond</vt:lpstr>
      <vt:lpstr>Times New Roman</vt:lpstr>
      <vt:lpstr>Wingdings</vt:lpstr>
      <vt:lpstr>Натуральные материалы</vt:lpstr>
      <vt:lpstr>Презентация PowerPoint</vt:lpstr>
      <vt:lpstr>ТРИЗ – теория решения изобретательских задач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пк1</dc:creator>
  <cp:lastModifiedBy>Ольга Пехинько</cp:lastModifiedBy>
  <cp:revision>109</cp:revision>
  <dcterms:created xsi:type="dcterms:W3CDTF">2015-11-07T08:39:34Z</dcterms:created>
  <dcterms:modified xsi:type="dcterms:W3CDTF">2022-02-25T08:46:50Z</dcterms:modified>
</cp:coreProperties>
</file>