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2"/>
  </p:notesMasterIdLst>
  <p:sldIdLst>
    <p:sldId id="257" r:id="rId2"/>
    <p:sldId id="291" r:id="rId3"/>
    <p:sldId id="292" r:id="rId4"/>
    <p:sldId id="293" r:id="rId5"/>
    <p:sldId id="294" r:id="rId6"/>
    <p:sldId id="295" r:id="rId7"/>
    <p:sldId id="297" r:id="rId8"/>
    <p:sldId id="298" r:id="rId9"/>
    <p:sldId id="299" r:id="rId10"/>
    <p:sldId id="300" r:id="rId11"/>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77" autoAdjust="0"/>
    <p:restoredTop sz="94667" autoAdjust="0"/>
  </p:normalViewPr>
  <p:slideViewPr>
    <p:cSldViewPr>
      <p:cViewPr varScale="1">
        <p:scale>
          <a:sx n="52" d="100"/>
          <a:sy n="52" d="100"/>
        </p:scale>
        <p:origin x="-2262" y="-8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7" d="100"/>
          <a:sy n="57" d="100"/>
        </p:scale>
        <p:origin x="-2472"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24C667-4365-443D-9BFE-C7209F72E155}" type="datetimeFigureOut">
              <a:rPr lang="ru-RU" smtClean="0"/>
              <a:pPr/>
              <a:t>06.04.2014</a:t>
            </a:fld>
            <a:endParaRPr lang="ru-RU"/>
          </a:p>
        </p:txBody>
      </p:sp>
      <p:sp>
        <p:nvSpPr>
          <p:cNvPr id="4" name="Образ слайда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71E048-DFE9-4717-9B2A-3C61D0C3088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143125" y="685800"/>
            <a:ext cx="2571750" cy="34290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271E048-DFE9-4717-9B2A-3C61D0C30884}"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5113655" y="7383194"/>
            <a:ext cx="2523932"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05408" y="1035052"/>
            <a:ext cx="6047184" cy="1960033"/>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05408" y="3000373"/>
            <a:ext cx="6047184" cy="23368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028700" y="8016876"/>
            <a:ext cx="4343400" cy="486833"/>
          </a:xfrm>
        </p:spPr>
        <p:txBody>
          <a:bodyPr tIns="0" bIns="0" anchor="t"/>
          <a:lstStyle>
            <a:lvl1pPr algn="r">
              <a:defRPr sz="1000"/>
            </a:lvl1pPr>
          </a:lstStyle>
          <a:p>
            <a:fld id="{5B106E36-FD25-4E2D-B0AA-010F637433A0}" type="datetimeFigureOut">
              <a:rPr lang="ru-RU" smtClean="0"/>
              <a:pPr/>
              <a:t>06.04.2014</a:t>
            </a:fld>
            <a:endParaRPr lang="ru-RU"/>
          </a:p>
        </p:txBody>
      </p:sp>
      <p:sp>
        <p:nvSpPr>
          <p:cNvPr id="17" name="Нижний колонтитул 16"/>
          <p:cNvSpPr>
            <a:spLocks noGrp="1"/>
          </p:cNvSpPr>
          <p:nvPr>
            <p:ph type="ftr" sz="quarter" idx="11"/>
          </p:nvPr>
        </p:nvSpPr>
        <p:spPr>
          <a:xfrm>
            <a:off x="1028700" y="7534273"/>
            <a:ext cx="4343400" cy="486833"/>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6294185" y="7669743"/>
            <a:ext cx="377190" cy="486833"/>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5086350" y="508000"/>
            <a:ext cx="1428750" cy="73152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342900" y="508000"/>
            <a:ext cx="4686300" cy="73152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56659"/>
            <a:ext cx="6172200" cy="1865376"/>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342900" y="2510411"/>
            <a:ext cx="6172200" cy="6096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3593592" y="8640064"/>
            <a:ext cx="1600200" cy="402336"/>
          </a:xfrm>
        </p:spPr>
        <p:txBody>
          <a:bodyPr/>
          <a:lstStyle/>
          <a:p>
            <a:fld id="{5B106E36-FD25-4E2D-B0AA-010F637433A0}" type="datetimeFigureOut">
              <a:rPr lang="ru-RU" smtClean="0"/>
              <a:pPr/>
              <a:t>06.04.2014</a:t>
            </a:fld>
            <a:endParaRPr lang="ru-RU"/>
          </a:p>
        </p:txBody>
      </p:sp>
      <p:sp>
        <p:nvSpPr>
          <p:cNvPr id="5" name="Нижний колонтитул 4"/>
          <p:cNvSpPr>
            <a:spLocks noGrp="1"/>
          </p:cNvSpPr>
          <p:nvPr>
            <p:ph type="ftr" sz="quarter" idx="11"/>
          </p:nvPr>
        </p:nvSpPr>
        <p:spPr>
          <a:xfrm>
            <a:off x="342900" y="8641293"/>
            <a:ext cx="3195042" cy="401108"/>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5276" y="9380"/>
            <a:ext cx="6847449" cy="911586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5113655" y="790137"/>
            <a:ext cx="2523932"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5216724" y="8636000"/>
            <a:ext cx="1600200" cy="406400"/>
          </a:xfrm>
        </p:spPr>
        <p:txBody>
          <a:bodyPr/>
          <a:lstStyle/>
          <a:p>
            <a:fld id="{5B106E36-FD25-4E2D-B0AA-010F637433A0}" type="datetimeFigureOut">
              <a:rPr lang="ru-RU" smtClean="0"/>
              <a:pPr/>
              <a:t>06.04.2014</a:t>
            </a:fld>
            <a:endParaRPr lang="ru-RU"/>
          </a:p>
        </p:txBody>
      </p:sp>
      <p:sp>
        <p:nvSpPr>
          <p:cNvPr id="5" name="Нижний колонтитул 4"/>
          <p:cNvSpPr>
            <a:spLocks noGrp="1"/>
          </p:cNvSpPr>
          <p:nvPr>
            <p:ph type="ftr" sz="quarter" idx="11"/>
          </p:nvPr>
        </p:nvSpPr>
        <p:spPr>
          <a:xfrm>
            <a:off x="1964532" y="8641293"/>
            <a:ext cx="3195042" cy="401108"/>
          </a:xfrm>
        </p:spPr>
        <p:txBody>
          <a:bodyPr/>
          <a:lstStyle/>
          <a:p>
            <a:endParaRPr lang="ru-RU"/>
          </a:p>
        </p:txBody>
      </p:sp>
      <p:sp>
        <p:nvSpPr>
          <p:cNvPr id="6" name="Номер слайда 5"/>
          <p:cNvSpPr>
            <a:spLocks noGrp="1"/>
          </p:cNvSpPr>
          <p:nvPr>
            <p:ph type="sldNum" sz="quarter" idx="12"/>
          </p:nvPr>
        </p:nvSpPr>
        <p:spPr>
          <a:xfrm>
            <a:off x="6338292" y="1079499"/>
            <a:ext cx="377190" cy="401108"/>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4851596" y="12508"/>
            <a:ext cx="2004646" cy="253361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9379"/>
            <a:ext cx="6852725" cy="9125244"/>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285750" y="361953"/>
            <a:ext cx="5429250" cy="1816100"/>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85750" y="2178048"/>
            <a:ext cx="2914650" cy="3048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342900" y="2296584"/>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3486150" y="2296584"/>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3593592" y="8641292"/>
            <a:ext cx="1600200" cy="402336"/>
          </a:xfrm>
        </p:spPr>
        <p:txBody>
          <a:bodyPr/>
          <a:lstStyle/>
          <a:p>
            <a:fld id="{5B106E36-FD25-4E2D-B0AA-010F637433A0}" type="datetimeFigureOut">
              <a:rPr lang="ru-RU" smtClean="0"/>
              <a:pPr/>
              <a:t>06.04.2014</a:t>
            </a:fld>
            <a:endParaRPr lang="ru-RU"/>
          </a:p>
        </p:txBody>
      </p:sp>
      <p:sp>
        <p:nvSpPr>
          <p:cNvPr id="6" name="Нижний колонтитул 5"/>
          <p:cNvSpPr>
            <a:spLocks noGrp="1"/>
          </p:cNvSpPr>
          <p:nvPr>
            <p:ph type="ftr" sz="quarter" idx="11"/>
          </p:nvPr>
        </p:nvSpPr>
        <p:spPr>
          <a:xfrm>
            <a:off x="342900" y="8641292"/>
            <a:ext cx="3195042" cy="402336"/>
          </a:xfrm>
        </p:spPr>
        <p:txBody>
          <a:bodyPr/>
          <a:lstStyle/>
          <a:p>
            <a:endParaRPr lang="ru-RU"/>
          </a:p>
        </p:txBody>
      </p:sp>
      <p:sp>
        <p:nvSpPr>
          <p:cNvPr id="7" name="Номер слайда 6"/>
          <p:cNvSpPr>
            <a:spLocks noGrp="1"/>
          </p:cNvSpPr>
          <p:nvPr>
            <p:ph type="sldNum" sz="quarter" idx="12"/>
          </p:nvPr>
        </p:nvSpPr>
        <p:spPr>
          <a:xfrm>
            <a:off x="5692140" y="8641292"/>
            <a:ext cx="377190" cy="402336"/>
          </a:xfrm>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6149" y="387643"/>
            <a:ext cx="800100" cy="8205216"/>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023755" y="387643"/>
            <a:ext cx="435768" cy="402336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023755" y="4569499"/>
            <a:ext cx="435768" cy="402336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1516672" y="387643"/>
            <a:ext cx="5143500" cy="402336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1516672" y="4569499"/>
            <a:ext cx="5143500" cy="402336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3593592" y="8641292"/>
            <a:ext cx="1597914" cy="402336"/>
          </a:xfrm>
        </p:spPr>
        <p:txBody>
          <a:bodyPr/>
          <a:lstStyle/>
          <a:p>
            <a:fld id="{5B106E36-FD25-4E2D-B0AA-010F637433A0}" type="datetimeFigureOut">
              <a:rPr lang="ru-RU" smtClean="0"/>
              <a:pPr/>
              <a:t>06.04.2014</a:t>
            </a:fld>
            <a:endParaRPr lang="ru-RU"/>
          </a:p>
        </p:txBody>
      </p:sp>
      <p:sp>
        <p:nvSpPr>
          <p:cNvPr id="8" name="Нижний колонтитул 7"/>
          <p:cNvSpPr>
            <a:spLocks noGrp="1"/>
          </p:cNvSpPr>
          <p:nvPr>
            <p:ph type="ftr" sz="quarter" idx="11"/>
          </p:nvPr>
        </p:nvSpPr>
        <p:spPr>
          <a:xfrm>
            <a:off x="342900" y="8641292"/>
            <a:ext cx="3195828" cy="402336"/>
          </a:xfrm>
        </p:spPr>
        <p:txBody>
          <a:bodyPr/>
          <a:lstStyle/>
          <a:p>
            <a:endParaRPr lang="ru-RU"/>
          </a:p>
        </p:txBody>
      </p:sp>
      <p:sp>
        <p:nvSpPr>
          <p:cNvPr id="9" name="Номер слайда 8"/>
          <p:cNvSpPr>
            <a:spLocks noGrp="1"/>
          </p:cNvSpPr>
          <p:nvPr>
            <p:ph type="sldNum" sz="quarter" idx="12"/>
          </p:nvPr>
        </p:nvSpPr>
        <p:spPr>
          <a:xfrm>
            <a:off x="5692140" y="8644128"/>
            <a:ext cx="377190" cy="402336"/>
          </a:xfrm>
        </p:spPr>
        <p:txBody>
          <a:bodyPr/>
          <a:lstStyle>
            <a:lvl1pPr algn="ctr">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06.04.2014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3593592" y="8641292"/>
            <a:ext cx="1600200" cy="402336"/>
          </a:xfrm>
        </p:spPr>
        <p:txBody>
          <a:bodyPr/>
          <a:lstStyle/>
          <a:p>
            <a:fld id="{5B106E36-FD25-4E2D-B0AA-010F637433A0}" type="datetimeFigureOut">
              <a:rPr lang="ru-RU" smtClean="0"/>
              <a:pPr/>
              <a:t>06.04.2014</a:t>
            </a:fld>
            <a:endParaRPr lang="ru-RU"/>
          </a:p>
        </p:txBody>
      </p:sp>
      <p:sp>
        <p:nvSpPr>
          <p:cNvPr id="3" name="Нижний колонтитул 2"/>
          <p:cNvSpPr>
            <a:spLocks noGrp="1"/>
          </p:cNvSpPr>
          <p:nvPr>
            <p:ph type="ftr" sz="quarter" idx="11"/>
          </p:nvPr>
        </p:nvSpPr>
        <p:spPr>
          <a:xfrm>
            <a:off x="342900" y="8642521"/>
            <a:ext cx="3195042" cy="401108"/>
          </a:xfrm>
        </p:spPr>
        <p:txBody>
          <a:bodyPr/>
          <a:lstStyle/>
          <a:p>
            <a:endParaRPr lang="ru-RU"/>
          </a:p>
        </p:txBody>
      </p:sp>
      <p:sp>
        <p:nvSpPr>
          <p:cNvPr id="4" name="Номер слайда 3"/>
          <p:cNvSpPr>
            <a:spLocks noGrp="1"/>
          </p:cNvSpPr>
          <p:nvPr>
            <p:ph type="sldNum" sz="quarter" idx="12"/>
          </p:nvPr>
        </p:nvSpPr>
        <p:spPr>
          <a:xfrm>
            <a:off x="5692140" y="8641292"/>
            <a:ext cx="377190" cy="402336"/>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490219"/>
            <a:ext cx="685800" cy="79248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851892" y="490219"/>
            <a:ext cx="1828800" cy="79248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738438" y="426720"/>
            <a:ext cx="3957066" cy="798576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09232" y="8741664"/>
            <a:ext cx="1600200" cy="402336"/>
          </a:xfrm>
        </p:spPr>
        <p:txBody>
          <a:bodyPr/>
          <a:lstStyle>
            <a:lvl1pPr>
              <a:defRPr sz="900"/>
            </a:lvl1pPr>
          </a:lstStyle>
          <a:p>
            <a:fld id="{5B106E36-FD25-4E2D-B0AA-010F637433A0}" type="datetimeFigureOut">
              <a:rPr lang="ru-RU" smtClean="0"/>
              <a:pPr/>
              <a:t>06.04.2014</a:t>
            </a:fld>
            <a:endParaRPr lang="ru-RU"/>
          </a:p>
        </p:txBody>
      </p:sp>
      <p:sp>
        <p:nvSpPr>
          <p:cNvPr id="6" name="Нижний колонтитул 5"/>
          <p:cNvSpPr>
            <a:spLocks noGrp="1"/>
          </p:cNvSpPr>
          <p:nvPr>
            <p:ph type="ftr" sz="quarter" idx="11"/>
          </p:nvPr>
        </p:nvSpPr>
        <p:spPr>
          <a:xfrm>
            <a:off x="851892" y="8741664"/>
            <a:ext cx="3857340" cy="402336"/>
          </a:xfrm>
        </p:spPr>
        <p:txBody>
          <a:bodyPr/>
          <a:lstStyle>
            <a:lvl1pPr>
              <a:defRPr sz="900"/>
            </a:lvl1pPr>
          </a:lstStyle>
          <a:p>
            <a:endParaRPr lang="ru-RU"/>
          </a:p>
        </p:txBody>
      </p:sp>
      <p:sp>
        <p:nvSpPr>
          <p:cNvPr id="7" name="Номер слайда 6"/>
          <p:cNvSpPr>
            <a:spLocks noGrp="1"/>
          </p:cNvSpPr>
          <p:nvPr>
            <p:ph type="sldNum" sz="quarter" idx="12"/>
          </p:nvPr>
        </p:nvSpPr>
        <p:spPr>
          <a:xfrm>
            <a:off x="6307932" y="8741664"/>
            <a:ext cx="377190" cy="402336"/>
          </a:xfrm>
        </p:spPr>
        <p:txBody>
          <a:bodyPr/>
          <a:lstStyle>
            <a:lvl1pP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201195"/>
            <a:ext cx="685800" cy="85344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853678" y="498621"/>
            <a:ext cx="5500116" cy="73152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857250" y="7823200"/>
            <a:ext cx="5500116" cy="9144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81144" y="8741664"/>
            <a:ext cx="1577340" cy="402336"/>
          </a:xfrm>
        </p:spPr>
        <p:txBody>
          <a:bodyPr/>
          <a:lstStyle>
            <a:lvl1pPr>
              <a:defRPr sz="900"/>
            </a:lvl1pPr>
          </a:lstStyle>
          <a:p>
            <a:fld id="{5B106E36-FD25-4E2D-B0AA-010F637433A0}" type="datetimeFigureOut">
              <a:rPr lang="ru-RU" smtClean="0"/>
              <a:pPr/>
              <a:t>06.04.2014</a:t>
            </a:fld>
            <a:endParaRPr lang="ru-RU"/>
          </a:p>
        </p:txBody>
      </p:sp>
      <p:sp>
        <p:nvSpPr>
          <p:cNvPr id="6" name="Нижний колонтитул 5"/>
          <p:cNvSpPr>
            <a:spLocks noGrp="1"/>
          </p:cNvSpPr>
          <p:nvPr>
            <p:ph type="ftr" sz="quarter" idx="11"/>
          </p:nvPr>
        </p:nvSpPr>
        <p:spPr>
          <a:xfrm>
            <a:off x="877824" y="8742892"/>
            <a:ext cx="3711054" cy="402336"/>
          </a:xfrm>
        </p:spPr>
        <p:txBody>
          <a:bodyPr/>
          <a:lstStyle>
            <a:lvl1pPr>
              <a:defRPr sz="900"/>
            </a:lvl1pPr>
          </a:lstStyle>
          <a:p>
            <a:endParaRPr lang="ru-RU"/>
          </a:p>
        </p:txBody>
      </p:sp>
      <p:sp>
        <p:nvSpPr>
          <p:cNvPr id="7" name="Номер слайда 6"/>
          <p:cNvSpPr>
            <a:spLocks noGrp="1"/>
          </p:cNvSpPr>
          <p:nvPr>
            <p:ph type="sldNum" sz="quarter" idx="12"/>
          </p:nvPr>
        </p:nvSpPr>
        <p:spPr>
          <a:xfrm>
            <a:off x="6162894" y="8741664"/>
            <a:ext cx="274320" cy="402336"/>
          </a:xfrm>
        </p:spPr>
        <p:txBody>
          <a:bodyPr/>
          <a:lstStyle>
            <a:lvl1pPr algn="ct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5276" y="18758"/>
            <a:ext cx="6847449" cy="911586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9379"/>
            <a:ext cx="6852725" cy="9125244"/>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4851596" y="6597880"/>
            <a:ext cx="2004646" cy="253361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342900" y="356659"/>
            <a:ext cx="6172200" cy="1865376"/>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42900" y="2510411"/>
            <a:ext cx="6172200" cy="6096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3593592" y="8641292"/>
            <a:ext cx="1600200" cy="402336"/>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06.04.2014</a:t>
            </a:fld>
            <a:endParaRPr lang="ru-RU"/>
          </a:p>
        </p:txBody>
      </p:sp>
      <p:sp>
        <p:nvSpPr>
          <p:cNvPr id="3" name="Нижний колонтитул 2"/>
          <p:cNvSpPr>
            <a:spLocks noGrp="1"/>
          </p:cNvSpPr>
          <p:nvPr>
            <p:ph type="ftr" sz="quarter" idx="3"/>
          </p:nvPr>
        </p:nvSpPr>
        <p:spPr>
          <a:xfrm>
            <a:off x="342900" y="8642521"/>
            <a:ext cx="3195042" cy="401108"/>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5692140" y="8641292"/>
            <a:ext cx="377190" cy="402336"/>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8" y="928663"/>
            <a:ext cx="6172200" cy="1524000"/>
          </a:xfrm>
        </p:spPr>
        <p:txBody>
          <a:bodyPr>
            <a:noAutofit/>
          </a:bodyPr>
          <a:lstStyle/>
          <a:p>
            <a:r>
              <a:rPr lang="ru-RU" sz="2800" dirty="0" smtClean="0"/>
              <a:t>Ознакомление детей с родным городом как средство приобщения их к культурно-историческому </a:t>
            </a:r>
            <a:r>
              <a:rPr lang="ru-RU" sz="2800" dirty="0" err="1" smtClean="0"/>
              <a:t>пршлому</a:t>
            </a:r>
            <a:r>
              <a:rPr lang="ru-RU" sz="2800" dirty="0" smtClean="0"/>
              <a:t> </a:t>
            </a:r>
            <a:r>
              <a:rPr lang="ru-RU" sz="2800" dirty="0" err="1" smtClean="0"/>
              <a:t>Отечесту</a:t>
            </a:r>
            <a:endParaRPr lang="ru-RU" sz="2800" dirty="0"/>
          </a:p>
        </p:txBody>
      </p:sp>
      <p:sp>
        <p:nvSpPr>
          <p:cNvPr id="5" name="Содержимое 4"/>
          <p:cNvSpPr>
            <a:spLocks noGrp="1"/>
          </p:cNvSpPr>
          <p:nvPr>
            <p:ph idx="1"/>
          </p:nvPr>
        </p:nvSpPr>
        <p:spPr>
          <a:xfrm>
            <a:off x="428604" y="3214677"/>
            <a:ext cx="6086496" cy="5391733"/>
          </a:xfrm>
        </p:spPr>
        <p:txBody>
          <a:bodyPr/>
          <a:lstStyle/>
          <a:p>
            <a:pPr algn="ctr">
              <a:buNone/>
            </a:pPr>
            <a:endParaRPr lang="ru-RU" dirty="0" smtClean="0"/>
          </a:p>
        </p:txBody>
      </p:sp>
      <p:pic>
        <p:nvPicPr>
          <p:cNvPr id="25610" name="Picture 10" descr="http://www.airfotovideo.ru/images/photos/medium/87d468ed46394402c7d65a376d19b7a9.jpg"/>
          <p:cNvPicPr>
            <a:picLocks noChangeAspect="1" noChangeArrowheads="1"/>
          </p:cNvPicPr>
          <p:nvPr/>
        </p:nvPicPr>
        <p:blipFill>
          <a:blip r:embed="rId3"/>
          <a:srcRect/>
          <a:stretch>
            <a:fillRect/>
          </a:stretch>
        </p:blipFill>
        <p:spPr bwMode="auto">
          <a:xfrm>
            <a:off x="398084" y="3286116"/>
            <a:ext cx="6102750" cy="5313166"/>
          </a:xfrm>
          <a:prstGeom prst="rect">
            <a:avLst/>
          </a:prstGeom>
          <a:noFill/>
        </p:spPr>
      </p:pic>
    </p:spTree>
  </p:cSld>
  <p:clrMapOvr>
    <a:masterClrMapping/>
  </p:clrMapOvr>
  <p:transition advTm="3172"/>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500035"/>
            <a:ext cx="6172200" cy="8286808"/>
          </a:xfrm>
        </p:spPr>
        <p:txBody>
          <a:bodyPr>
            <a:normAutofit/>
          </a:bodyPr>
          <a:lstStyle/>
          <a:p>
            <a:pPr algn="ctr"/>
            <a:r>
              <a:rPr lang="ru-RU" sz="2400" dirty="0" smtClean="0"/>
              <a:t>Каждый момент ознакомления дошкольников с родным городом должен быть пронизан воспитанием уважения к человеку – труженику, защитнику города. Достойному гражданину. Задачи приобщения детей к жизни города, его истории, культуре, природе наиболее эффективно могут быть решены, когда на занятиях устанавливается связь поколений и познание ближайшего окружения обязательно связывается с культурными традициями прошлого.</a:t>
            </a:r>
            <a:r>
              <a:rPr lang="ru-RU" dirty="0" smtClean="0"/>
              <a:t/>
            </a:r>
            <a:br>
              <a:rPr lang="ru-RU" dirty="0" smtClean="0"/>
            </a:b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342900" y="357158"/>
            <a:ext cx="6172200" cy="8249253"/>
          </a:xfrm>
        </p:spPr>
        <p:txBody>
          <a:bodyPr>
            <a:normAutofit fontScale="77500" lnSpcReduction="20000"/>
          </a:bodyPr>
          <a:lstStyle/>
          <a:p>
            <a:r>
              <a:rPr lang="ru-RU" dirty="0" smtClean="0"/>
              <a:t>Государственная программа «Патриотическое воспитание граждан Российской Федерации на 2011-2015 годы» определяет значимость и актуальность работы всех образовательных учреждений страны по обеспечению непрерывности процесса формирования патриотического сознания российских граждан, как одного из факторов единения нации; нацеливает на поиск и внедрение в деятельность педагогов современных форм, методов и средств воспитательной работы по патриотическому воспитанию подрастающего поколения. В дошкольном возрасте начинает формироваться чувство патриотизма: любовь и привязанность к Родине, преданность ей, ответственность за нее, желание трудиться на ее благо. Патриотическое воспитание дошкольников включает в себя передачу им знаний, формирование на их основе отношения и организацию доступной возрасту деятельности.</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Исторический подход</a:t>
            </a:r>
            <a:endParaRPr lang="ru-RU" dirty="0"/>
          </a:p>
        </p:txBody>
      </p:sp>
      <p:sp>
        <p:nvSpPr>
          <p:cNvPr id="3" name="Содержимое 2"/>
          <p:cNvSpPr>
            <a:spLocks noGrp="1"/>
          </p:cNvSpPr>
          <p:nvPr>
            <p:ph idx="1"/>
          </p:nvPr>
        </p:nvSpPr>
        <p:spPr>
          <a:xfrm>
            <a:off x="342900" y="2143108"/>
            <a:ext cx="6172200" cy="6463303"/>
          </a:xfrm>
        </p:spPr>
        <p:txBody>
          <a:bodyPr>
            <a:normAutofit fontScale="92500"/>
          </a:bodyPr>
          <a:lstStyle/>
          <a:p>
            <a:r>
              <a:rPr lang="ru-RU" sz="1600" dirty="0" smtClean="0"/>
              <a:t>Центральной идеей воспитания любви к Отечеству у русских педагогов была идея народности. Так, К. Д. Ушинский отмечал, что «воспитание, если оно не хочет быть бессильным, должно быть народным». Именно он ввел термин «народная педагогика», считая фольклор блестящим средством раскрытия национальной самобытности .</a:t>
            </a:r>
          </a:p>
          <a:p>
            <a:endParaRPr lang="ru-RU" sz="1400" dirty="0" smtClean="0"/>
          </a:p>
          <a:p>
            <a:r>
              <a:rPr lang="ru-RU" sz="1600" dirty="0" smtClean="0"/>
              <a:t>В. А. Сухомлинский утверждал, что детство - каждодневное открытие мира и поэтому надо сделать так, чтобы оно стало, прежде всего, познанием человека и Отечества, их красоты и величия. Большой вклад в научное обоснование нравственно-патриотического воспитания дошкольников внесли Р. И. Жуковская, Н. В. Виноградова, Е. И. </a:t>
            </a:r>
            <a:r>
              <a:rPr lang="ru-RU" sz="1600" dirty="0" err="1" smtClean="0"/>
              <a:t>Радина</a:t>
            </a:r>
            <a:r>
              <a:rPr lang="ru-RU" sz="1600" dirty="0" smtClean="0"/>
              <a:t> и др</a:t>
            </a:r>
            <a:r>
              <a:rPr lang="ru-RU" sz="1400" dirty="0" smtClean="0"/>
              <a:t>.</a:t>
            </a:r>
          </a:p>
          <a:p>
            <a:endParaRPr lang="ru-RU" sz="1400" dirty="0" smtClean="0"/>
          </a:p>
          <a:p>
            <a:r>
              <a:rPr lang="ru-RU" sz="1600" dirty="0" smtClean="0"/>
              <a:t>Современные исследования, посвященные проблемам приобщения дошкольников к истории, культуре, социальной жизни родного города ,а через него Отечества, связаны с изучением механизмов социализации, формирования социальной компетенции ребенка (Т. Н. Антонова, Т. Т. Зубова, Е. П. </a:t>
            </a:r>
            <a:r>
              <a:rPr lang="ru-RU" sz="1600" dirty="0" err="1" smtClean="0"/>
              <a:t>Арнаутова</a:t>
            </a:r>
            <a:r>
              <a:rPr lang="ru-RU" sz="1600" dirty="0" smtClean="0"/>
              <a:t> и др.), осознания ребенком самого себя как представителя человеческого рода (С. А. Козлова, О. А. Князева, С. Е. Шукшина и др.), восприятия детьми мира предметов (О. А. Артамонова, формирования знаний о трудовой деятельности взрослых (М. В. </a:t>
            </a:r>
            <a:r>
              <a:rPr lang="ru-RU" sz="1600" dirty="0" err="1" smtClean="0"/>
              <a:t>Крулехт</a:t>
            </a:r>
            <a:r>
              <a:rPr lang="ru-RU" sz="1600" dirty="0" smtClean="0"/>
              <a:t>) и т. д.</a:t>
            </a:r>
          </a:p>
          <a:p>
            <a:endParaRPr lang="ru-RU"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56658"/>
            <a:ext cx="6172200" cy="2215078"/>
          </a:xfrm>
        </p:spPr>
        <p:txBody>
          <a:bodyPr>
            <a:normAutofit/>
          </a:bodyPr>
          <a:lstStyle/>
          <a:p>
            <a:r>
              <a:rPr lang="ru-RU" sz="2400" dirty="0" smtClean="0"/>
              <a:t>Работа дошкольного учреждения по патриотическому воспитанию детей старшего дошкольного возраста включает целый комплекс задач:</a:t>
            </a:r>
            <a:endParaRPr lang="ru-RU" sz="2400" dirty="0"/>
          </a:p>
        </p:txBody>
      </p:sp>
      <p:sp>
        <p:nvSpPr>
          <p:cNvPr id="3" name="Содержимое 2"/>
          <p:cNvSpPr>
            <a:spLocks noGrp="1"/>
          </p:cNvSpPr>
          <p:nvPr>
            <p:ph idx="1"/>
          </p:nvPr>
        </p:nvSpPr>
        <p:spPr>
          <a:xfrm>
            <a:off x="342900" y="2643174"/>
            <a:ext cx="6172200" cy="6143668"/>
          </a:xfrm>
        </p:spPr>
        <p:txBody>
          <a:bodyPr>
            <a:normAutofit fontScale="77500" lnSpcReduction="20000"/>
          </a:bodyPr>
          <a:lstStyle/>
          <a:p>
            <a:r>
              <a:rPr lang="ru-RU" dirty="0" smtClean="0"/>
              <a:t>- воспитание у ребёнка любви и привязанности к своей семье, дому, детскому саду, улице, городу;</a:t>
            </a:r>
          </a:p>
          <a:p>
            <a:r>
              <a:rPr lang="ru-RU" dirty="0" smtClean="0"/>
              <a:t>- формирование бережного отношения к природе и всему живому;</a:t>
            </a:r>
          </a:p>
          <a:p>
            <a:r>
              <a:rPr lang="ru-RU" dirty="0" smtClean="0"/>
              <a:t>- расширение представлений о городах России;</a:t>
            </a:r>
          </a:p>
          <a:p>
            <a:r>
              <a:rPr lang="ru-RU" dirty="0" smtClean="0"/>
              <a:t>- знакомство детей с символами государства </a:t>
            </a:r>
            <a:r>
              <a:rPr lang="ru-RU" i="1" dirty="0" smtClean="0"/>
              <a:t>(герб, флаг, гимн)</a:t>
            </a:r>
            <a:r>
              <a:rPr lang="ru-RU" dirty="0" smtClean="0"/>
              <a:t>;</a:t>
            </a:r>
          </a:p>
          <a:p>
            <a:r>
              <a:rPr lang="ru-RU" dirty="0" smtClean="0"/>
              <a:t>- развитие чувства ответственности и гордости за достижения страны;</a:t>
            </a:r>
          </a:p>
          <a:p>
            <a:r>
              <a:rPr lang="ru-RU" dirty="0" smtClean="0"/>
              <a:t>- формирование толерантности, чувства уважения к другим народам, их традициям.</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1"/>
            <a:ext cx="6172200" cy="1214413"/>
          </a:xfrm>
        </p:spPr>
        <p:txBody>
          <a:bodyPr>
            <a:normAutofit/>
          </a:bodyPr>
          <a:lstStyle/>
          <a:p>
            <a:r>
              <a:rPr lang="ru-RU" sz="1800" dirty="0" smtClean="0"/>
              <a:t>В нравственно-патриотическом воспитании дошкольников на краеведческом материале необходимо учитывать следующее:</a:t>
            </a:r>
            <a:endParaRPr lang="ru-RU" sz="1800" dirty="0"/>
          </a:p>
        </p:txBody>
      </p:sp>
      <p:sp>
        <p:nvSpPr>
          <p:cNvPr id="3" name="Содержимое 2"/>
          <p:cNvSpPr>
            <a:spLocks noGrp="1"/>
          </p:cNvSpPr>
          <p:nvPr>
            <p:ph idx="1"/>
          </p:nvPr>
        </p:nvSpPr>
        <p:spPr>
          <a:xfrm>
            <a:off x="357166" y="1071538"/>
            <a:ext cx="6172200" cy="8072462"/>
          </a:xfrm>
        </p:spPr>
        <p:txBody>
          <a:bodyPr>
            <a:noAutofit/>
          </a:bodyPr>
          <a:lstStyle/>
          <a:p>
            <a:r>
              <a:rPr lang="ru-RU" sz="1200" dirty="0" smtClean="0"/>
              <a:t>- Ознакомление дошкольников родным городом должно естественно «входить» в целостный образовательный процесс, выстраиваемый на основе определения доминирующих целей базовой программы.</a:t>
            </a:r>
          </a:p>
          <a:p>
            <a:r>
              <a:rPr lang="ru-RU" sz="1200" dirty="0" smtClean="0"/>
              <a:t>- Введение краеведческого материла в работу с детьми с учетом принципа постепенного перехода от более близкого ребенку, личностно значимого к менее близкому - культурно-историческим фактам.</a:t>
            </a:r>
          </a:p>
          <a:p>
            <a:r>
              <a:rPr lang="ru-RU" sz="1200" dirty="0" smtClean="0"/>
              <a:t>- Формирование личного отношения к фактам, событиям, явлениям в жизни города, создание условий для активности ребенка. Повышение личностной значимости для них того, что происходит вокруг, закладывает предпосылки развития способности ребенка вставать в «предметное отношение к собственной жизнедеятельности» (В. И. </a:t>
            </a:r>
            <a:r>
              <a:rPr lang="ru-RU" sz="1200" dirty="0" err="1" smtClean="0"/>
              <a:t>Слободчиков</a:t>
            </a:r>
            <a:r>
              <a:rPr lang="ru-RU" sz="1200" dirty="0" smtClean="0"/>
              <a:t>) и является необходимым условием развития его </a:t>
            </a:r>
            <a:r>
              <a:rPr lang="ru-RU" sz="1200" dirty="0" err="1" smtClean="0"/>
              <a:t>субъекгности</a:t>
            </a:r>
            <a:r>
              <a:rPr lang="ru-RU" sz="1200" dirty="0" smtClean="0"/>
              <a:t>.</a:t>
            </a:r>
          </a:p>
          <a:p>
            <a:r>
              <a:rPr lang="ru-RU" sz="1200" dirty="0" smtClean="0"/>
              <a:t>- Развитие музейной педагогики, дающей возможность наладить диалог ребенка с культурным наследием прошлого и настоящего.</a:t>
            </a:r>
          </a:p>
          <a:p>
            <a:r>
              <a:rPr lang="ru-RU" sz="1200" dirty="0" smtClean="0"/>
              <a:t>- Осуществление </a:t>
            </a:r>
            <a:r>
              <a:rPr lang="ru-RU" sz="1200" dirty="0" err="1" smtClean="0"/>
              <a:t>деятельностного</a:t>
            </a:r>
            <a:r>
              <a:rPr lang="ru-RU" sz="1200" dirty="0" smtClean="0"/>
              <a:t> подхода в приобщении детей к истории, культуре, природе родного города, т. е. выбор ими самими той деятельности, в которой они хотели бы отразить свои чувства, представления об увиденном и услышанном (творческая игра, составление рассказов, изготовление поделок, сочинение загадок, аппликация, лепка, рисование, проведение экскурсий, деятельность по благоустройству города, охране природы и т. п.) .</a:t>
            </a:r>
          </a:p>
          <a:p>
            <a:r>
              <a:rPr lang="ru-RU" sz="1200" dirty="0" smtClean="0"/>
              <a:t>- Привлечение детей к участию в городских праздниках с тем, чтобы они имели возможность окунуться в атмосферу общей радости и веселья (Масленица, Рождество, Пасха и др., познакомиться с жителями — носителями </a:t>
            </a:r>
            <a:r>
              <a:rPr lang="ru-RU" sz="1200" dirty="0" err="1" smtClean="0"/>
              <a:t>социокультурных</a:t>
            </a:r>
            <a:r>
              <a:rPr lang="ru-RU" sz="1200" dirty="0" smtClean="0"/>
              <a:t> традиций в области ремесел, песни, танца и т. п.</a:t>
            </a:r>
          </a:p>
          <a:p>
            <a:r>
              <a:rPr lang="ru-RU" sz="1200" dirty="0" smtClean="0"/>
              <a:t>- Осознанный отбор методов ознакомления детей с родным городом, прежде всего повышающих их познавательную и эмоциональную активность.</a:t>
            </a:r>
          </a:p>
          <a:p>
            <a:r>
              <a:rPr lang="ru-RU" sz="1200" dirty="0" smtClean="0"/>
              <a:t>- Создание такой развивающей среды в группе и ДОУ, которая способствовала бы развитию личности ребенка на основе народной культуры с опорой на краеведческий материал (мини-музеи русского быта, предметы декоративно-прикладного искусства, фольклор, музыку и др., позволила бы «удовлетворить потребность в познании окружающего мира, преобразовании его по законам добра и красоты» (Р. М. </a:t>
            </a:r>
            <a:r>
              <a:rPr lang="ru-RU" sz="1200" dirty="0" err="1" smtClean="0"/>
              <a:t>Чумичева</a:t>
            </a:r>
            <a:r>
              <a:rPr lang="ru-RU" sz="1200" dirty="0" smtClean="0"/>
              <a:t>) .</a:t>
            </a:r>
          </a:p>
          <a:p>
            <a:r>
              <a:rPr lang="ru-RU" sz="1200" dirty="0" smtClean="0"/>
              <a:t>- Организация работы с родителями под девизом: их знания и любовь к городу должны передаваться детям.</a:t>
            </a:r>
          </a:p>
          <a:p>
            <a:endParaRPr lang="ru-RU"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1071538"/>
            <a:ext cx="6172200" cy="1150496"/>
          </a:xfrm>
        </p:spPr>
        <p:txBody>
          <a:bodyPr>
            <a:normAutofit fontScale="90000"/>
          </a:bodyPr>
          <a:lstStyle/>
          <a:p>
            <a:r>
              <a:rPr lang="ru-RU" dirty="0" smtClean="0"/>
              <a:t>Задачи нравственно-патриотического воспитания дошкольников.</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 Формировать любовь к родному городу и интерес к прошлому и настоящему родного края.</a:t>
            </a:r>
          </a:p>
          <a:p>
            <a:r>
              <a:rPr lang="ru-RU" dirty="0" smtClean="0"/>
              <a:t>- Развивать эмоционально-ценностное отношение к семье, дому, улице, краю, стране.</a:t>
            </a:r>
          </a:p>
          <a:p>
            <a:r>
              <a:rPr lang="ru-RU" dirty="0" smtClean="0"/>
              <a:t>- Воспитывать чувства гордости за своих земляков, ответственности за все, что происходит в городе, сопричастности к этому.</a:t>
            </a:r>
          </a:p>
          <a:p>
            <a:r>
              <a:rPr lang="ru-RU" dirty="0" smtClean="0"/>
              <a:t>- Развивать бережное отношение к городу (достопримечательностям, культуре, природе) .</a:t>
            </a:r>
          </a:p>
          <a:p>
            <a:r>
              <a:rPr lang="ru-RU" dirty="0" smtClean="0"/>
              <a:t>- Формировать умение ориентироваться в ближайшем природном и культурном окружении и отражать это в своей деятельности.</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4987" y="5214942"/>
            <a:ext cx="6793013" cy="3046988"/>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1">
                    <a:lumMod val="75000"/>
                  </a:schemeClr>
                </a:solidFill>
                <a:effectLst/>
                <a:latin typeface="Calibri" pitchFamily="34" charset="0"/>
                <a:ea typeface="Times New Roman" pitchFamily="18" charset="0"/>
                <a:cs typeface="Times New Roman" pitchFamily="18" charset="0"/>
              </a:rPr>
              <a:t>Успешность развития дошкольников при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1">
                    <a:lumMod val="75000"/>
                  </a:schemeClr>
                </a:solidFill>
                <a:effectLst/>
                <a:latin typeface="Calibri" pitchFamily="34" charset="0"/>
                <a:ea typeface="Times New Roman" pitchFamily="18" charset="0"/>
                <a:cs typeface="Times New Roman" pitchFamily="18" charset="0"/>
              </a:rPr>
              <a:t>знакомстве с родным городом станет возможной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1">
                    <a:lumMod val="75000"/>
                  </a:schemeClr>
                </a:solidFill>
                <a:effectLst/>
                <a:latin typeface="Calibri" pitchFamily="34" charset="0"/>
                <a:ea typeface="Times New Roman" pitchFamily="18" charset="0"/>
                <a:cs typeface="Times New Roman" pitchFamily="18" charset="0"/>
              </a:rPr>
              <a:t>только при условии их активного взаимодействия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1">
                    <a:lumMod val="75000"/>
                  </a:schemeClr>
                </a:solidFill>
                <a:effectLst/>
                <a:latin typeface="Calibri" pitchFamily="34" charset="0"/>
                <a:ea typeface="Times New Roman" pitchFamily="18" charset="0"/>
                <a:cs typeface="Times New Roman" pitchFamily="18" charset="0"/>
              </a:rPr>
              <a:t>с окружающим миром </a:t>
            </a:r>
            <a:r>
              <a:rPr kumimoji="0" lang="ru-RU" sz="2400" b="0" i="0" u="none" strike="noStrike" cap="none" normalizeH="0" baseline="0" dirty="0" err="1" smtClean="0">
                <a:ln>
                  <a:noFill/>
                </a:ln>
                <a:solidFill>
                  <a:schemeClr val="accent1">
                    <a:lumMod val="75000"/>
                  </a:schemeClr>
                </a:solidFill>
                <a:effectLst/>
                <a:latin typeface="Calibri" pitchFamily="34" charset="0"/>
                <a:ea typeface="Times New Roman" pitchFamily="18" charset="0"/>
                <a:cs typeface="Times New Roman" pitchFamily="18" charset="0"/>
              </a:rPr>
              <a:t>эмоционально-практичес</a:t>
            </a:r>
            <a:r>
              <a:rPr kumimoji="0" lang="ru-RU" sz="2400" b="0" i="0" u="none" strike="noStrike" cap="none" normalizeH="0" baseline="0" dirty="0" smtClean="0">
                <a:ln>
                  <a:noFill/>
                </a:ln>
                <a:solidFill>
                  <a:schemeClr val="accent1">
                    <a:lumMod val="75000"/>
                  </a:schemeClr>
                </a:solidFill>
                <a:effectLst/>
                <a:latin typeface="Calibri" pitchFamily="34" charset="0"/>
                <a:ea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err="1" smtClean="0">
                <a:ln>
                  <a:noFill/>
                </a:ln>
                <a:solidFill>
                  <a:schemeClr val="accent1">
                    <a:lumMod val="75000"/>
                  </a:schemeClr>
                </a:solidFill>
                <a:effectLst/>
                <a:latin typeface="Calibri" pitchFamily="34" charset="0"/>
                <a:ea typeface="Times New Roman" pitchFamily="18" charset="0"/>
                <a:cs typeface="Times New Roman" pitchFamily="18" charset="0"/>
              </a:rPr>
              <a:t>ким</a:t>
            </a:r>
            <a:r>
              <a:rPr kumimoji="0" lang="ru-RU" sz="2400" b="0" i="0" u="none" strike="noStrike" cap="none" normalizeH="0" baseline="0" dirty="0" smtClean="0">
                <a:ln>
                  <a:noFill/>
                </a:ln>
                <a:solidFill>
                  <a:schemeClr val="accent1">
                    <a:lumMod val="75000"/>
                  </a:schemeClr>
                </a:solidFill>
                <a:effectLst/>
                <a:latin typeface="Calibri" pitchFamily="34" charset="0"/>
                <a:ea typeface="Times New Roman" pitchFamily="18" charset="0"/>
                <a:cs typeface="Times New Roman" pitchFamily="18" charset="0"/>
              </a:rPr>
              <a:t> путем, т. е. через игру, предметную деятель-</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err="1" smtClean="0">
                <a:ln>
                  <a:noFill/>
                </a:ln>
                <a:solidFill>
                  <a:schemeClr val="accent1">
                    <a:lumMod val="75000"/>
                  </a:schemeClr>
                </a:solidFill>
                <a:effectLst/>
                <a:latin typeface="Calibri" pitchFamily="34" charset="0"/>
                <a:ea typeface="Times New Roman" pitchFamily="18" charset="0"/>
                <a:cs typeface="Times New Roman" pitchFamily="18" charset="0"/>
              </a:rPr>
              <a:t>ность</a:t>
            </a:r>
            <a:r>
              <a:rPr kumimoji="0" lang="ru-RU" sz="2400" b="0" i="0" u="none" strike="noStrike" cap="none" normalizeH="0" baseline="0" dirty="0" smtClean="0">
                <a:ln>
                  <a:noFill/>
                </a:ln>
                <a:solidFill>
                  <a:schemeClr val="accent1">
                    <a:lumMod val="75000"/>
                  </a:schemeClr>
                </a:solidFill>
                <a:effectLst/>
                <a:latin typeface="Calibri" pitchFamily="34" charset="0"/>
                <a:ea typeface="Times New Roman" pitchFamily="18" charset="0"/>
                <a:cs typeface="Times New Roman" pitchFamily="18" charset="0"/>
              </a:rPr>
              <a:t>, общение, труд, обучение, разные виды</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1">
                    <a:lumMod val="75000"/>
                  </a:schemeClr>
                </a:solidFill>
                <a:effectLst/>
                <a:latin typeface="Calibri" pitchFamily="34" charset="0"/>
                <a:ea typeface="Times New Roman" pitchFamily="18" charset="0"/>
                <a:cs typeface="Times New Roman" pitchFamily="18" charset="0"/>
              </a:rPr>
              <a:t> деятельности, свойственные дошкольному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accent1">
                    <a:lumMod val="75000"/>
                  </a:schemeClr>
                </a:solidFill>
                <a:effectLst/>
                <a:latin typeface="Calibri" pitchFamily="34" charset="0"/>
                <a:ea typeface="Times New Roman" pitchFamily="18" charset="0"/>
                <a:cs typeface="Times New Roman" pitchFamily="18" charset="0"/>
              </a:rPr>
              <a:t>возрасту.</a:t>
            </a:r>
            <a:endParaRPr kumimoji="0" lang="ru-RU" sz="2400" b="0" i="0" u="none" strike="noStrike" cap="none" normalizeH="0" baseline="0" dirty="0" smtClean="0">
              <a:ln>
                <a:noFill/>
              </a:ln>
              <a:solidFill>
                <a:schemeClr val="accent1">
                  <a:lumMod val="75000"/>
                </a:schemeClr>
              </a:solidFill>
              <a:effectLst/>
              <a:latin typeface="Arial" pitchFamily="34" charset="0"/>
              <a:cs typeface="Arial" pitchFamily="34" charset="0"/>
            </a:endParaRPr>
          </a:p>
        </p:txBody>
      </p:sp>
      <p:sp>
        <p:nvSpPr>
          <p:cNvPr id="6" name="Прямоугольник 5"/>
          <p:cNvSpPr/>
          <p:nvPr/>
        </p:nvSpPr>
        <p:spPr>
          <a:xfrm>
            <a:off x="428604" y="428596"/>
            <a:ext cx="6000816" cy="378565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ru-RU" sz="2400" dirty="0" smtClean="0">
                <a:solidFill>
                  <a:schemeClr val="accent1">
                    <a:lumMod val="75000"/>
                  </a:schemeClr>
                </a:solidFill>
                <a:latin typeface="Calibri" pitchFamily="34" charset="0"/>
              </a:rPr>
              <a:t>Обращение к отеческому наследию воспитывает уважение к земле, на которой живет ребенок, гордость за неё. Поэтому детям необходимо знать уклад жизни, быт, обряды, верования, историю своих предков, их культуру. Знание истории своего народа, родной культуры поможет в дальнейшем с большим вниманием, уважением и интересом отнестись к истории и культуре других народов.</a:t>
            </a:r>
            <a:endParaRPr lang="ru-RU" sz="2400" dirty="0">
              <a:solidFill>
                <a:schemeClr val="accent1">
                  <a:lumMod val="75000"/>
                </a:schemeClr>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5">
                                            <p:txEl>
                                              <p:pRg st="0" end="0"/>
                                            </p:txEl>
                                          </p:spTgt>
                                        </p:tgtEl>
                                        <p:attrNameLst>
                                          <p:attrName>style.visibility</p:attrName>
                                        </p:attrNameLst>
                                      </p:cBhvr>
                                      <p:to>
                                        <p:strVal val="visible"/>
                                      </p:to>
                                    </p:set>
                                    <p:animEffect transition="in" filter="fade">
                                      <p:cBhvr>
                                        <p:cTn id="12" dur="2000"/>
                                        <p:tgtEl>
                                          <p:spTgt spid="102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25">
                                            <p:txEl>
                                              <p:pRg st="1" end="1"/>
                                            </p:txEl>
                                          </p:spTgt>
                                        </p:tgtEl>
                                        <p:attrNameLst>
                                          <p:attrName>style.visibility</p:attrName>
                                        </p:attrNameLst>
                                      </p:cBhvr>
                                      <p:to>
                                        <p:strVal val="visible"/>
                                      </p:to>
                                    </p:set>
                                    <p:animEffect transition="in" filter="fade">
                                      <p:cBhvr>
                                        <p:cTn id="15" dur="2000"/>
                                        <p:tgtEl>
                                          <p:spTgt spid="102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25">
                                            <p:txEl>
                                              <p:pRg st="2" end="2"/>
                                            </p:txEl>
                                          </p:spTgt>
                                        </p:tgtEl>
                                        <p:attrNameLst>
                                          <p:attrName>style.visibility</p:attrName>
                                        </p:attrNameLst>
                                      </p:cBhvr>
                                      <p:to>
                                        <p:strVal val="visible"/>
                                      </p:to>
                                    </p:set>
                                    <p:animEffect transition="in" filter="fade">
                                      <p:cBhvr>
                                        <p:cTn id="18" dur="2000"/>
                                        <p:tgtEl>
                                          <p:spTgt spid="1025">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25">
                                            <p:txEl>
                                              <p:pRg st="3" end="3"/>
                                            </p:txEl>
                                          </p:spTgt>
                                        </p:tgtEl>
                                        <p:attrNameLst>
                                          <p:attrName>style.visibility</p:attrName>
                                        </p:attrNameLst>
                                      </p:cBhvr>
                                      <p:to>
                                        <p:strVal val="visible"/>
                                      </p:to>
                                    </p:set>
                                    <p:animEffect transition="in" filter="fade">
                                      <p:cBhvr>
                                        <p:cTn id="21" dur="2000"/>
                                        <p:tgtEl>
                                          <p:spTgt spid="1025">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25">
                                            <p:txEl>
                                              <p:pRg st="4" end="4"/>
                                            </p:txEl>
                                          </p:spTgt>
                                        </p:tgtEl>
                                        <p:attrNameLst>
                                          <p:attrName>style.visibility</p:attrName>
                                        </p:attrNameLst>
                                      </p:cBhvr>
                                      <p:to>
                                        <p:strVal val="visible"/>
                                      </p:to>
                                    </p:set>
                                    <p:animEffect transition="in" filter="fade">
                                      <p:cBhvr>
                                        <p:cTn id="24" dur="2000"/>
                                        <p:tgtEl>
                                          <p:spTgt spid="1025">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25">
                                            <p:txEl>
                                              <p:pRg st="5" end="5"/>
                                            </p:txEl>
                                          </p:spTgt>
                                        </p:tgtEl>
                                        <p:attrNameLst>
                                          <p:attrName>style.visibility</p:attrName>
                                        </p:attrNameLst>
                                      </p:cBhvr>
                                      <p:to>
                                        <p:strVal val="visible"/>
                                      </p:to>
                                    </p:set>
                                    <p:animEffect transition="in" filter="fade">
                                      <p:cBhvr>
                                        <p:cTn id="27" dur="2000"/>
                                        <p:tgtEl>
                                          <p:spTgt spid="1025">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25">
                                            <p:txEl>
                                              <p:pRg st="6" end="6"/>
                                            </p:txEl>
                                          </p:spTgt>
                                        </p:tgtEl>
                                        <p:attrNameLst>
                                          <p:attrName>style.visibility</p:attrName>
                                        </p:attrNameLst>
                                      </p:cBhvr>
                                      <p:to>
                                        <p:strVal val="visible"/>
                                      </p:to>
                                    </p:set>
                                    <p:animEffect transition="in" filter="fade">
                                      <p:cBhvr>
                                        <p:cTn id="30" dur="2000"/>
                                        <p:tgtEl>
                                          <p:spTgt spid="1025">
                                            <p:txEl>
                                              <p:pRg st="6" end="6"/>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025">
                                            <p:txEl>
                                              <p:pRg st="7" end="7"/>
                                            </p:txEl>
                                          </p:spTgt>
                                        </p:tgtEl>
                                        <p:attrNameLst>
                                          <p:attrName>style.visibility</p:attrName>
                                        </p:attrNameLst>
                                      </p:cBhvr>
                                      <p:to>
                                        <p:strVal val="visible"/>
                                      </p:to>
                                    </p:set>
                                    <p:animEffect transition="in" filter="fade">
                                      <p:cBhvr>
                                        <p:cTn id="33" dur="2000"/>
                                        <p:tgtEl>
                                          <p:spTgt spid="102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build="allAtOnce"/>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t>
            </a:r>
            <a:r>
              <a:rPr lang="ru-RU" sz="2700" dirty="0" smtClean="0"/>
              <a:t> При выстраивании педагогического процесса по ознакомлению дошкольников с родным городом рекомендуется учитывать следующие принципы:</a:t>
            </a:r>
            <a:endParaRPr lang="ru-RU" sz="2700" dirty="0"/>
          </a:p>
        </p:txBody>
      </p:sp>
      <p:sp>
        <p:nvSpPr>
          <p:cNvPr id="3" name="Содержимое 2"/>
          <p:cNvSpPr>
            <a:spLocks noGrp="1"/>
          </p:cNvSpPr>
          <p:nvPr>
            <p:ph idx="1"/>
          </p:nvPr>
        </p:nvSpPr>
        <p:spPr/>
        <p:txBody>
          <a:bodyPr>
            <a:normAutofit fontScale="55000" lnSpcReduction="20000"/>
          </a:bodyPr>
          <a:lstStyle/>
          <a:p>
            <a:r>
              <a:rPr lang="ru-RU" dirty="0" smtClean="0"/>
              <a:t>   </a:t>
            </a:r>
            <a:r>
              <a:rPr lang="ru-RU" b="1" dirty="0" smtClean="0"/>
              <a:t>*Принцип историзма.</a:t>
            </a:r>
            <a:r>
              <a:rPr lang="ru-RU" dirty="0" smtClean="0"/>
              <a:t> Реализуется путем сохранения хронологического порядка описываемых явлений и сводится к двум историческим понятиям: прошлое (давным-давно) и настоящее (в наши дни). Это обусловлено </a:t>
            </a:r>
            <a:r>
              <a:rPr lang="ru-RU" dirty="0" err="1" smtClean="0"/>
              <a:t>несформированностью</a:t>
            </a:r>
            <a:r>
              <a:rPr lang="ru-RU" dirty="0" smtClean="0"/>
              <a:t> у дошкольников исторического сознания: они не могут представить историческую прямую времени, определить своё место на ней и проследить удаленность тех или иных событий.</a:t>
            </a:r>
          </a:p>
          <a:p>
            <a:r>
              <a:rPr lang="ru-RU" dirty="0" smtClean="0"/>
              <a:t>   </a:t>
            </a:r>
            <a:r>
              <a:rPr lang="ru-RU" b="1" dirty="0" smtClean="0"/>
              <a:t>*Принцип </a:t>
            </a:r>
            <a:r>
              <a:rPr lang="ru-RU" b="1" dirty="0" err="1" smtClean="0"/>
              <a:t>гуманизации</a:t>
            </a:r>
            <a:r>
              <a:rPr lang="ru-RU" b="1" dirty="0" smtClean="0"/>
              <a:t>.</a:t>
            </a:r>
            <a:r>
              <a:rPr lang="ru-RU" dirty="0" smtClean="0"/>
              <a:t> Предполагает умение педагога встать на позицию ребёнка, учесть его точку зрения, не игнорировать его чувства и эмоции, видеть в ребёнке полноправного партнёра, а также ориентироваться на высшие общечеловеческие понятия – любовь к семье, родному краю, Отечеству.</a:t>
            </a:r>
          </a:p>
          <a:p>
            <a:r>
              <a:rPr lang="ru-RU" dirty="0" smtClean="0"/>
              <a:t>   </a:t>
            </a:r>
            <a:r>
              <a:rPr lang="ru-RU" b="1" dirty="0" smtClean="0"/>
              <a:t>*Принцип дифференциации.</a:t>
            </a:r>
            <a:r>
              <a:rPr lang="ru-RU" dirty="0" smtClean="0"/>
              <a:t> Заключается в создании оптимальных условий для самореализации каждого ребёнка в процессе освоения знаний о родном городе с учетом возраста, пола ребёнка, накопленного им опыта, особенностей эмоциональной и познавательной сферы.</a:t>
            </a:r>
          </a:p>
          <a:p>
            <a:r>
              <a:rPr lang="ru-RU" b="1" dirty="0" smtClean="0"/>
              <a:t>*Принцип </a:t>
            </a:r>
            <a:r>
              <a:rPr lang="ru-RU" b="1" dirty="0" err="1" smtClean="0"/>
              <a:t>интегративности</a:t>
            </a:r>
            <a:r>
              <a:rPr lang="ru-RU" b="1" dirty="0" smtClean="0"/>
              <a:t>.</a:t>
            </a:r>
            <a:r>
              <a:rPr lang="ru-RU" dirty="0" smtClean="0"/>
              <a:t> Реализуется в сотрудничестве с семьёй, библиотекой, выставочном залом, музеем и т. п.</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1643042"/>
            <a:ext cx="6172200" cy="578992"/>
          </a:xfrm>
        </p:spPr>
        <p:txBody>
          <a:bodyPr>
            <a:normAutofit fontScale="90000"/>
          </a:bodyPr>
          <a:lstStyle/>
          <a:p>
            <a:r>
              <a:rPr lang="ru-RU" sz="2200" dirty="0" smtClean="0"/>
              <a:t>Самым  сложным в работе по знакомству с родным городом, особенно с его историей и достопримечательностями, является составление рассказов для дошкольников. При этом необходимо помнить следующее.</a:t>
            </a:r>
            <a:r>
              <a:rPr lang="ru-RU" dirty="0" smtClean="0"/>
              <a:t/>
            </a:r>
            <a:br>
              <a:rPr lang="ru-RU" dirty="0" smtClean="0"/>
            </a:br>
            <a:endParaRPr lang="ru-RU" dirty="0"/>
          </a:p>
        </p:txBody>
      </p:sp>
      <p:sp>
        <p:nvSpPr>
          <p:cNvPr id="3" name="Содержимое 2"/>
          <p:cNvSpPr>
            <a:spLocks noGrp="1"/>
          </p:cNvSpPr>
          <p:nvPr>
            <p:ph idx="1"/>
          </p:nvPr>
        </p:nvSpPr>
        <p:spPr/>
        <p:txBody>
          <a:bodyPr/>
          <a:lstStyle/>
          <a:p>
            <a:endParaRPr lang="ru-RU" sz="1800" dirty="0" smtClean="0"/>
          </a:p>
          <a:p>
            <a:endParaRPr lang="ru-RU" sz="1800" dirty="0" smtClean="0"/>
          </a:p>
          <a:p>
            <a:r>
              <a:rPr lang="ru-RU" sz="1800" dirty="0" smtClean="0"/>
              <a:t>Сопровождать </a:t>
            </a:r>
            <a:r>
              <a:rPr lang="ru-RU" sz="1800" dirty="0" smtClean="0"/>
              <a:t>рассказ наглядным материалом: фотографиями, репродукциями, слайдами, схемами, рисунками</a:t>
            </a:r>
            <a:r>
              <a:rPr lang="ru-RU" sz="1800" dirty="0" smtClean="0"/>
              <a:t>.</a:t>
            </a:r>
          </a:p>
          <a:p>
            <a:endParaRPr lang="ru-RU" sz="1800" dirty="0" smtClean="0"/>
          </a:p>
          <a:p>
            <a:r>
              <a:rPr lang="ru-RU" sz="1800" dirty="0" smtClean="0"/>
              <a:t>Обращаться к детям с вопросами в процессе рассказа, чтобы активизировать их внимание, вызвать стремление что-то узнать самостоятельно, попробовать о чем-то догадаться </a:t>
            </a:r>
            <a:r>
              <a:rPr lang="ru-RU" sz="1800" dirty="0" smtClean="0"/>
              <a:t>самому.</a:t>
            </a:r>
          </a:p>
          <a:p>
            <a:endParaRPr lang="ru-RU" sz="1800" dirty="0" smtClean="0"/>
          </a:p>
          <a:p>
            <a:r>
              <a:rPr lang="ru-RU" sz="1800" dirty="0" smtClean="0"/>
              <a:t>Не называть дат: они затрудняют восприятие материала</a:t>
            </a:r>
            <a:r>
              <a:rPr lang="ru-RU" sz="1800" dirty="0" smtClean="0"/>
              <a:t>.</a:t>
            </a:r>
          </a:p>
          <a:p>
            <a:endParaRPr lang="ru-RU"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405</TotalTime>
  <Words>1087</Words>
  <PresentationFormat>Экран (4:3)</PresentationFormat>
  <Paragraphs>55</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Яркая</vt:lpstr>
      <vt:lpstr>Ознакомление детей с родным городом как средство приобщения их к культурно-историческому пршлому Отечесту</vt:lpstr>
      <vt:lpstr>Слайд 2</vt:lpstr>
      <vt:lpstr>Исторический подход</vt:lpstr>
      <vt:lpstr>Работа дошкольного учреждения по патриотическому воспитанию детей старшего дошкольного возраста включает целый комплекс задач:</vt:lpstr>
      <vt:lpstr>В нравственно-патриотическом воспитании дошкольников на краеведческом материале необходимо учитывать следующее:</vt:lpstr>
      <vt:lpstr>Задачи нравственно-патриотического воспитания дошкольников. </vt:lpstr>
      <vt:lpstr>Слайд 7</vt:lpstr>
      <vt:lpstr>     При выстраивании педагогического процесса по ознакомлению дошкольников с родным городом рекомендуется учитывать следующие принципы:</vt:lpstr>
      <vt:lpstr>Самым  сложным в работе по знакомству с родным городом, особенно с его историей и достопримечательностями, является составление рассказов для дошкольников. При этом необходимо помнить следующее. </vt:lpstr>
      <vt:lpstr>Каждый момент ознакомления дошкольников с родным городом должен быть пронизан воспитанием уважения к человеку – труженику, защитнику города. Достойному гражданину. Задачи приобщения детей к жизни города, его истории, культуре, природе наиболее эффективно могут быть решены, когда на занятиях устанавливается связь поколений и познание ближайшего окружения обязательно связывается с культурными традициями прошлого.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Моя мама лучше всех</dc:title>
  <cp:lastModifiedBy>Вероника</cp:lastModifiedBy>
  <cp:revision>45</cp:revision>
  <dcterms:modified xsi:type="dcterms:W3CDTF">2014-04-06T18:45:33Z</dcterms:modified>
</cp:coreProperties>
</file>