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5"/>
  </p:notesMasterIdLst>
  <p:sldIdLst>
    <p:sldId id="257" r:id="rId2"/>
    <p:sldId id="266" r:id="rId3"/>
    <p:sldId id="258" r:id="rId4"/>
    <p:sldId id="260" r:id="rId5"/>
    <p:sldId id="270" r:id="rId6"/>
    <p:sldId id="274" r:id="rId7"/>
    <p:sldId id="271" r:id="rId8"/>
    <p:sldId id="268" r:id="rId9"/>
    <p:sldId id="269" r:id="rId10"/>
    <p:sldId id="275" r:id="rId11"/>
    <p:sldId id="267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69" d="100"/>
          <a:sy n="69" d="100"/>
        </p:scale>
        <p:origin x="-18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23541-42A2-4640-8F50-ADD590EC32B6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D009-8420-46EC-A6D6-8A84E66C3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1D009-8420-46EC-A6D6-8A84E66C37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4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3" Type="http://schemas.openxmlformats.org/officeDocument/2006/relationships/audio" Target="file:///C:\Users\User\Desktop\&#1053;&#1086;&#1074;&#1072;&#1103;%20&#1087;&#1072;&#1087;&#1082;&#1072;\&#1087;&#1088;&#1077;&#1079;&#1077;&#1085;&#1090;&#1072;&#1094;&#1080;&#1103;\&#1084;&#1077;&#1076;&#1074;&#1077;&#1078;&#1072;&#1090;&#1072;-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audio" Target="file:///C:\Users\User\Desktop\&#1053;&#1086;&#1074;&#1072;&#1103;%20&#1087;&#1072;&#1087;&#1082;&#1072;\&#1087;&#1088;&#1077;&#1079;&#1077;&#1085;&#1090;&#1072;&#1094;&#1080;&#1103;\09%20&#1091;&#1090;&#1103;&#1090;&#1072;.mp3" TargetMode="External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1" Type="http://schemas.openxmlformats.org/officeDocument/2006/relationships/audio" Target="file:///C:\Users\User\Desktop\&#1053;&#1086;&#1074;&#1072;&#1103;%20&#1087;&#1072;&#1087;&#1082;&#1072;\&#1087;&#1088;&#1077;&#1079;&#1077;&#1085;&#1090;&#1072;&#1094;&#1080;&#1103;\&#1079;&#1072;&#1081;&#1082;&#1072;-.mp3" TargetMode="External"/><Relationship Id="rId6" Type="http://schemas.openxmlformats.org/officeDocument/2006/relationships/audio" Target="file:///C:\Users\User\Desktop\&#1053;&#1086;&#1074;&#1072;&#1103;%20&#1087;&#1072;&#1087;&#1082;&#1072;\&#1087;&#1088;&#1077;&#1079;&#1077;&#1085;&#1090;&#1072;&#1094;&#1080;&#1103;\pesnya%20o%20koshke.mp3" TargetMode="External"/><Relationship Id="rId11" Type="http://schemas.openxmlformats.org/officeDocument/2006/relationships/image" Target="../media/image37.png"/><Relationship Id="rId5" Type="http://schemas.openxmlformats.org/officeDocument/2006/relationships/audio" Target="file:///C:\Users\User\Desktop\&#1053;&#1086;&#1074;&#1072;&#1103;%20&#1087;&#1072;&#1087;&#1082;&#1072;\&#1087;&#1088;&#1077;&#1079;&#1077;&#1085;&#1090;&#1072;&#1094;&#1080;&#1103;\&#1082;&#1074;&#1072;-&#1082;&#1074;&#1072;-.mp3" TargetMode="External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19" Type="http://schemas.openxmlformats.org/officeDocument/2006/relationships/image" Target="../media/image45.png"/><Relationship Id="rId4" Type="http://schemas.openxmlformats.org/officeDocument/2006/relationships/audio" Target="file:///C:\Users\User\Desktop\&#1053;&#1086;&#1074;&#1072;&#1103;%20&#1087;&#1072;&#1087;&#1082;&#1072;\&#1087;&#1088;&#1077;&#1079;&#1077;&#1085;&#1090;&#1072;&#1094;&#1080;&#1103;\&#1044;&#1077;&#1085;&#1100;%20&#1088;&#1086;&#1078;&#1076;&#1077;&#1085;&#1080;&#1103;+.mp3" TargetMode="External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3;&#1086;&#1074;&#1072;&#1103;%20&#1087;&#1072;&#1087;&#1082;&#1072;\&#1087;&#1088;&#1077;&#1079;&#1077;&#1085;&#1090;&#1072;&#1094;&#1080;&#1103;\&#1053;&#1077;&#1087;&#1086;&#1089;&#1077;&#1076;&#1099;%20-%20&#1053;&#1077;&#1088;&#1072;&#1079;&#1083;&#1091;&#1095;&#1085;&#1099;&#1077;%20&#1076;&#1088;&#1091;&#1079;&#1100;&#1103;.mp3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audio" Target="file:///C:\Users\User\Desktop\&#1053;&#1086;&#1074;&#1072;&#1103;%20&#1087;&#1072;&#1087;&#1082;&#1072;\&#1087;&#1088;&#1077;&#1079;&#1077;&#1085;&#1090;&#1072;&#1094;&#1080;&#1103;\&#1055;&#1077;&#1089;&#1085;&#1080;%20&#1080;&#1079;%20&#1084;&#1091;&#1083;&#1100;&#1090;&#1080;&#1082;&#1086;&#1074;%20-%20&#1042;%20&#1090;&#1088;&#1072;&#1074;&#1077;%20&#1089;&#1080;&#1076;&#1077;&#1083;%20&#1082;&#1091;&#1079;&#1085;&#1077;&#1095;&#1080;&#1082;.mp3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file:///C:\Users\User\Desktop\&#1053;&#1086;&#1074;&#1072;&#1103;%20&#1087;&#1072;&#1087;&#1082;&#1072;\&#1087;&#1088;&#1077;&#1079;&#1077;&#1085;&#1090;&#1072;&#1094;&#1080;&#1103;\&#1044;&#1077;&#1090;&#1089;&#1082;&#1080;&#1077;%20&#1087;&#1077;&#1089;&#1085;&#1080;%20&#1080;&#1079;%20&#1084;&#1091;&#1083;&#1100;&#1090;&#1092;&#1080;&#1083;&#1100;&#1084;&#1086;&#1074;%20-%20&#1043;&#1086;&#1083;&#1091;&#1073;&#1086;&#1081;%20&#1042;&#1072;&#1075;&#1086;&#1085;.mp3" TargetMode="External"/><Relationship Id="rId16" Type="http://schemas.openxmlformats.org/officeDocument/2006/relationships/image" Target="../media/image17.png"/><Relationship Id="rId1" Type="http://schemas.openxmlformats.org/officeDocument/2006/relationships/audio" Target="file:///C:\Users\User\Desktop\&#1053;&#1086;&#1074;&#1072;&#1103;%20&#1087;&#1072;&#1087;&#1082;&#1072;\&#1087;&#1088;&#1077;&#1079;&#1077;&#1085;&#1090;&#1072;&#1094;&#1080;&#1103;\&#1080;&#1079;%20&#1084;&#1091;&#1083;&#1100;&#1090;&#1080;&#1082;&#1072;%20-%20&#1046;&#1080;&#1083;&#1080;%20&#1091;%20&#1073;&#1072;&#1073;&#1091;&#1089;&#1080;%202%20&#1074;&#1077;&#1089;&#1105;&#1083;&#1099;&#1093;%20&#1075;&#1091;&#1089;&#1103;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5" Type="http://schemas.openxmlformats.org/officeDocument/2006/relationships/audio" Target="file:///C:\Users\User\Desktop\&#1053;&#1086;&#1074;&#1072;&#1103;%20&#1087;&#1072;&#1087;&#1082;&#1072;\&#1087;&#1088;&#1077;&#1079;&#1077;&#1085;&#1090;&#1072;&#1094;&#1080;&#1103;\32&#1054;&#1090;%20&#1091;&#1083;&#1099;&#1073;&#1082;&#1080;.mp3" TargetMode="External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audio" Target="file:///C:\Users\User\Desktop\&#1053;&#1086;&#1074;&#1072;&#1103;%20&#1087;&#1072;&#1087;&#1082;&#1072;\&#1087;&#1088;&#1077;&#1079;&#1077;&#1085;&#1090;&#1072;&#1094;&#1080;&#1103;\&#1055;&#1086;&#1090;&#1077;&#1096;&#1082;&#1080;%20-%20&#1046;&#1080;&#1083;-&#1073;&#1099;&#1083;%20&#1091;%20&#1073;&#1072;&#1073;&#1091;&#1096;&#1082;&#1080;%20&#1089;&#1077;&#1088;&#1077;&#1085;&#1100;&#1082;&#1080;&#1081;%20&#1082;&#1086;&#1079;&#1083;&#1080;&#1082;.mp3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3;&#1086;&#1074;&#1072;&#1103;%20&#1087;&#1072;&#1087;&#1082;&#1072;\&#1087;&#1088;&#1077;&#1079;&#1077;&#1085;&#1090;&#1072;&#1094;&#1080;&#1103;\&#1085;&#1077;&#1072;&#1087;&#1086;&#1083;&#1080;&#1090;&#1072;&#1085;&#1089;&#1082;&#1080;&#1081;%20&#1090;&#1072;&#1085;&#1077;&#1094;.mp3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3;&#1086;&#1074;&#1072;&#1103;%20&#1087;&#1072;&#1087;&#1082;&#1072;\&#1087;&#1088;&#1077;&#1079;&#1077;&#1085;&#1090;&#1072;&#1094;&#1080;&#1103;\03-Poliklinika%20kota%20Leopolda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file:///C:\Users\User\Desktop\&#1053;&#1086;&#1074;&#1072;&#1103;%20&#1087;&#1072;&#1087;&#1082;&#1072;\&#1087;&#1088;&#1077;&#1079;&#1077;&#1085;&#1090;&#1072;&#1094;&#1080;&#1103;\&#1064;&#1086;&#1091;%20&#1075;&#1088;&#1091;&#1087;&#1087;&#1072;%20&#1059;&#1083;&#1099;&#1073;&#1082;&#1072;%20(&#1088;&#1091;&#1082;.%20&#1040;.&#1042;&#1072;&#1088;&#1083;&#1072;&#1084;&#1086;&#1074;)%20-%20&#1052;&#1072;&#1084;&#1072;.mp3" TargetMode="External"/><Relationship Id="rId7" Type="http://schemas.openxmlformats.org/officeDocument/2006/relationships/image" Target="../media/image31.jpeg"/><Relationship Id="rId2" Type="http://schemas.openxmlformats.org/officeDocument/2006/relationships/audio" Target="file:///C:\Users\User\Desktop\&#1053;&#1086;&#1074;&#1072;&#1103;%20&#1087;&#1072;&#1087;&#1082;&#1072;\&#1087;&#1088;&#1077;&#1079;&#1077;&#1085;&#1090;&#1072;&#1094;&#1080;&#1103;\&#1064;&#1086;&#1089;&#1090;&#1072;&#1082;&#1086;&#1074;&#1080;&#1095;%20-&#1074;&#1072;&#1083;&#1100;&#1089;-&#1096;&#1091;&#1090;&#1082;&#1072;.mp3" TargetMode="External"/><Relationship Id="rId1" Type="http://schemas.openxmlformats.org/officeDocument/2006/relationships/audio" Target="file:///C:\Users\User\Desktop\&#1053;&#1086;&#1074;&#1072;&#1103;%20&#1087;&#1072;&#1087;&#1082;&#1072;\&#1087;&#1088;&#1077;&#1079;&#1077;&#1085;&#1090;&#1072;&#1094;&#1080;&#1103;\&#1087;&#1088;&#1086;&#1082;&#1086;&#1092;&#1100;&#1077;&#1074;%20&#1052;&#1072;&#1088;&#1096;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744416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altLang="en-US" i="1" dirty="0" smtClean="0">
                <a:solidFill>
                  <a:srgbClr val="002060"/>
                </a:solidFill>
                <a:effectLst/>
              </a:rPr>
              <a:t>Музыкально-дидактические игры в музыкальном воспитании детей дошкольного возраста</a:t>
            </a:r>
            <a:endParaRPr lang="ru-RU" altLang="en-US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Автор: Музыкальный руководитель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Фирсова Ольга Николаевна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61046"/>
          </a:xfrm>
        </p:spPr>
        <p:txBody>
          <a:bodyPr/>
          <a:lstStyle/>
          <a:p>
            <a:r>
              <a:rPr lang="ru-RU" altLang="en-US" i="1" u="sng" dirty="0" smtClean="0">
                <a:solidFill>
                  <a:srgbClr val="002060"/>
                </a:solidFill>
                <a:effectLst/>
              </a:rPr>
              <a:t>«День рождения»</a:t>
            </a:r>
            <a:endParaRPr lang="ru-RU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1031" name="Picture 7" descr="D:\флешка\работа\мои картинки\животные и насекомые\1218313051_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40768"/>
            <a:ext cx="3779911" cy="259228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5" name="Picture 11" descr="D:\флешка\работа\мои картинки\Z_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77072"/>
            <a:ext cx="2981343" cy="236788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" name="зайка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0" y="6021288"/>
            <a:ext cx="304800" cy="304800"/>
          </a:xfrm>
          <a:prstGeom prst="rect">
            <a:avLst/>
          </a:prstGeom>
        </p:spPr>
      </p:pic>
      <p:pic>
        <p:nvPicPr>
          <p:cNvPr id="26" name="09 утят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0" y="1412776"/>
            <a:ext cx="304800" cy="304800"/>
          </a:xfrm>
          <a:prstGeom prst="rect">
            <a:avLst/>
          </a:prstGeom>
        </p:spPr>
      </p:pic>
      <p:pic>
        <p:nvPicPr>
          <p:cNvPr id="1036" name="Picture 12" descr="C:\Users\User\Desktop\DSCF014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79" y="1124744"/>
            <a:ext cx="2051721" cy="349224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0" name="Picture 6" descr="D:\флешка\работа\мои картинки\животные и насекомые\3728977_9416f5ac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5856" y="4509120"/>
            <a:ext cx="2915816" cy="216024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6" name="Picture 2" descr="D:\флешка\работа\мои картинки\watermark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944" y="1268760"/>
            <a:ext cx="2448272" cy="3096344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8" name="Picture 14" descr="C:\Users\User\Desktop\imgpreview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5676" y="4869160"/>
            <a:ext cx="2658324" cy="176859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8" name="медвежата-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8839200" y="6021288"/>
            <a:ext cx="304800" cy="304800"/>
          </a:xfrm>
          <a:prstGeom prst="rect">
            <a:avLst/>
          </a:prstGeom>
        </p:spPr>
      </p:pic>
      <p:pic>
        <p:nvPicPr>
          <p:cNvPr id="31" name="День рождения+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8" cstate="print"/>
          <a:stretch>
            <a:fillRect/>
          </a:stretch>
        </p:blipFill>
        <p:spPr>
          <a:xfrm>
            <a:off x="6300192" y="1268760"/>
            <a:ext cx="304800" cy="304800"/>
          </a:xfrm>
          <a:prstGeom prst="rect">
            <a:avLst/>
          </a:prstGeom>
        </p:spPr>
      </p:pic>
      <p:pic>
        <p:nvPicPr>
          <p:cNvPr id="25" name="ква-ква-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9" cstate="print"/>
          <a:stretch>
            <a:fillRect/>
          </a:stretch>
        </p:blipFill>
        <p:spPr>
          <a:xfrm>
            <a:off x="6012160" y="6309320"/>
            <a:ext cx="304800" cy="304800"/>
          </a:xfrm>
          <a:prstGeom prst="rect">
            <a:avLst/>
          </a:prstGeom>
        </p:spPr>
      </p:pic>
      <p:pic>
        <p:nvPicPr>
          <p:cNvPr id="32" name="pesnya o koshke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0" cstate="print"/>
          <a:stretch>
            <a:fillRect/>
          </a:stretch>
        </p:blipFill>
        <p:spPr>
          <a:xfrm>
            <a:off x="8839200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719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560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560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199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738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458072"/>
            <a:ext cx="1799946" cy="239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en-US" altLang="en-US" sz="2200" i="1" dirty="0" smtClean="0">
                <a:solidFill>
                  <a:srgbClr val="7030A0"/>
                </a:solidFill>
                <a:effectLst/>
              </a:rPr>
              <a:t>			</a:t>
            </a:r>
            <a:br>
              <a:rPr lang="en-US" altLang="en-US" sz="2200" i="1" dirty="0" smtClean="0">
                <a:solidFill>
                  <a:srgbClr val="7030A0"/>
                </a:solidFill>
                <a:effectLst/>
              </a:rPr>
            </a:br>
            <a:r>
              <a:rPr lang="en-US" altLang="en-US" sz="2200" i="1" dirty="0" smtClean="0">
                <a:solidFill>
                  <a:srgbClr val="7030A0"/>
                </a:solidFill>
                <a:effectLst/>
              </a:rPr>
              <a:t>			</a:t>
            </a:r>
            <a:br>
              <a:rPr lang="en-US" altLang="en-US" sz="2200" i="1" dirty="0" smtClean="0">
                <a:solidFill>
                  <a:srgbClr val="7030A0"/>
                </a:solidFill>
                <a:effectLst/>
              </a:rPr>
            </a:br>
            <a:r>
              <a:rPr lang="en-US" altLang="en-US" sz="2200" i="1" dirty="0" smtClean="0">
                <a:solidFill>
                  <a:srgbClr val="7030A0"/>
                </a:solidFill>
                <a:effectLst/>
              </a:rPr>
              <a:t/>
            </a:r>
            <a:br>
              <a:rPr lang="en-US" altLang="en-US" sz="2200" i="1" dirty="0" smtClean="0">
                <a:solidFill>
                  <a:srgbClr val="7030A0"/>
                </a:solidFill>
                <a:effectLst/>
              </a:rPr>
            </a:br>
            <a:r>
              <a:rPr lang="en-US" altLang="en-US" sz="2200" i="1" dirty="0" smtClean="0">
                <a:solidFill>
                  <a:srgbClr val="7030A0"/>
                </a:solidFill>
                <a:effectLst/>
              </a:rPr>
              <a:t>				</a:t>
            </a:r>
            <a:r>
              <a:rPr lang="ru-RU" altLang="en-US" sz="2200" i="1" u="sng" dirty="0" smtClean="0">
                <a:solidFill>
                  <a:srgbClr val="7030A0"/>
                </a:solidFill>
                <a:effectLst/>
              </a:rPr>
              <a:t>Для развития динамического слуха</a:t>
            </a:r>
            <a:r>
              <a:rPr lang="en-US" altLang="en-US" sz="2200" i="1" dirty="0" smtClean="0">
                <a:solidFill>
                  <a:srgbClr val="7030A0"/>
                </a:solidFill>
                <a:effectLst/>
              </a:rPr>
              <a:t/>
            </a:r>
            <a:br>
              <a:rPr lang="en-US" altLang="en-US" sz="2200" i="1" dirty="0" smtClean="0">
                <a:solidFill>
                  <a:srgbClr val="7030A0"/>
                </a:solidFill>
                <a:effectLst/>
              </a:rPr>
            </a:br>
            <a:r>
              <a:rPr lang="ru-RU" altLang="en-US" i="1" u="sng" dirty="0" smtClean="0">
                <a:solidFill>
                  <a:srgbClr val="002060"/>
                </a:solidFill>
                <a:effectLst/>
              </a:rPr>
              <a:t>«Н</a:t>
            </a:r>
            <a:r>
              <a:rPr lang="ru-RU" i="1" u="sng" dirty="0" smtClean="0">
                <a:solidFill>
                  <a:srgbClr val="002060"/>
                </a:solidFill>
                <a:effectLst/>
              </a:rPr>
              <a:t>айди щенка»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altLang="en-US" dirty="0" smtClean="0"/>
              <a:t/>
            </a:r>
            <a:br>
              <a:rPr lang="ru-RU" altLang="en-US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066925" indent="17463">
              <a:buNone/>
            </a:pPr>
            <a:r>
              <a:rPr lang="ru-RU" sz="3800" i="1" u="sng" dirty="0" smtClean="0">
                <a:solidFill>
                  <a:srgbClr val="002060"/>
                </a:solidFill>
              </a:rPr>
              <a:t>Игровой материал</a:t>
            </a:r>
          </a:p>
          <a:p>
            <a:pPr marL="2066925" indent="17463">
              <a:buNone/>
            </a:pPr>
            <a:r>
              <a:rPr lang="ru-RU" dirty="0" smtClean="0">
                <a:solidFill>
                  <a:srgbClr val="002060"/>
                </a:solidFill>
              </a:rPr>
              <a:t>Игровое поле, щенок.</a:t>
            </a:r>
          </a:p>
          <a:p>
            <a:pPr marL="2066925" indent="17463">
              <a:buNone/>
            </a:pPr>
            <a:r>
              <a:rPr lang="ru-RU" sz="3400" i="1" u="sng" dirty="0" smtClean="0">
                <a:solidFill>
                  <a:srgbClr val="002060"/>
                </a:solidFill>
              </a:rPr>
              <a:t>Ход игры</a:t>
            </a:r>
            <a:endParaRPr lang="en-US" sz="3400" dirty="0" smtClean="0">
              <a:solidFill>
                <a:srgbClr val="002060"/>
              </a:solidFill>
            </a:endParaRPr>
          </a:p>
          <a:p>
            <a:pPr marL="0" indent="179388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Дети выбирают водящего. Он уходит из комнаты. Все договариваются, куда спрятать игрушку. Водящий должен найти ее, руководствуясь громкостью звучания песни, которую поют все дети: звучание усиливается по мере приближения к месту, где находится игрушка, или ослабевает по мере удаления от нее. Если ребенок успешно справился с заданием, при повторении игры он имеет право спрятать игрушку: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«Вот щенок наш убежал, спрятался за бочку, 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Во двор (Саша), поспеши и щенка нам отыщи,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Мы не будем помогать, будем песню запевать.»</a:t>
            </a:r>
          </a:p>
          <a:p>
            <a:pPr marL="0" indent="269875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89021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lvl="0"/>
            <a:r>
              <a:rPr lang="ru-RU" altLang="en-US" sz="2200" i="1" dirty="0" smtClean="0">
                <a:solidFill>
                  <a:srgbClr val="7030A0"/>
                </a:solidFill>
                <a:effectLst/>
              </a:rPr>
              <a:t>				</a:t>
            </a:r>
            <a:r>
              <a:rPr lang="ru-RU" altLang="en-US" sz="2200" i="1" u="sng" dirty="0" smtClean="0">
                <a:solidFill>
                  <a:srgbClr val="7030A0"/>
                </a:solidFill>
                <a:effectLst/>
              </a:rPr>
              <a:t>Для развития тембрового слуха</a:t>
            </a:r>
            <a:r>
              <a:rPr lang="ru-RU" altLang="en-US" dirty="0" smtClean="0"/>
              <a:t/>
            </a:r>
            <a:br>
              <a:rPr lang="ru-RU" altLang="en-US" dirty="0" smtClean="0"/>
            </a:br>
            <a:r>
              <a:rPr lang="ru-RU" altLang="en-US" i="1" u="sng" dirty="0" smtClean="0">
                <a:solidFill>
                  <a:srgbClr val="002060"/>
                </a:solidFill>
                <a:effectLst/>
              </a:rPr>
              <a:t> «Определи инструмент»</a:t>
            </a:r>
            <a:endParaRPr lang="ru-RU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9" name="Picture 5" descr="D:\флешка\работа\мои картинки\museum_25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923928" cy="247749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8" name="Picture 4" descr="D:\флешка\работа\мои картинки\large_garmoshka_instrum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3491880" cy="223224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3677394" cy="26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86467"/>
            <a:ext cx="3131840" cy="24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026" name="Picture 2" descr="D:\флешка\работа\мои картинки\b7dd4401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996952"/>
            <a:ext cx="3052431" cy="202805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lvl="0"/>
            <a:r>
              <a:rPr lang="ru-RU" altLang="en-US" sz="2200" i="1" dirty="0" smtClean="0">
                <a:solidFill>
                  <a:srgbClr val="7030A0"/>
                </a:solidFill>
                <a:effectLst/>
              </a:rPr>
              <a:t>				Для развития чувства ритма</a:t>
            </a:r>
            <a:br>
              <a:rPr lang="ru-RU" altLang="en-US" sz="2200" i="1" dirty="0" smtClean="0">
                <a:solidFill>
                  <a:srgbClr val="7030A0"/>
                </a:solidFill>
                <a:effectLst/>
              </a:rPr>
            </a:br>
            <a:r>
              <a:rPr lang="ru-RU" altLang="en-US" i="1" u="sng" dirty="0" smtClean="0">
                <a:solidFill>
                  <a:srgbClr val="002060"/>
                </a:solidFill>
                <a:effectLst/>
              </a:rPr>
              <a:t>«Наше путешествие»</a:t>
            </a:r>
            <a:endParaRPr lang="ru-RU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56992"/>
            <a:ext cx="2295897" cy="30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2987823" cy="224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412776"/>
            <a:ext cx="2476872" cy="309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3705195" cy="246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9" name="Picture 7" descr="C:\Users\User\Desktop\imgprevi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412776"/>
            <a:ext cx="2200275" cy="164782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Непоседы - Неразлучные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50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5e5987439c1dc464da4d2b644dd8a0f5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780928"/>
            <a:ext cx="5066658" cy="318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002060"/>
                </a:solidFill>
                <a:effectLst/>
              </a:rPr>
              <a:t>Классификация музыкально-дидактических игр</a:t>
            </a:r>
            <a:endParaRPr lang="ru-RU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700808"/>
            <a:ext cx="7128792" cy="4525963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>
            <a:normAutofit/>
          </a:bodyPr>
          <a:lstStyle/>
          <a:p>
            <a:pPr marL="4763" indent="25400">
              <a:buClr>
                <a:schemeClr val="accent5"/>
              </a:buClr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Для развития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звуковысотного</a:t>
            </a:r>
            <a:r>
              <a:rPr lang="ru-RU" sz="2800" b="1" i="1" dirty="0" smtClean="0">
                <a:solidFill>
                  <a:srgbClr val="7030A0"/>
                </a:solidFill>
              </a:rPr>
              <a:t> слуха</a:t>
            </a:r>
          </a:p>
          <a:p>
            <a:pPr marL="4763" indent="25400">
              <a:buClr>
                <a:schemeClr val="accent5"/>
              </a:buClr>
              <a:buFont typeface="+mj-lt"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  Для развития творческих навыков</a:t>
            </a:r>
          </a:p>
          <a:p>
            <a:pPr marL="4763" indent="25400">
              <a:buClr>
                <a:schemeClr val="accent5"/>
              </a:buClr>
              <a:buFont typeface="+mj-lt"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  Для развития музыкальной памяти</a:t>
            </a:r>
          </a:p>
          <a:p>
            <a:pPr marL="4763" indent="25400">
              <a:buClr>
                <a:schemeClr val="accent5"/>
              </a:buClr>
              <a:buFont typeface="+mj-lt"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  Для развития восприятия характера  		музыки</a:t>
            </a:r>
          </a:p>
          <a:p>
            <a:pPr marL="4763" indent="25400">
              <a:buClr>
                <a:schemeClr val="accent5"/>
              </a:buClr>
              <a:buFont typeface="+mj-lt"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  Для развития динамического слуха</a:t>
            </a:r>
          </a:p>
          <a:p>
            <a:pPr marL="4763" indent="25400">
              <a:buClr>
                <a:schemeClr val="accent5"/>
              </a:buClr>
              <a:buFont typeface="+mj-lt"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  Для развития тембрового слуха</a:t>
            </a:r>
          </a:p>
          <a:p>
            <a:pPr marL="4763" indent="25400">
              <a:buClr>
                <a:schemeClr val="accent5"/>
              </a:buClr>
              <a:buFont typeface="+mj-lt"/>
              <a:buAutoNum type="arabicPeriod"/>
            </a:pPr>
            <a:r>
              <a:rPr lang="ru-RU" sz="2800" b="1" i="1" dirty="0" smtClean="0">
                <a:solidFill>
                  <a:srgbClr val="7030A0"/>
                </a:solidFill>
              </a:rPr>
              <a:t>  Для развития чувства ритма</a:t>
            </a:r>
            <a:endParaRPr lang="ru-RU" dirty="0" smtClean="0"/>
          </a:p>
          <a:p>
            <a:pPr marL="4763" indent="25400">
              <a:buClr>
                <a:schemeClr val="accent5"/>
              </a:buClr>
              <a:buNone/>
            </a:pPr>
            <a:endParaRPr lang="ru-RU" i="1" dirty="0" smtClean="0"/>
          </a:p>
          <a:p>
            <a:pPr marL="4763" indent="25400">
              <a:buClr>
                <a:schemeClr val="accent5"/>
              </a:buClr>
              <a:buFont typeface="+mj-lt"/>
              <a:buAutoNum type="arabicPeriod"/>
            </a:pPr>
            <a:endParaRPr lang="ru-RU" dirty="0" smtClean="0"/>
          </a:p>
          <a:p>
            <a:pPr marL="4763" indent="25400">
              <a:buClr>
                <a:schemeClr val="accent5"/>
              </a:buClr>
              <a:buNone/>
            </a:pPr>
            <a:endParaRPr lang="ru-RU" dirty="0" smtClean="0"/>
          </a:p>
          <a:p>
            <a:pPr marL="4763" indent="25400">
              <a:buClr>
                <a:schemeClr val="accent5"/>
              </a:buClr>
              <a:buFont typeface="+mj-lt"/>
              <a:buAutoNum type="arabicPeriod"/>
            </a:pPr>
            <a:endParaRPr lang="ru-RU" dirty="0">
              <a:solidFill>
                <a:schemeClr val="accent5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23528" y="-396044"/>
            <a:ext cx="8280920" cy="1592796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Для развития </a:t>
            </a:r>
            <a:r>
              <a:rPr lang="ru-RU" b="1" i="1" u="sng" dirty="0" err="1" smtClean="0">
                <a:solidFill>
                  <a:srgbClr val="7030A0"/>
                </a:solidFill>
              </a:rPr>
              <a:t>звуковысотного</a:t>
            </a:r>
            <a:r>
              <a:rPr lang="ru-RU" b="1" i="1" u="sng" dirty="0" smtClean="0">
                <a:solidFill>
                  <a:srgbClr val="7030A0"/>
                </a:solidFill>
              </a:rPr>
              <a:t> слух</a:t>
            </a:r>
          </a:p>
          <a:p>
            <a:pPr algn="ctr"/>
            <a:r>
              <a:rPr lang="ru-RU" sz="4000" b="1" i="1" u="sng" dirty="0" smtClean="0">
                <a:solidFill>
                  <a:srgbClr val="002060"/>
                </a:solidFill>
              </a:rPr>
              <a:t>«Музыкальное лото»</a:t>
            </a:r>
            <a:endParaRPr lang="ru-RU" sz="4000" u="sng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2520280" cy="2520280"/>
          </a:xfrm>
          <a:prstGeom prst="rect">
            <a:avLst/>
          </a:prstGeom>
          <a:ln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2520280" cy="2520280"/>
          </a:xfrm>
          <a:prstGeom prst="rect">
            <a:avLst/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05064"/>
            <a:ext cx="2664296" cy="2304256"/>
          </a:xfrm>
          <a:prstGeom prst="rect">
            <a:avLst/>
          </a:prstGeom>
          <a:solidFill>
            <a:srgbClr val="FFFFFF"/>
          </a:solidFill>
          <a:ln w="0" cmpd="sng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43608" y="1196752"/>
            <a:ext cx="53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236296" y="1412776"/>
            <a:ext cx="53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19872" y="4149080"/>
            <a:ext cx="53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/>
          </a:bodyPr>
          <a:lstStyle/>
          <a:p>
            <a:r>
              <a:rPr lang="ru-RU" altLang="en-US" i="1" u="sng" dirty="0" smtClean="0">
                <a:solidFill>
                  <a:srgbClr val="002060"/>
                </a:solidFill>
                <a:effectLst/>
              </a:rPr>
              <a:t>«Найди нужный колокольчик»</a:t>
            </a:r>
            <a:r>
              <a:rPr lang="ru-RU" altLang="en-US" u="sng" dirty="0" smtClean="0">
                <a:solidFill>
                  <a:srgbClr val="002060"/>
                </a:solidFill>
              </a:rPr>
              <a:t/>
            </a:r>
            <a:br>
              <a:rPr lang="ru-RU" altLang="en-US" u="sng" dirty="0" smtClean="0">
                <a:solidFill>
                  <a:srgbClr val="002060"/>
                </a:solidFill>
              </a:rPr>
            </a:br>
            <a:endParaRPr lang="ru-RU" u="sng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456384" cy="3240360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39000" dist="25400" dir="540000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40968"/>
            <a:ext cx="2453258" cy="2309242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39000" dist="25400" dir="540000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81128"/>
            <a:ext cx="1805186" cy="1656184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39000" dist="25400" dir="540000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915816" y="3941277"/>
            <a:ext cx="53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96136" y="4877380"/>
            <a:ext cx="53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100392" y="5669468"/>
            <a:ext cx="53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9396536" cy="1944216"/>
          </a:xfrm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en-US" altLang="en-US" sz="2000" i="1" dirty="0" smtClean="0">
                <a:solidFill>
                  <a:srgbClr val="7030A0"/>
                </a:solidFill>
                <a:effectLst/>
              </a:rPr>
              <a:t>		</a:t>
            </a:r>
            <a:r>
              <a:rPr lang="ru-RU" altLang="en-US" sz="2000" i="1" dirty="0" smtClean="0">
                <a:solidFill>
                  <a:srgbClr val="7030A0"/>
                </a:solidFill>
                <a:effectLst/>
              </a:rPr>
              <a:t/>
            </a:r>
            <a:br>
              <a:rPr lang="ru-RU" altLang="en-US" sz="2000" i="1" dirty="0" smtClean="0">
                <a:solidFill>
                  <a:srgbClr val="7030A0"/>
                </a:solidFill>
                <a:effectLst/>
              </a:rPr>
            </a:br>
            <a:r>
              <a:rPr lang="ru-RU" altLang="en-US" sz="2000" i="1" dirty="0" smtClean="0">
                <a:solidFill>
                  <a:srgbClr val="7030A0"/>
                </a:solidFill>
                <a:effectLst/>
              </a:rPr>
              <a:t>			</a:t>
            </a:r>
            <a:r>
              <a:rPr lang="ru-RU" altLang="en-US" sz="2000" i="1" u="sng" dirty="0" smtClean="0">
                <a:solidFill>
                  <a:srgbClr val="7030A0"/>
                </a:solidFill>
                <a:effectLst/>
              </a:rPr>
              <a:t>Для развития творческих навыков</a:t>
            </a:r>
            <a:br>
              <a:rPr lang="ru-RU" altLang="en-US" sz="2000" i="1" u="sng" dirty="0" smtClean="0">
                <a:solidFill>
                  <a:srgbClr val="7030A0"/>
                </a:solidFill>
                <a:effectLst/>
              </a:rPr>
            </a:br>
            <a:r>
              <a:rPr lang="ru-RU" altLang="en-US" sz="4000" i="1" u="sng" dirty="0" smtClean="0">
                <a:solidFill>
                  <a:srgbClr val="002060"/>
                </a:solidFill>
                <a:effectLst/>
              </a:rPr>
              <a:t>«Музыкальная шкатулка»</a:t>
            </a:r>
            <a:endParaRPr lang="ru-RU" sz="4000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2050" name="Picture 2" descr="C:\Users\User\Desktop\г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268760"/>
            <a:ext cx="3168352" cy="244827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</p:spPr>
      </p:pic>
      <p:pic>
        <p:nvPicPr>
          <p:cNvPr id="2056" name="Picture 8" descr="C:\Users\User\Desktop\imgpre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149080"/>
            <a:ext cx="3024336" cy="219354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</p:spPr>
      </p:pic>
      <p:pic>
        <p:nvPicPr>
          <p:cNvPr id="10" name="из мультика - Жили у бабуси 2 весёлых гу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532440" y="1340768"/>
            <a:ext cx="304800" cy="304800"/>
          </a:xfrm>
          <a:prstGeom prst="rect">
            <a:avLst/>
          </a:prstGeom>
        </p:spPr>
      </p:pic>
      <p:pic>
        <p:nvPicPr>
          <p:cNvPr id="14" name="Детские песни из мультфильмов - Голубой Ваго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7740352" y="6021288"/>
            <a:ext cx="304800" cy="304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4077072"/>
            <a:ext cx="2808312" cy="23449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" name="Песни из мультиков - В траве сидел кузнечик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1259632" y="5949280"/>
            <a:ext cx="304800" cy="3048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1268760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Потешки - Жил-был у бабушки серенький козлик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323528" y="3429000"/>
            <a:ext cx="304800" cy="304800"/>
          </a:xfrm>
          <a:prstGeom prst="rect">
            <a:avLst/>
          </a:prstGeom>
        </p:spPr>
      </p:pic>
      <p:pic>
        <p:nvPicPr>
          <p:cNvPr id="2058" name="Picture 10" descr="C:\Users\User\Desktop\48765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87824" y="1988840"/>
            <a:ext cx="3266107" cy="237626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32От улыбки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tretch>
            <a:fillRect/>
          </a:stretch>
        </p:blipFill>
        <p:spPr>
          <a:xfrm>
            <a:off x="5364088" y="19168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929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26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01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85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06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i="1" u="sng" dirty="0" smtClean="0">
                <a:solidFill>
                  <a:srgbClr val="002060"/>
                </a:solidFill>
                <a:effectLst/>
              </a:rPr>
              <a:t>«Укрась музыку»</a:t>
            </a:r>
            <a:endParaRPr lang="ru-RU" i="1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неаполитанский та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1124744"/>
            <a:ext cx="304800" cy="304800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7473330" cy="49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805664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altLang="en-US" sz="2700" i="1" dirty="0" smtClean="0">
                <a:solidFill>
                  <a:srgbClr val="002060"/>
                </a:solidFill>
                <a:effectLst/>
              </a:rPr>
              <a:t>			</a:t>
            </a:r>
            <a:r>
              <a:rPr lang="ru-RU" altLang="en-US" sz="2200" i="1" u="sng" dirty="0" smtClean="0">
                <a:solidFill>
                  <a:srgbClr val="7030A0"/>
                </a:solidFill>
                <a:effectLst/>
              </a:rPr>
              <a:t>Для развития музыкальной памяти</a:t>
            </a:r>
            <a:r>
              <a:rPr lang="ru-RU" altLang="en-US" dirty="0" smtClean="0">
                <a:solidFill>
                  <a:srgbClr val="7030A0"/>
                </a:solidFill>
              </a:rPr>
              <a:t/>
            </a:r>
            <a:br>
              <a:rPr lang="ru-RU" altLang="en-US" dirty="0" smtClean="0">
                <a:solidFill>
                  <a:srgbClr val="7030A0"/>
                </a:solidFill>
              </a:rPr>
            </a:br>
            <a:r>
              <a:rPr lang="ru-RU" altLang="en-US" dirty="0" smtClean="0">
                <a:solidFill>
                  <a:srgbClr val="7030A0"/>
                </a:solidFill>
              </a:rPr>
              <a:t>	</a:t>
            </a:r>
            <a:r>
              <a:rPr lang="ru-RU" altLang="en-US" dirty="0" smtClean="0">
                <a:solidFill>
                  <a:srgbClr val="002060"/>
                </a:solidFill>
              </a:rPr>
              <a:t>«</a:t>
            </a:r>
            <a:r>
              <a:rPr lang="ru-RU" altLang="en-US" i="1" u="sng" dirty="0" smtClean="0">
                <a:solidFill>
                  <a:srgbClr val="002060"/>
                </a:solidFill>
                <a:effectLst/>
              </a:rPr>
              <a:t>Сколько нас поет?»</a:t>
            </a:r>
            <a:r>
              <a:rPr lang="ru-RU" altLang="en-US" dirty="0" smtClean="0"/>
              <a:t/>
            </a:r>
            <a:br>
              <a:rPr lang="ru-RU" altLang="en-US" dirty="0" smtClean="0"/>
            </a:br>
            <a:endParaRPr lang="ru-RU" dirty="0"/>
          </a:p>
        </p:txBody>
      </p:sp>
      <p:pic>
        <p:nvPicPr>
          <p:cNvPr id="1028" name="Picture 4" descr="C:\Users\User\Desktop\1196859771_m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168352" cy="26642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User\Desktop\1196859786_ms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2833489" cy="245174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User\Desktop\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17032"/>
            <a:ext cx="2952328" cy="270610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Users\User\Desktop\or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2"/>
            <a:ext cx="2735833" cy="244827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altLang="en-US" i="1" u="sng" dirty="0" smtClean="0">
                <a:solidFill>
                  <a:srgbClr val="002060"/>
                </a:solidFill>
                <a:effectLst/>
              </a:rPr>
              <a:t>«Определи настроение музыки»</a:t>
            </a:r>
            <a:br>
              <a:rPr lang="ru-RU" altLang="en-US" i="1" u="sng" dirty="0" smtClean="0">
                <a:solidFill>
                  <a:srgbClr val="002060"/>
                </a:solidFill>
                <a:effectLst/>
              </a:rPr>
            </a:br>
            <a:endParaRPr lang="ru-RU" i="1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2304256" cy="2376264"/>
          </a:xfrm>
          <a:prstGeom prst="rect">
            <a:avLst/>
          </a:prstGeom>
          <a:solidFill>
            <a:srgbClr val="FFFFFF"/>
          </a:solidFill>
          <a:ln w="0" cmpd="sng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149080"/>
            <a:ext cx="2448272" cy="2304256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628800"/>
            <a:ext cx="2402324" cy="2376264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149080"/>
            <a:ext cx="2376264" cy="2304256"/>
          </a:xfrm>
          <a:prstGeom prst="rect">
            <a:avLst/>
          </a:prstGeom>
          <a:solidFill>
            <a:srgbClr val="FFFFFF"/>
          </a:solidFill>
          <a:ln w="0" cmpd="sng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83768" y="3429000"/>
            <a:ext cx="53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956376" y="3429000"/>
            <a:ext cx="53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63888" y="5949280"/>
            <a:ext cx="539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32240" y="5877272"/>
            <a:ext cx="53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0"/>
            <a:ext cx="630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i="1" u="sng" dirty="0" smtClean="0">
                <a:solidFill>
                  <a:srgbClr val="7030A0"/>
                </a:solidFill>
              </a:rPr>
              <a:t>Для развития восприятия характера музыки</a:t>
            </a:r>
            <a:endParaRPr lang="ru-RU" sz="2000" b="1" dirty="0"/>
          </a:p>
        </p:txBody>
      </p:sp>
      <p:pic>
        <p:nvPicPr>
          <p:cNvPr id="14" name="03-Poliklinika kota Leopol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флешка\мои фотки\открытое\IMG_0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340768"/>
            <a:ext cx="3672408" cy="256511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en-US" i="1" u="sng" dirty="0" smtClean="0">
                <a:solidFill>
                  <a:srgbClr val="002060"/>
                </a:solidFill>
                <a:effectLst/>
              </a:rPr>
              <a:t>«Песня, танец, марш»</a:t>
            </a:r>
            <a:r>
              <a:rPr lang="ru-RU" altLang="en-US" u="sng" dirty="0" smtClean="0">
                <a:solidFill>
                  <a:srgbClr val="002060"/>
                </a:solidFill>
                <a:effectLst/>
              </a:rPr>
              <a:t/>
            </a:r>
            <a:br>
              <a:rPr lang="ru-RU" altLang="en-US" u="sng" dirty="0" smtClean="0">
                <a:solidFill>
                  <a:srgbClr val="002060"/>
                </a:solidFill>
                <a:effectLst/>
              </a:rPr>
            </a:br>
            <a:endParaRPr lang="ru-RU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3074" name="Picture 2" descr="D:\флешка\мои фотки\23 февраля 2010\Фото-00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268760"/>
            <a:ext cx="3456384" cy="26642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3075" name="Picture 3" descr="D:\флешка\мои фотки\1 СЕНТЯБРЯ, ДЕНЬ ВОСПИТАТЕЛЯ\IMG_16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980753"/>
            <a:ext cx="3816423" cy="287724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9" name="прокофьев Мар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532440" y="1268760"/>
            <a:ext cx="304800" cy="304800"/>
          </a:xfrm>
          <a:prstGeom prst="rect">
            <a:avLst/>
          </a:prstGeom>
        </p:spPr>
      </p:pic>
      <p:pic>
        <p:nvPicPr>
          <p:cNvPr id="10" name="Шостакович -вальс-шут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2483768" y="3789040"/>
            <a:ext cx="304800" cy="304800"/>
          </a:xfrm>
          <a:prstGeom prst="rect">
            <a:avLst/>
          </a:prstGeom>
        </p:spPr>
      </p:pic>
      <p:pic>
        <p:nvPicPr>
          <p:cNvPr id="11" name="Шоу группа Улыбка (рук. А.Варламов) - Мам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46754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8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1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elcome">
  <a:themeElements>
    <a:clrScheme name="Другая 8">
      <a:dk1>
        <a:srgbClr val="FF6699"/>
      </a:dk1>
      <a:lt1>
        <a:srgbClr val="FF6699"/>
      </a:lt1>
      <a:dk2>
        <a:srgbClr val="FFA3C1"/>
      </a:dk2>
      <a:lt2>
        <a:srgbClr val="D4D2D0"/>
      </a:lt2>
      <a:accent1>
        <a:srgbClr val="6EA0B0"/>
      </a:accent1>
      <a:accent2>
        <a:srgbClr val="29000D"/>
      </a:accent2>
      <a:accent3>
        <a:srgbClr val="8D89A4"/>
      </a:accent3>
      <a:accent4>
        <a:srgbClr val="29000D"/>
      </a:accent4>
      <a:accent5>
        <a:srgbClr val="151514"/>
      </a:accent5>
      <a:accent6>
        <a:srgbClr val="7E848D"/>
      </a:accent6>
      <a:hlink>
        <a:srgbClr val="00C8C3"/>
      </a:hlink>
      <a:folHlink>
        <a:srgbClr val="A116E0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879</TotalTime>
  <Words>180</Words>
  <Application>Microsoft Office PowerPoint</Application>
  <PresentationFormat>Экран (4:3)</PresentationFormat>
  <Paragraphs>44</Paragraphs>
  <Slides>13</Slides>
  <Notes>1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Welcome</vt:lpstr>
      <vt:lpstr>Музыкально-дидактические игры в музыкальном воспитании детей дошкольного возраста</vt:lpstr>
      <vt:lpstr>Классификация музыкально-дидактических игр</vt:lpstr>
      <vt:lpstr>Слайд 3</vt:lpstr>
      <vt:lpstr>«Найди нужный колокольчик» </vt:lpstr>
      <vt:lpstr>      Для развития творческих навыков «Музыкальная шкатулка»</vt:lpstr>
      <vt:lpstr>«Укрась музыку»</vt:lpstr>
      <vt:lpstr>   Для развития музыкальной памяти  «Сколько нас поет?» </vt:lpstr>
      <vt:lpstr>«Определи настроение музыки» </vt:lpstr>
      <vt:lpstr>«Песня, танец, марш» </vt:lpstr>
      <vt:lpstr>«День рождения»</vt:lpstr>
      <vt:lpstr>             Для развития динамического слуха «Найди щенка»  </vt:lpstr>
      <vt:lpstr>    Для развития тембрового слуха  «Определи инструмент»</vt:lpstr>
      <vt:lpstr>    Для развития чувства ритма «Наше путешествие»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Александра</cp:lastModifiedBy>
  <cp:revision>74</cp:revision>
  <dcterms:created xsi:type="dcterms:W3CDTF">2012-04-10T17:33:10Z</dcterms:created>
  <dcterms:modified xsi:type="dcterms:W3CDTF">2025-02-04T14:53:01Z</dcterms:modified>
</cp:coreProperties>
</file>