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0" r:id="rId6"/>
    <p:sldId id="269" r:id="rId7"/>
    <p:sldId id="268" r:id="rId8"/>
    <p:sldId id="267" r:id="rId9"/>
    <p:sldId id="266" r:id="rId10"/>
    <p:sldId id="265" r:id="rId11"/>
    <p:sldId id="264" r:id="rId12"/>
    <p:sldId id="263" r:id="rId13"/>
    <p:sldId id="261" r:id="rId14"/>
    <p:sldId id="260" r:id="rId15"/>
    <p:sldId id="25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6A30-83E9-44D6-98E2-D4F130BFD465}" type="datetimeFigureOut">
              <a:rPr lang="ru-RU" smtClean="0"/>
              <a:pPr/>
              <a:t>30.03.2019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D52A-A19A-4C48-945F-B5D8C4E8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6A30-83E9-44D6-98E2-D4F130BFD465}" type="datetimeFigureOut">
              <a:rPr lang="ru-RU" smtClean="0"/>
              <a:pPr/>
              <a:t>30.03.2019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D52A-A19A-4C48-945F-B5D8C4E8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6A30-83E9-44D6-98E2-D4F130BFD465}" type="datetimeFigureOut">
              <a:rPr lang="ru-RU" smtClean="0"/>
              <a:pPr/>
              <a:t>30.03.2019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D52A-A19A-4C48-945F-B5D8C4E8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6A30-83E9-44D6-98E2-D4F130BFD465}" type="datetimeFigureOut">
              <a:rPr lang="ru-RU" smtClean="0"/>
              <a:pPr/>
              <a:t>30.03.2019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D52A-A19A-4C48-945F-B5D8C4E8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6A30-83E9-44D6-98E2-D4F130BFD465}" type="datetimeFigureOut">
              <a:rPr lang="ru-RU" smtClean="0"/>
              <a:pPr/>
              <a:t>30.03.2019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D52A-A19A-4C48-945F-B5D8C4E8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6A30-83E9-44D6-98E2-D4F130BFD465}" type="datetimeFigureOut">
              <a:rPr lang="ru-RU" smtClean="0"/>
              <a:pPr/>
              <a:t>30.03.2019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D52A-A19A-4C48-945F-B5D8C4E8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6A30-83E9-44D6-98E2-D4F130BFD465}" type="datetimeFigureOut">
              <a:rPr lang="ru-RU" smtClean="0"/>
              <a:pPr/>
              <a:t>30.03.2019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D52A-A19A-4C48-945F-B5D8C4E8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6A30-83E9-44D6-98E2-D4F130BFD465}" type="datetimeFigureOut">
              <a:rPr lang="ru-RU" smtClean="0"/>
              <a:pPr/>
              <a:t>30.03.2019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D52A-A19A-4C48-945F-B5D8C4E8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6A30-83E9-44D6-98E2-D4F130BFD465}" type="datetimeFigureOut">
              <a:rPr lang="ru-RU" smtClean="0"/>
              <a:pPr/>
              <a:t>30.03.2019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D52A-A19A-4C48-945F-B5D8C4E8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6A30-83E9-44D6-98E2-D4F130BFD465}" type="datetimeFigureOut">
              <a:rPr lang="ru-RU" smtClean="0"/>
              <a:pPr/>
              <a:t>30.03.2019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D52A-A19A-4C48-945F-B5D8C4E8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6A30-83E9-44D6-98E2-D4F130BFD465}" type="datetimeFigureOut">
              <a:rPr lang="ru-RU" smtClean="0"/>
              <a:pPr/>
              <a:t>30.03.2019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D52A-A19A-4C48-945F-B5D8C4E8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96A30-83E9-44D6-98E2-D4F130BFD465}" type="datetimeFigureOut">
              <a:rPr lang="ru-RU" smtClean="0"/>
              <a:pPr/>
              <a:t>30.03.2019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5D52A-A19A-4C48-945F-B5D8C4E8E5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76672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24500" cmpd="dbl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</a:rPr>
              <a:t>«Грипп: </a:t>
            </a:r>
          </a:p>
          <a:p>
            <a:pPr algn="ctr"/>
            <a:r>
              <a:rPr lang="ru-RU" sz="7200" b="1" dirty="0" smtClean="0">
                <a:ln w="24500" cmpd="dbl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</a:rPr>
              <a:t>болеть или не болеть?»</a:t>
            </a:r>
            <a:endParaRPr lang="ru-RU" sz="7200" b="1" dirty="0">
              <a:ln w="24500" cmpd="dbl">
                <a:solidFill>
                  <a:srgbClr val="C00000"/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95536" y="0"/>
            <a:ext cx="8424936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4800" b="1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РАСПРОСТРАНЕНИЕ</a:t>
            </a:r>
            <a:r>
              <a:rPr kumimoji="0" lang="ru-RU" sz="4800" b="0" i="1" u="sng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Book Antiqu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При общении с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больным с легкими, стертыми и явными формами заболевания.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При вступлении в непосредственный контакт с секретами больного человека, при несоблюдении правил личной гигиены, при пользовании общими с больным гриппом предметами такими, как, например, вилки или ложки.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При употреблении в пищу инфицированной вирусами гриппа пищи (мясо птиц, яйца).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При разделке инфицированных вирусом гриппа тушек птиц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95536" y="548680"/>
            <a:ext cx="576064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СИМПТОМЫ:</a:t>
            </a:r>
            <a:endParaRPr kumimoji="0" lang="ru-RU" sz="6000" b="1" i="0" strike="noStrike" normalizeH="0" baseline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ok Antiqu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Высокая температура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Озноб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Головная боль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Б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оль в суставах и мышцах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Кашель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Боль в горле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3" name="Рисунок 2" descr="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852" t="4309" r="10038"/>
          <a:stretch>
            <a:fillRect/>
          </a:stretch>
        </p:blipFill>
        <p:spPr>
          <a:xfrm>
            <a:off x="5004048" y="0"/>
            <a:ext cx="4130032" cy="65958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32656"/>
            <a:ext cx="3888432" cy="25922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27584" y="2627040"/>
            <a:ext cx="6552728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Жаропонижающее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Противокашлевое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Витамин С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Теплое питье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Постельный режим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528" y="1052736"/>
            <a:ext cx="493204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ЛЕЧЕНИЕ:</a:t>
            </a:r>
            <a:endParaRPr kumimoji="0" lang="ru-RU" sz="6000" b="1" i="0" strike="noStrike" normalizeH="0" baseline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ok Antiqu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619672" y="1844824"/>
            <a:ext cx="59766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Вакцинация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4000" b="1" dirty="0" err="1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Медпрепараты</a:t>
            </a:r>
            <a:endParaRPr lang="ru-RU" sz="4000" b="1" dirty="0" smtClean="0">
              <a:solidFill>
                <a:schemeClr val="tx2">
                  <a:lumMod val="50000"/>
                </a:schemeClr>
              </a:solidFill>
              <a:latin typeface="Book Antiqu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Народная медицина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3568" y="764704"/>
            <a:ext cx="79928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ПРОФИЛАКТИКА: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3" cstate="print"/>
          <a:srcRect t="8907"/>
          <a:stretch>
            <a:fillRect/>
          </a:stretch>
        </p:blipFill>
        <p:spPr>
          <a:xfrm>
            <a:off x="2483768" y="3933056"/>
            <a:ext cx="4354456" cy="23799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.jpg"/>
          <p:cNvPicPr>
            <a:picLocks noChangeAspect="1"/>
          </p:cNvPicPr>
          <p:nvPr/>
        </p:nvPicPr>
        <p:blipFill>
          <a:blip r:embed="rId3" cstate="print"/>
          <a:srcRect t="14300"/>
          <a:stretch>
            <a:fillRect/>
          </a:stretch>
        </p:blipFill>
        <p:spPr>
          <a:xfrm>
            <a:off x="1187624" y="548680"/>
            <a:ext cx="5659923" cy="5517232"/>
          </a:xfrm>
          <a:prstGeom prst="rect">
            <a:avLst/>
          </a:prstGeom>
          <a:ln w="381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7164288" y="260648"/>
            <a:ext cx="682559" cy="6192688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ru-RU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</a:rPr>
              <a:t>РЕКОМЕНДАЦИИ</a:t>
            </a:r>
            <a:endParaRPr lang="ru-RU" sz="2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a35c3ab321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27784" y="260648"/>
            <a:ext cx="3960291" cy="37420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916832"/>
            <a:ext cx="7560840" cy="4536504"/>
          </a:xfrm>
          <a:prstGeom prst="rect">
            <a:avLst/>
          </a:prstGeom>
          <a:noFill/>
        </p:spPr>
        <p:txBody>
          <a:bodyPr wrap="square" rtlCol="0">
            <a:prstTxWarp prst="textDeflate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coolSlant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Book Antiqua" pitchFamily="18" charset="0"/>
              </a:rPr>
              <a:t>Будьте здоровы</a:t>
            </a:r>
            <a:r>
              <a:rPr lang="ru-RU" sz="5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Book Antiqua" pitchFamily="18" charset="0"/>
              </a:rPr>
              <a:t>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.jpg"/>
          <p:cNvPicPr>
            <a:picLocks noChangeAspect="1"/>
          </p:cNvPicPr>
          <p:nvPr/>
        </p:nvPicPr>
        <p:blipFill>
          <a:blip r:embed="rId3" cstate="print"/>
          <a:srcRect l="6667" t="3702" r="2857" b="1930"/>
          <a:stretch>
            <a:fillRect/>
          </a:stretch>
        </p:blipFill>
        <p:spPr>
          <a:xfrm>
            <a:off x="1079612" y="548681"/>
            <a:ext cx="7020779" cy="5616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83568" y="152926"/>
            <a:ext cx="7848872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СИМПТОМЫ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(от греч.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symptoma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 - совпадение) признаки, выявляемые врачом при обследовании больного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и используемые им для установления диагноза и определения прогноза течения заболевания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738862"/>
            <a:ext cx="8093297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ЭПИДЕМИЯ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  быстрое и непрерывное распространение инфекционной болезни в пределах определенной группы населения или определенного региона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67544" y="487025"/>
            <a:ext cx="8136904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ПАНДЕМИЯ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(от греч.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pandemia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 - весь народ)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эпидемия, охватывающая значительную часть населения страны, группы стран,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 континента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11560" y="260648"/>
            <a:ext cx="7992888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ИММУНИТЕТ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система защиты организма от всего чужеродного – микробов, чужих клеток, тканей, хирургически пересаживаемых органов или генетически изменившихся собственных клеток, включая раковые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</a:rPr>
              <a:t>ГРИПП</a:t>
            </a:r>
          </a:p>
          <a:p>
            <a:pPr algn="ctr"/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острое </a:t>
            </a:r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инфекционное заболевание дыхательных путей, вызываемое вирусом гриппа, который входит в группу острых респираторных вирусных инфекций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836712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</a:rPr>
              <a:t>ТИПЫ ГРИППА</a:t>
            </a:r>
            <a:endParaRPr lang="ru-RU" sz="7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2276872"/>
            <a:ext cx="15841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</a:rPr>
              <a:t>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23928" y="3789040"/>
            <a:ext cx="16561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</a:rPr>
              <a:t>В</a:t>
            </a:r>
            <a:endParaRPr lang="ru-RU" sz="15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88224" y="2276872"/>
            <a:ext cx="13681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</a:rPr>
              <a:t>С</a:t>
            </a:r>
            <a:endParaRPr lang="ru-RU" sz="15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39552" y="281553"/>
            <a:ext cx="799288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ОСЛОЖНЕНИЯ:</a:t>
            </a:r>
            <a:endParaRPr kumimoji="0" lang="ru-RU" sz="6000" b="1" i="0" strike="noStrike" normalizeH="0" baseline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ok Antiqu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Сердечнососудистые заболевания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Пневмония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Заболевания центральной нервной системы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Сахарный диабет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Синуситы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 Antiqua" pitchFamily="18" charset="0"/>
                <a:cs typeface="Arial" pitchFamily="34" charset="0"/>
              </a:rPr>
              <a:t>Отиты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244</Words>
  <Application>Microsoft Office PowerPoint</Application>
  <PresentationFormat>Экран (4:3)</PresentationFormat>
  <Paragraphs>56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Book Antiqua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Люба</cp:lastModifiedBy>
  <cp:revision>14</cp:revision>
  <dcterms:created xsi:type="dcterms:W3CDTF">2014-02-23T16:22:19Z</dcterms:created>
  <dcterms:modified xsi:type="dcterms:W3CDTF">2019-03-30T13:15:00Z</dcterms:modified>
</cp:coreProperties>
</file>